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62" r:id="rId3"/>
    <p:sldId id="2145707023" r:id="rId4"/>
    <p:sldId id="2145706978" r:id="rId5"/>
    <p:sldId id="2145706977" r:id="rId6"/>
    <p:sldId id="2145707011" r:id="rId7"/>
    <p:sldId id="2145706983" r:id="rId8"/>
    <p:sldId id="2145707033" r:id="rId9"/>
    <p:sldId id="2145707004" r:id="rId10"/>
    <p:sldId id="2145707038" r:id="rId11"/>
    <p:sldId id="2145707040" r:id="rId12"/>
    <p:sldId id="2145707003" r:id="rId13"/>
    <p:sldId id="2145707008" r:id="rId14"/>
    <p:sldId id="400" r:id="rId15"/>
    <p:sldId id="2145707002" r:id="rId16"/>
    <p:sldId id="2145707041" r:id="rId17"/>
    <p:sldId id="2145707042" r:id="rId18"/>
    <p:sldId id="2145707044" r:id="rId19"/>
    <p:sldId id="2145707001" r:id="rId20"/>
    <p:sldId id="2145707028" r:id="rId21"/>
    <p:sldId id="2145707039" r:id="rId22"/>
    <p:sldId id="2145707037" r:id="rId23"/>
    <p:sldId id="2145707045" r:id="rId24"/>
    <p:sldId id="2145707000" r:id="rId25"/>
  </p:sldIdLst>
  <p:sldSz cx="12192000" cy="6858000"/>
  <p:notesSz cx="6797675" cy="9928225"/>
  <p:embeddedFontLst>
    <p:embeddedFont>
      <p:font typeface="Aleo" panose="00000500000000000000" pitchFamily="2" charset="0"/>
      <p:regular r:id="rId27"/>
      <p:bold r:id="rId28"/>
      <p:italic r:id="rId29"/>
      <p:boldItalic r:id="rId30"/>
    </p:embeddedFont>
    <p:embeddedFont>
      <p:font typeface="Arial Black" panose="020B0A04020102020204" pitchFamily="34" charset="0"/>
      <p:bold r:id="rId31"/>
    </p:embeddedFont>
    <p:embeddedFont>
      <p:font typeface="Arial Narrow" panose="020B0606020202030204" pitchFamily="34" charset="0"/>
      <p:regular r:id="rId32"/>
      <p:bold r:id="rId33"/>
      <p:italic r:id="rId34"/>
      <p:boldItalic r:id="rId35"/>
    </p:embeddedFont>
    <p:embeddedFont>
      <p:font typeface="Bahnschrift" panose="020B0502040204020203" pitchFamily="34" charset="0"/>
      <p:regular r:id="rId36"/>
      <p:bold r:id="rId37"/>
    </p:embeddedFont>
    <p:embeddedFont>
      <p:font typeface="Poppins" panose="00000500000000000000" pitchFamily="2" charset="0"/>
      <p:regular r:id="rId38"/>
      <p:bold r:id="rId39"/>
      <p:italic r:id="rId40"/>
      <p:boldItalic r:id="rId41"/>
    </p:embeddedFont>
    <p:embeddedFont>
      <p:font typeface="Poppins Light" panose="00000400000000000000" pitchFamily="2" charset="0"/>
      <p:regular r:id="rId42"/>
      <p:italic r:id="rId4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GoogleSlidesCustomDataVersion2">
      <go:slidesCustomData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xmlns="" r:id="rId55" roundtripDataSignature="AMtx7mgDz1MBV+051AuHPs13/pjibDQO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E185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6648031-B367-4ECA-B389-7AF4F84A635C}">
  <a:tblStyle styleId="{76648031-B367-4ECA-B389-7AF4F84A635C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46F890A9-2807-4EBB-B81D-B2AA78EC7F39}" styleName="Estilo oscuro 2 - Énfasis 5/Énfasis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AF606853-7671-496A-8E4F-DF71F8EC918B}" styleName="Estilo oscuro 1 - Énfasis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27F97BB-C833-4FB7-BDE5-3F7075034690}" styleName="Estilo temático 2 - Énfasis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Estilo temático 2 - Énfasis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18603FDC-E32A-4AB5-989C-0864C3EAD2B8}" styleName="Estilo temático 2 - Énfasis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95" autoAdjust="0"/>
    <p:restoredTop sz="95701" autoAdjust="0"/>
  </p:normalViewPr>
  <p:slideViewPr>
    <p:cSldViewPr snapToGrid="0">
      <p:cViewPr varScale="1">
        <p:scale>
          <a:sx n="155" d="100"/>
          <a:sy n="155" d="100"/>
        </p:scale>
        <p:origin x="702" y="15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20.xml"/><Relationship Id="rId34" Type="http://schemas.openxmlformats.org/officeDocument/2006/relationships/font" Target="fonts/font8.fntdata"/><Relationship Id="rId42" Type="http://schemas.openxmlformats.org/officeDocument/2006/relationships/font" Target="fonts/font16.fntdata"/><Relationship Id="rId55" Type="http://customschemas.google.com/relationships/presentationmetadata" Target="metadata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3.fntdata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40" Type="http://schemas.openxmlformats.org/officeDocument/2006/relationships/font" Target="fonts/font14.fntdata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5.fntdata"/><Relationship Id="rId6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43" Type="http://schemas.openxmlformats.org/officeDocument/2006/relationships/font" Target="fonts/font17.fntdata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7.fntdata"/><Relationship Id="rId38" Type="http://schemas.openxmlformats.org/officeDocument/2006/relationships/font" Target="fonts/font12.fntdata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font" Target="fonts/font1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hon Elvis Chahua Janampa" userId="bf0d073f-0304-4892-9d88-8f7386c28921" providerId="ADAL" clId="{6457E1D4-3AEB-4513-B5C5-9A1B029692E5}"/>
    <pc:docChg chg="delSld">
      <pc:chgData name="Jhon Elvis Chahua Janampa" userId="bf0d073f-0304-4892-9d88-8f7386c28921" providerId="ADAL" clId="{6457E1D4-3AEB-4513-B5C5-9A1B029692E5}" dt="2025-03-25T22:00:36.331" v="1" actId="47"/>
      <pc:docMkLst>
        <pc:docMk/>
      </pc:docMkLst>
      <pc:sldChg chg="del">
        <pc:chgData name="Jhon Elvis Chahua Janampa" userId="bf0d073f-0304-4892-9d88-8f7386c28921" providerId="ADAL" clId="{6457E1D4-3AEB-4513-B5C5-9A1B029692E5}" dt="2025-03-25T22:00:36.331" v="1" actId="47"/>
        <pc:sldMkLst>
          <pc:docMk/>
          <pc:sldMk cId="296045668" sldId="2145707010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785928558" sldId="2145707012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2758229626" sldId="2145707013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2824885235" sldId="2145707014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69252569" sldId="2145707015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149031116" sldId="2145707016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240150783" sldId="2145707017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183215786" sldId="2145707019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184037115" sldId="2145707020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1921170437" sldId="2145707021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556413228" sldId="2145707022"/>
        </pc:sldMkLst>
      </pc:sldChg>
      <pc:sldChg chg="del">
        <pc:chgData name="Jhon Elvis Chahua Janampa" userId="bf0d073f-0304-4892-9d88-8f7386c28921" providerId="ADAL" clId="{6457E1D4-3AEB-4513-B5C5-9A1B029692E5}" dt="2025-03-25T22:00:31.175" v="0" actId="47"/>
        <pc:sldMkLst>
          <pc:docMk/>
          <pc:sldMk cId="3474198239" sldId="2145707024"/>
        </pc:sldMkLst>
      </pc:sldChg>
    </pc:docChg>
  </pc:docChgLst>
  <pc:docChgLst>
    <pc:chgData name="Jhon Elvis Chahua Janampa" userId="bf0d073f-0304-4892-9d88-8f7386c28921" providerId="ADAL" clId="{C60A9809-0E04-4277-ADAE-98D42FD86F82}"/>
    <pc:docChg chg="modMainMaster">
      <pc:chgData name="Jhon Elvis Chahua Janampa" userId="bf0d073f-0304-4892-9d88-8f7386c28921" providerId="ADAL" clId="{C60A9809-0E04-4277-ADAE-98D42FD86F82}" dt="2025-03-25T21:53:14.865" v="2" actId="14826"/>
      <pc:docMkLst>
        <pc:docMk/>
      </pc:docMkLst>
      <pc:sldMasterChg chg="modSldLayout">
        <pc:chgData name="Jhon Elvis Chahua Janampa" userId="bf0d073f-0304-4892-9d88-8f7386c28921" providerId="ADAL" clId="{C60A9809-0E04-4277-ADAE-98D42FD86F82}" dt="2025-03-25T21:53:14.865" v="2" actId="14826"/>
        <pc:sldMasterMkLst>
          <pc:docMk/>
          <pc:sldMasterMk cId="0" sldId="2147483648"/>
        </pc:sldMasterMkLst>
        <pc:sldLayoutChg chg="modSp">
          <pc:chgData name="Jhon Elvis Chahua Janampa" userId="bf0d073f-0304-4892-9d88-8f7386c28921" providerId="ADAL" clId="{C60A9809-0E04-4277-ADAE-98D42FD86F82}" dt="2025-03-25T21:52:55.126" v="1" actId="14826"/>
          <pc:sldLayoutMkLst>
            <pc:docMk/>
            <pc:sldMasterMk cId="0" sldId="2147483648"/>
            <pc:sldLayoutMk cId="795068142" sldId="2147483650"/>
          </pc:sldLayoutMkLst>
          <pc:picChg chg="mod">
            <ac:chgData name="Jhon Elvis Chahua Janampa" userId="bf0d073f-0304-4892-9d88-8f7386c28921" providerId="ADAL" clId="{C60A9809-0E04-4277-ADAE-98D42FD86F82}" dt="2025-03-25T21:52:55.126" v="1" actId="14826"/>
            <ac:picMkLst>
              <pc:docMk/>
              <pc:sldMasterMk cId="0" sldId="2147483648"/>
              <pc:sldLayoutMk cId="795068142" sldId="2147483650"/>
              <ac:picMk id="7" creationId="{06D330FB-9317-423B-BB8D-48149413C11D}"/>
            </ac:picMkLst>
          </pc:picChg>
          <pc:picChg chg="mod">
            <ac:chgData name="Jhon Elvis Chahua Janampa" userId="bf0d073f-0304-4892-9d88-8f7386c28921" providerId="ADAL" clId="{C60A9809-0E04-4277-ADAE-98D42FD86F82}" dt="2025-03-25T21:52:39.052" v="0" actId="14826"/>
            <ac:picMkLst>
              <pc:docMk/>
              <pc:sldMasterMk cId="0" sldId="2147483648"/>
              <pc:sldLayoutMk cId="795068142" sldId="2147483650"/>
              <ac:picMk id="9" creationId="{74733511-F9C1-4263-80CA-25DA30C04557}"/>
            </ac:picMkLst>
          </pc:picChg>
        </pc:sldLayoutChg>
        <pc:sldLayoutChg chg="modSp">
          <pc:chgData name="Jhon Elvis Chahua Janampa" userId="bf0d073f-0304-4892-9d88-8f7386c28921" providerId="ADAL" clId="{C60A9809-0E04-4277-ADAE-98D42FD86F82}" dt="2025-03-25T21:53:14.865" v="2" actId="14826"/>
          <pc:sldLayoutMkLst>
            <pc:docMk/>
            <pc:sldMasterMk cId="0" sldId="2147483648"/>
            <pc:sldLayoutMk cId="366205948" sldId="2147483653"/>
          </pc:sldLayoutMkLst>
          <pc:picChg chg="mod">
            <ac:chgData name="Jhon Elvis Chahua Janampa" userId="bf0d073f-0304-4892-9d88-8f7386c28921" providerId="ADAL" clId="{C60A9809-0E04-4277-ADAE-98D42FD86F82}" dt="2025-03-25T21:53:14.865" v="2" actId="14826"/>
            <ac:picMkLst>
              <pc:docMk/>
              <pc:sldMasterMk cId="0" sldId="2147483648"/>
              <pc:sldLayoutMk cId="366205948" sldId="2147483653"/>
              <ac:picMk id="3" creationId="{02497715-9FEC-4B0B-8F4B-CA11B0029640}"/>
            </ac:picMkLst>
          </pc:picChg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5659" cy="498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0443" y="0"/>
            <a:ext cx="2945659" cy="498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0091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020655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2:notes"/>
          <p:cNvSpPr txBox="1">
            <a:spLocks noGrp="1"/>
          </p:cNvSpPr>
          <p:nvPr>
            <p:ph type="body" idx="1"/>
          </p:nvPr>
        </p:nvSpPr>
        <p:spPr>
          <a:xfrm>
            <a:off x="679768" y="4777958"/>
            <a:ext cx="5438140" cy="390923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 dirty="0"/>
          </a:p>
        </p:txBody>
      </p:sp>
      <p:sp>
        <p:nvSpPr>
          <p:cNvPr id="35" name="Google Shape;3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6331203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:notes"/>
          <p:cNvSpPr txBox="1">
            <a:spLocks noGrp="1"/>
          </p:cNvSpPr>
          <p:nvPr>
            <p:ph type="body" idx="1"/>
          </p:nvPr>
        </p:nvSpPr>
        <p:spPr>
          <a:xfrm>
            <a:off x="707261" y="4120502"/>
            <a:ext cx="5658090" cy="337132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9" name="Google Shape;99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68375" y="1069975"/>
            <a:ext cx="5137150" cy="288925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218555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microsoft.com/office/2007/relationships/hdphoto" Target="../media/hdphoto1.wdp"/><Relationship Id="rId4" Type="http://schemas.openxmlformats.org/officeDocument/2006/relationships/image" Target="../media/image8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C8370325-03D3-412D-8554-BFD651E74D3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06D330FB-9317-423B-BB8D-48149413C11D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2" y="6086475"/>
            <a:ext cx="12191995" cy="77152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A1DD6B9B-B1B3-440E-BFD3-1AADB617224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3647" y="167549"/>
            <a:ext cx="2756897" cy="553662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D23D8EBC-1430-4DE7-A5A4-D9CB7D023AF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22180" y="61968"/>
            <a:ext cx="1160315" cy="764823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74733511-F9C1-4263-80CA-25DA30C04557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rcRect/>
          <a:stretch/>
        </p:blipFill>
        <p:spPr>
          <a:xfrm>
            <a:off x="4950625" y="143755"/>
            <a:ext cx="2290750" cy="6012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0681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preserve="1" userDrawn="1">
  <p:cSld name="1_Diapositiva de títul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7EC63F1-B990-4CD5-B02B-75D3CE84DC15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A2842FE6-3499-4DF8-AC64-BDFB3DB307F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0800000">
            <a:off x="0" y="0"/>
            <a:ext cx="12192000" cy="771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959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userDrawn="1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987D9CBE-31A6-42AE-BB99-6E0CBE3CD6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2514599" y="148694"/>
            <a:ext cx="1694064" cy="44463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34D333C-D427-4023-A4AA-AE091B846C4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86475"/>
            <a:ext cx="12192000" cy="771525"/>
          </a:xfrm>
          <a:prstGeom prst="rect">
            <a:avLst/>
          </a:prstGeom>
        </p:spPr>
      </p:pic>
      <p:pic>
        <p:nvPicPr>
          <p:cNvPr id="5" name="Imagen 4">
            <a:extLst>
              <a:ext uri="{FF2B5EF4-FFF2-40B4-BE49-F238E27FC236}">
                <a16:creationId xmlns:a16="http://schemas.microsoft.com/office/drawing/2014/main" id="{C8B23310-C5D7-4869-A3BD-DB1456A06BA6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647" y="152784"/>
            <a:ext cx="2173287" cy="43645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iapositiva de título" preserve="1" userDrawn="1">
  <p:cSld name="1_Diapositiva de títul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Imagen 27">
            <a:extLst>
              <a:ext uri="{FF2B5EF4-FFF2-40B4-BE49-F238E27FC236}">
                <a16:creationId xmlns:a16="http://schemas.microsoft.com/office/drawing/2014/main" id="{487E8475-1AB6-4F74-B62B-F41459ECEA4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12302" b="281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6" name="Imagen 25">
            <a:extLst>
              <a:ext uri="{FF2B5EF4-FFF2-40B4-BE49-F238E27FC236}">
                <a16:creationId xmlns:a16="http://schemas.microsoft.com/office/drawing/2014/main" id="{95F51BC1-B14B-45D9-A3DA-A45E20F7C9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6086475"/>
            <a:ext cx="12192000" cy="771525"/>
          </a:xfrm>
          <a:prstGeom prst="rect">
            <a:avLst/>
          </a:prstGeom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02497715-9FEC-4B0B-8F4B-CA11B002964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/>
          <a:stretch/>
        </p:blipFill>
        <p:spPr>
          <a:xfrm>
            <a:off x="154239" y="194680"/>
            <a:ext cx="2242555" cy="5885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059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96BDEAF-98C6-3563-054A-E97D87FA0C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MX"/>
              <a:t>Haz clic para modificar el estilo de título del patrón</a:t>
            </a:r>
            <a:endParaRPr lang="es-PE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72126583-2238-CEB4-214B-4FF20F847F2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MX"/>
              <a:t>Haz clic para editar el estilo de subtítulo del patrón</a:t>
            </a:r>
            <a:endParaRPr lang="es-PE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1A81A7-AB93-630D-E41C-A63E12024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EC475-99D2-6040-86F3-FB2411DAF9A8}" type="datetimeFigureOut">
              <a:rPr lang="es-PE" smtClean="0"/>
              <a:t>15/09/2025</a:t>
            </a:fld>
            <a:endParaRPr lang="es-PE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930D14D-CA16-D736-C788-B5A964094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PE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0A50F5-73E2-49B2-07D3-6974CAD5FB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448CDA-1222-D547-9BC9-A009548068F9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15662482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2" r:id="rId2"/>
    <p:sldLayoutId id="2147483649" r:id="rId3"/>
    <p:sldLayoutId id="2147483653" r:id="rId4"/>
    <p:sldLayoutId id="2147483654" r:id="rId5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13.png"/><Relationship Id="rId4" Type="http://schemas.openxmlformats.org/officeDocument/2006/relationships/image" Target="../media/image12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alphaModFix/>
          </a:blip>
          <a:stretch>
            <a:fillRect/>
          </a:stretch>
        </a:blipFill>
        <a:effectLst/>
      </p:bgPr>
    </p:bg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Google Shape;58;p13">
            <a:extLst>
              <a:ext uri="{FF2B5EF4-FFF2-40B4-BE49-F238E27FC236}">
                <a16:creationId xmlns:a16="http://schemas.microsoft.com/office/drawing/2014/main" id="{48E43AB5-0423-49CF-82F7-57CABFBF23E9}"/>
              </a:ext>
            </a:extLst>
          </p:cNvPr>
          <p:cNvCxnSpPr>
            <a:cxnSpLocks/>
          </p:cNvCxnSpPr>
          <p:nvPr/>
        </p:nvCxnSpPr>
        <p:spPr>
          <a:xfrm>
            <a:off x="2056423" y="3286407"/>
            <a:ext cx="8414238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" name="Subtítulo 2">
            <a:extLst>
              <a:ext uri="{FF2B5EF4-FFF2-40B4-BE49-F238E27FC236}">
                <a16:creationId xmlns:a16="http://schemas.microsoft.com/office/drawing/2014/main" id="{F7D99169-945E-4D1F-8923-48B5AC660537}"/>
              </a:ext>
            </a:extLst>
          </p:cNvPr>
          <p:cNvSpPr txBox="1">
            <a:spLocks/>
          </p:cNvSpPr>
          <p:nvPr/>
        </p:nvSpPr>
        <p:spPr>
          <a:xfrm>
            <a:off x="4267201" y="6037005"/>
            <a:ext cx="3038168" cy="584099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s-PE" sz="2800" spc="300" dirty="0">
                <a:solidFill>
                  <a:schemeClr val="bg1"/>
                </a:solidFill>
                <a:latin typeface="Poppins Light" pitchFamily="2" charset="77"/>
                <a:cs typeface="Poppins Light" pitchFamily="2" charset="77"/>
              </a:rPr>
              <a:t>AGOSTO</a:t>
            </a:r>
            <a:r>
              <a:rPr kumimoji="0" lang="es-PE" sz="2800" b="0" i="0" u="none" strike="noStrike" kern="1200" cap="none" spc="30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Poppins Light" pitchFamily="2" charset="77"/>
                <a:ea typeface="+mn-ea"/>
                <a:cs typeface="Poppins Light" pitchFamily="2" charset="77"/>
              </a:rPr>
              <a:t> - 2025</a:t>
            </a:r>
          </a:p>
        </p:txBody>
      </p:sp>
      <p:pic>
        <p:nvPicPr>
          <p:cNvPr id="8" name="Google Shape;125;p3" descr="Ministerio de Vivienda ejecuta descolmatación y encauzamiento de río  Cumbaza | Noticias | Agencia Peruana de Noticias Andina">
            <a:extLst>
              <a:ext uri="{FF2B5EF4-FFF2-40B4-BE49-F238E27FC236}">
                <a16:creationId xmlns:a16="http://schemas.microsoft.com/office/drawing/2014/main" id="{463638A3-B34F-4BD1-BA37-8ACBF1AF0851}"/>
              </a:ext>
            </a:extLst>
          </p:cNvPr>
          <p:cNvPicPr preferRelativeResize="0"/>
          <p:nvPr/>
        </p:nvPicPr>
        <p:blipFill rotWithShape="1">
          <a:blip r:embed="rId4"/>
          <a:srcRect b="-210"/>
          <a:stretch/>
        </p:blipFill>
        <p:spPr>
          <a:xfrm>
            <a:off x="378443" y="4587134"/>
            <a:ext cx="2177187" cy="209414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64E1AE17-5E80-4D6D-A3EB-43F97E2DD7A7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</a:extLst>
          </a:blip>
          <a:srcRect l="16769" t="956" r="4853" b="-956"/>
          <a:stretch/>
        </p:blipFill>
        <p:spPr>
          <a:xfrm>
            <a:off x="9154886" y="4499277"/>
            <a:ext cx="2351314" cy="212182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79D977A5-74E6-51F4-83F7-F1C15BC69BC8}"/>
              </a:ext>
            </a:extLst>
          </p:cNvPr>
          <p:cNvSpPr txBox="1">
            <a:spLocks/>
          </p:cNvSpPr>
          <p:nvPr/>
        </p:nvSpPr>
        <p:spPr>
          <a:xfrm>
            <a:off x="758952" y="1711411"/>
            <a:ext cx="10473186" cy="1914623"/>
          </a:xfrm>
          <a:prstGeom prst="rect">
            <a:avLst/>
          </a:prstGeom>
        </p:spPr>
        <p:txBody>
          <a:bodyPr anchor="ctr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PE" sz="3600" b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PLAN MULTISECTORIAL ANTE INCENDIOS FORESTALES 2025-2027</a:t>
            </a:r>
            <a:endParaRPr lang="es-PE" sz="3600" b="1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53B301C-F794-0BDE-709A-D4BA76A8190A}"/>
              </a:ext>
            </a:extLst>
          </p:cNvPr>
          <p:cNvSpPr txBox="1">
            <a:spLocks/>
          </p:cNvSpPr>
          <p:nvPr/>
        </p:nvSpPr>
        <p:spPr>
          <a:xfrm>
            <a:off x="1423545" y="3660418"/>
            <a:ext cx="9144000" cy="587090"/>
          </a:xfrm>
          <a:prstGeom prst="rect">
            <a:avLst/>
          </a:prstGeom>
        </p:spPr>
        <p:txBody>
          <a:bodyPr>
            <a:norm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PE" sz="3200" b="1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SECTOR DEFENSA</a:t>
            </a:r>
            <a:endParaRPr lang="es-PE" sz="3200" dirty="0">
              <a:solidFill>
                <a:schemeClr val="bg1"/>
              </a:solidFill>
              <a:latin typeface="Poppins" pitchFamily="2" charset="77"/>
              <a:cs typeface="Poppins" pitchFamily="2" charset="77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F76796-362E-1CFB-42CA-FBA6477A9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79DCEC7E-C6F6-9409-4CB5-D95F07C6B901}"/>
              </a:ext>
            </a:extLst>
          </p:cNvPr>
          <p:cNvSpPr txBox="1"/>
          <p:nvPr/>
        </p:nvSpPr>
        <p:spPr>
          <a:xfrm>
            <a:off x="529682" y="1669753"/>
            <a:ext cx="382268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Tx/>
              <a:buFontTx/>
              <a:buNone/>
            </a:pPr>
            <a:r>
              <a:rPr lang="es-ES" sz="12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Sector: Ministerio de Defensa</a:t>
            </a:r>
            <a:endParaRPr lang="es-PE" sz="12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535F7E5C-AEA3-CB78-10E6-DFB8C874E69C}"/>
              </a:ext>
            </a:extLst>
          </p:cNvPr>
          <p:cNvSpPr txBox="1"/>
          <p:nvPr/>
        </p:nvSpPr>
        <p:spPr>
          <a:xfrm>
            <a:off x="9632092" y="5254824"/>
            <a:ext cx="199300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05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30/08/2025</a:t>
            </a:r>
            <a:endParaRPr lang="es-PE" sz="105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6073018E-8701-FFD1-D7EB-202F6F785C6C}"/>
              </a:ext>
            </a:extLst>
          </p:cNvPr>
          <p:cNvSpPr txBox="1"/>
          <p:nvPr/>
        </p:nvSpPr>
        <p:spPr>
          <a:xfrm>
            <a:off x="863464" y="1095343"/>
            <a:ext cx="104650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s-ES" sz="1400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Ejecución de Meta Física de las intervenciones d</a:t>
            </a:r>
            <a:r>
              <a:rPr lang="es-PE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el PMIF 2025 – 2027</a:t>
            </a:r>
          </a:p>
          <a:p>
            <a:pPr algn="ctr">
              <a:buClrTx/>
              <a:buFontTx/>
              <a:buNone/>
            </a:pPr>
            <a:r>
              <a:rPr lang="es-PE" b="1" kern="1200" dirty="0">
                <a:solidFill>
                  <a:schemeClr val="accent1"/>
                </a:solidFill>
                <a:latin typeface="Bahnschrift" panose="020B0502040204020203" pitchFamily="34" charset="0"/>
                <a:ea typeface="League Spartan" charset="0"/>
                <a:cs typeface="Calibri" panose="020F0502020204030204" pitchFamily="34" charset="0"/>
              </a:rPr>
              <a:t>Agosto 2025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ACE16A6C-0BAE-9B55-0B78-AAFE9B6110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111" y="2044997"/>
            <a:ext cx="10639425" cy="314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27804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F76796-362E-1CFB-42CA-FBA6477A91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942B8FBA-27B7-8032-E3D4-3AC3E5C42805}"/>
              </a:ext>
            </a:extLst>
          </p:cNvPr>
          <p:cNvSpPr txBox="1"/>
          <p:nvPr/>
        </p:nvSpPr>
        <p:spPr>
          <a:xfrm>
            <a:off x="863464" y="1095343"/>
            <a:ext cx="104650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s-ES" sz="1400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Ejecución de Meta Física de las intervenciones d</a:t>
            </a:r>
            <a:r>
              <a:rPr lang="es-PE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el PMIF 2025 – 2027</a:t>
            </a:r>
          </a:p>
          <a:p>
            <a:pPr algn="ctr">
              <a:buClrTx/>
              <a:buFontTx/>
              <a:buNone/>
            </a:pPr>
            <a:r>
              <a:rPr lang="es-PE" b="1" kern="1200" dirty="0">
                <a:solidFill>
                  <a:schemeClr val="accent1"/>
                </a:solidFill>
                <a:latin typeface="Bahnschrift" panose="020B0502040204020203" pitchFamily="34" charset="0"/>
                <a:ea typeface="League Spartan" charset="0"/>
                <a:cs typeface="Calibri" panose="020F0502020204030204" pitchFamily="34" charset="0"/>
              </a:rPr>
              <a:t>Agosto 2025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BB6C233D-08E8-7EF3-E3C8-121B8E227A82}"/>
              </a:ext>
            </a:extLst>
          </p:cNvPr>
          <p:cNvSpPr txBox="1"/>
          <p:nvPr/>
        </p:nvSpPr>
        <p:spPr>
          <a:xfrm>
            <a:off x="863464" y="1669753"/>
            <a:ext cx="348890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Tx/>
              <a:buFontTx/>
              <a:buNone/>
            </a:pPr>
            <a:r>
              <a:rPr lang="es-ES" sz="12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Sector: Ministerio de Defensa</a:t>
            </a:r>
            <a:endParaRPr lang="es-PE" sz="12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8662FDA-3152-6B03-BA7F-7A4B92F22659}"/>
              </a:ext>
            </a:extLst>
          </p:cNvPr>
          <p:cNvSpPr txBox="1"/>
          <p:nvPr/>
        </p:nvSpPr>
        <p:spPr>
          <a:xfrm>
            <a:off x="8297315" y="5059386"/>
            <a:ext cx="324013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05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30/08/2025</a:t>
            </a:r>
            <a:endParaRPr lang="es-PE" sz="105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AE5E5275-98C0-1FE0-915E-A120FCA39E8F}"/>
              </a:ext>
            </a:extLst>
          </p:cNvPr>
          <p:cNvSpPr txBox="1"/>
          <p:nvPr/>
        </p:nvSpPr>
        <p:spPr>
          <a:xfrm>
            <a:off x="863464" y="4940667"/>
            <a:ext cx="671612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800" dirty="0">
                <a:latin typeface="Bahnschrift" panose="020B0502040204020203" pitchFamily="34" charset="0"/>
              </a:rPr>
              <a:t>1/ De acuerdo a lo programado, este servicio debía comenzar los primeros días de marzo 2025; sin embargo, inició a mediados de dicho mes. Esto generó un desfase en las fechas de culminación de los entregables, por tal motivo, este servicio finalizará a fines de agosto 2025.</a:t>
            </a:r>
            <a:endParaRPr lang="es-PE" sz="800" dirty="0">
              <a:latin typeface="Bahnschrift" panose="020B0502040204020203" pitchFamily="34" charset="0"/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7F99F96A-09F3-7370-9131-7D0BF6571C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884" y="1997942"/>
            <a:ext cx="10428652" cy="29133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0999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CF3614-4A79-774F-7FD4-6674FB5F22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8A9C9B8-0417-B559-DDA9-AD4D78520504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177554" y="4365523"/>
            <a:ext cx="7298010" cy="1531958"/>
          </a:xfrm>
        </p:spPr>
        <p:txBody>
          <a:bodyPr>
            <a:normAutofit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PMIF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7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4</a:t>
            </a:r>
            <a:r>
              <a:rPr lang="es-PE" sz="2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Ejecución financiera a julio del 2025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4C9C001D-4995-9A7E-EF25-BFC6467A1EC3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17089573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426C918-A0E1-85A9-8FCF-AF43A87F86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lecha: pentágono 5">
            <a:extLst>
              <a:ext uri="{FF2B5EF4-FFF2-40B4-BE49-F238E27FC236}">
                <a16:creationId xmlns:a16="http://schemas.microsoft.com/office/drawing/2014/main" id="{EA2A56E5-7667-9033-3F6B-1CADE485FACF}"/>
              </a:ext>
            </a:extLst>
          </p:cNvPr>
          <p:cNvSpPr/>
          <p:nvPr/>
        </p:nvSpPr>
        <p:spPr>
          <a:xfrm>
            <a:off x="7184135" y="3866916"/>
            <a:ext cx="2551176" cy="1189697"/>
          </a:xfrm>
          <a:prstGeom prst="homePlate">
            <a:avLst/>
          </a:prstGeom>
          <a:solidFill>
            <a:schemeClr val="tx1">
              <a:lumMod val="95000"/>
              <a:lumOff val="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400"/>
          </a:p>
        </p:txBody>
      </p:sp>
      <p:sp>
        <p:nvSpPr>
          <p:cNvPr id="6" name="Flecha: pentágono 6">
            <a:extLst>
              <a:ext uri="{FF2B5EF4-FFF2-40B4-BE49-F238E27FC236}">
                <a16:creationId xmlns:a16="http://schemas.microsoft.com/office/drawing/2014/main" id="{BF4AD50D-1235-8E3A-A1F4-7EB6CC9D5985}"/>
              </a:ext>
            </a:extLst>
          </p:cNvPr>
          <p:cNvSpPr/>
          <p:nvPr/>
        </p:nvSpPr>
        <p:spPr>
          <a:xfrm rot="10800000">
            <a:off x="2441448" y="3866916"/>
            <a:ext cx="2551176" cy="1189697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3">
              <a:shade val="15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400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70699CC-62FC-010A-18BD-42778B6EFF28}"/>
              </a:ext>
            </a:extLst>
          </p:cNvPr>
          <p:cNvSpPr/>
          <p:nvPr/>
        </p:nvSpPr>
        <p:spPr>
          <a:xfrm>
            <a:off x="4992624" y="3866916"/>
            <a:ext cx="2206752" cy="1189697"/>
          </a:xfrm>
          <a:prstGeom prst="rect">
            <a:avLst/>
          </a:prstGeom>
          <a:solidFill>
            <a:schemeClr val="accent1">
              <a:lumMod val="5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PE" sz="1400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C875F6C3-5DDF-C7E9-8674-CAA60A504DD0}"/>
              </a:ext>
            </a:extLst>
          </p:cNvPr>
          <p:cNvSpPr txBox="1"/>
          <p:nvPr/>
        </p:nvSpPr>
        <p:spPr>
          <a:xfrm>
            <a:off x="2801492" y="4266536"/>
            <a:ext cx="209835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chemeClr val="bg1"/>
                </a:solidFill>
                <a:latin typeface="Arial Black" panose="020B0A04020102020204" pitchFamily="34" charset="0"/>
              </a:rPr>
              <a:t>S/ 145,000</a:t>
            </a:r>
            <a:endParaRPr lang="es-PE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C4F6E52-1993-0419-1B45-991482ECC9E6}"/>
              </a:ext>
            </a:extLst>
          </p:cNvPr>
          <p:cNvSpPr txBox="1"/>
          <p:nvPr/>
        </p:nvSpPr>
        <p:spPr>
          <a:xfrm>
            <a:off x="5178553" y="4240161"/>
            <a:ext cx="19128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chemeClr val="bg1"/>
                </a:solidFill>
                <a:latin typeface="Arial Black" panose="020B0A04020102020204" pitchFamily="34" charset="0"/>
              </a:rPr>
              <a:t>S/ 95,900</a:t>
            </a:r>
            <a:endParaRPr lang="es-PE" sz="24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0" name="CuadroTexto 9">
            <a:extLst>
              <a:ext uri="{FF2B5EF4-FFF2-40B4-BE49-F238E27FC236}">
                <a16:creationId xmlns:a16="http://schemas.microsoft.com/office/drawing/2014/main" id="{DD35A1D5-6F4B-DAA4-B149-6608AE5AA1C5}"/>
              </a:ext>
            </a:extLst>
          </p:cNvPr>
          <p:cNvSpPr txBox="1"/>
          <p:nvPr/>
        </p:nvSpPr>
        <p:spPr>
          <a:xfrm>
            <a:off x="7248145" y="4196200"/>
            <a:ext cx="191280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000" dirty="0">
                <a:solidFill>
                  <a:schemeClr val="bg1"/>
                </a:solidFill>
                <a:latin typeface="Arial Black" panose="020B0A04020102020204" pitchFamily="34" charset="0"/>
              </a:rPr>
              <a:t>66.1%</a:t>
            </a:r>
            <a:endParaRPr lang="es-PE" sz="3000" dirty="0">
              <a:solidFill>
                <a:schemeClr val="bg1"/>
              </a:solidFill>
              <a:latin typeface="Arial Black" panose="020B0A04020102020204" pitchFamily="34" charset="0"/>
            </a:endParaRPr>
          </a:p>
        </p:txBody>
      </p:sp>
      <p:sp>
        <p:nvSpPr>
          <p:cNvPr id="11" name="Bocadillo: rectángulo 11">
            <a:extLst>
              <a:ext uri="{FF2B5EF4-FFF2-40B4-BE49-F238E27FC236}">
                <a16:creationId xmlns:a16="http://schemas.microsoft.com/office/drawing/2014/main" id="{8614B29F-9896-4FA9-BD80-25452439C8D3}"/>
              </a:ext>
            </a:extLst>
          </p:cNvPr>
          <p:cNvSpPr/>
          <p:nvPr/>
        </p:nvSpPr>
        <p:spPr>
          <a:xfrm>
            <a:off x="2734056" y="2565744"/>
            <a:ext cx="1920240" cy="994759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  <a:latin typeface="Arial Black" panose="020B0A04020102020204" pitchFamily="34" charset="0"/>
              </a:rPr>
              <a:t>Marco Presupuestal</a:t>
            </a:r>
            <a:endParaRPr lang="es-PE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2" name="Bocadillo: rectángulo 12">
            <a:extLst>
              <a:ext uri="{FF2B5EF4-FFF2-40B4-BE49-F238E27FC236}">
                <a16:creationId xmlns:a16="http://schemas.microsoft.com/office/drawing/2014/main" id="{69DF34E1-926D-1435-4A29-DF9F11EB48B5}"/>
              </a:ext>
            </a:extLst>
          </p:cNvPr>
          <p:cNvSpPr/>
          <p:nvPr/>
        </p:nvSpPr>
        <p:spPr>
          <a:xfrm>
            <a:off x="5135880" y="2539421"/>
            <a:ext cx="1920240" cy="994759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  <a:latin typeface="Arial Black" panose="020B0A04020102020204" pitchFamily="34" charset="0"/>
              </a:rPr>
              <a:t>Devengado</a:t>
            </a:r>
            <a:endParaRPr lang="es-PE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3" name="Bocadillo: rectángulo 13">
            <a:extLst>
              <a:ext uri="{FF2B5EF4-FFF2-40B4-BE49-F238E27FC236}">
                <a16:creationId xmlns:a16="http://schemas.microsoft.com/office/drawing/2014/main" id="{89D2CEC8-888E-191A-700A-6033D14D2C69}"/>
              </a:ext>
            </a:extLst>
          </p:cNvPr>
          <p:cNvSpPr/>
          <p:nvPr/>
        </p:nvSpPr>
        <p:spPr>
          <a:xfrm>
            <a:off x="7537704" y="2516194"/>
            <a:ext cx="1920240" cy="994759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dirty="0">
                <a:solidFill>
                  <a:schemeClr val="tx1"/>
                </a:solidFill>
                <a:latin typeface="Arial Black" panose="020B0A04020102020204" pitchFamily="34" charset="0"/>
              </a:rPr>
              <a:t>Avance</a:t>
            </a:r>
            <a:endParaRPr lang="es-PE" dirty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EBD24E6F-152B-20AA-9D15-E7222E8B3CC7}"/>
              </a:ext>
            </a:extLst>
          </p:cNvPr>
          <p:cNvSpPr txBox="1"/>
          <p:nvPr/>
        </p:nvSpPr>
        <p:spPr>
          <a:xfrm>
            <a:off x="989429" y="1171543"/>
            <a:ext cx="10213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dirty="0">
                <a:solidFill>
                  <a:srgbClr val="FF0000"/>
                </a:solidFill>
                <a:latin typeface="Arial Black" panose="020B0A04020102020204" pitchFamily="34" charset="0"/>
              </a:rPr>
              <a:t>Avance</a:t>
            </a:r>
            <a:r>
              <a:rPr lang="es-MX" sz="24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 de ejecución financiera sectorial del </a:t>
            </a:r>
          </a:p>
          <a:p>
            <a:pPr algn="ctr"/>
            <a:r>
              <a:rPr lang="es-MX" sz="2400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PMIF 2025-2027</a:t>
            </a:r>
            <a:endParaRPr lang="es-PE" sz="2400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83FBB9E8-167D-5F2E-29BB-AC4EDBB1C8DA}"/>
              </a:ext>
            </a:extLst>
          </p:cNvPr>
          <p:cNvSpPr txBox="1"/>
          <p:nvPr/>
        </p:nvSpPr>
        <p:spPr>
          <a:xfrm>
            <a:off x="5917638" y="5299053"/>
            <a:ext cx="324013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1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31/08/2025</a:t>
            </a:r>
            <a:endParaRPr lang="es-PE" sz="11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159472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uadroTexto 1">
            <a:extLst>
              <a:ext uri="{FF2B5EF4-FFF2-40B4-BE49-F238E27FC236}">
                <a16:creationId xmlns:a16="http://schemas.microsoft.com/office/drawing/2014/main" id="{3CC56871-A864-3C7B-ACA6-CB2E3EA9AFFD}"/>
              </a:ext>
            </a:extLst>
          </p:cNvPr>
          <p:cNvSpPr txBox="1"/>
          <p:nvPr/>
        </p:nvSpPr>
        <p:spPr>
          <a:xfrm>
            <a:off x="685368" y="1035915"/>
            <a:ext cx="1021314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2400" b="1" dirty="0">
                <a:solidFill>
                  <a:schemeClr val="accent1">
                    <a:lumMod val="75000"/>
                  </a:schemeClr>
                </a:solidFill>
                <a:latin typeface="Arial Black" panose="020B0A04020102020204" pitchFamily="34" charset="0"/>
              </a:rPr>
              <a:t>Avance de ejecución financiera sectorial de las intervenciones del PLIA 2025-2027</a:t>
            </a:r>
            <a:endParaRPr lang="es-PE" sz="2400" b="1" dirty="0">
              <a:solidFill>
                <a:schemeClr val="accent1">
                  <a:lumMod val="75000"/>
                </a:schemeClr>
              </a:solidFill>
              <a:latin typeface="Arial Black" panose="020B0A04020102020204" pitchFamily="34" charset="0"/>
            </a:endParaRPr>
          </a:p>
        </p:txBody>
      </p:sp>
      <p:sp>
        <p:nvSpPr>
          <p:cNvPr id="8" name="Forma libre: forma 7">
            <a:extLst>
              <a:ext uri="{FF2B5EF4-FFF2-40B4-BE49-F238E27FC236}">
                <a16:creationId xmlns:a16="http://schemas.microsoft.com/office/drawing/2014/main" id="{576619C8-F147-1D5C-22A6-7110DDFE666C}"/>
              </a:ext>
            </a:extLst>
          </p:cNvPr>
          <p:cNvSpPr/>
          <p:nvPr/>
        </p:nvSpPr>
        <p:spPr>
          <a:xfrm>
            <a:off x="2553519" y="1996321"/>
            <a:ext cx="2831486" cy="978977"/>
          </a:xfrm>
          <a:custGeom>
            <a:avLst/>
            <a:gdLst>
              <a:gd name="connsiteX0" fmla="*/ 0 w 4008397"/>
              <a:gd name="connsiteY0" fmla="*/ 0 h 1468800"/>
              <a:gd name="connsiteX1" fmla="*/ 4008397 w 4008397"/>
              <a:gd name="connsiteY1" fmla="*/ 0 h 1468800"/>
              <a:gd name="connsiteX2" fmla="*/ 4008397 w 4008397"/>
              <a:gd name="connsiteY2" fmla="*/ 1468800 h 1468800"/>
              <a:gd name="connsiteX3" fmla="*/ 0 w 4008397"/>
              <a:gd name="connsiteY3" fmla="*/ 1468800 h 1468800"/>
              <a:gd name="connsiteX4" fmla="*/ 0 w 4008397"/>
              <a:gd name="connsiteY4" fmla="*/ 0 h 14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8397" h="1468800">
                <a:moveTo>
                  <a:pt x="0" y="0"/>
                </a:moveTo>
                <a:lnTo>
                  <a:pt x="4008397" y="0"/>
                </a:lnTo>
                <a:lnTo>
                  <a:pt x="4008397" y="1468800"/>
                </a:lnTo>
                <a:lnTo>
                  <a:pt x="0" y="14688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hueOff val="0"/>
              <a:satOff val="0"/>
              <a:lumOff val="0"/>
              <a:alphaOff val="-40000"/>
            </a:schemeClr>
          </a:lnRef>
          <a:fillRef idx="1">
            <a:schemeClr val="accent2">
              <a:alpha val="90000"/>
              <a:hueOff val="0"/>
              <a:satOff val="0"/>
              <a:lumOff val="0"/>
              <a:alphaOff val="-40000"/>
            </a:schemeClr>
          </a:fillRef>
          <a:effectRef idx="0">
            <a:schemeClr val="accent2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14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leo" panose="00000500000000000000" pitchFamily="2" charset="0"/>
              </a:rPr>
              <a:t>Elaboración de  escenario de riesgo por incendio forestal departamental</a:t>
            </a:r>
            <a:endParaRPr lang="es-PE" sz="1400" b="1" kern="1200" dirty="0">
              <a:solidFill>
                <a:schemeClr val="tx1">
                  <a:lumMod val="65000"/>
                  <a:lumOff val="35000"/>
                </a:schemeClr>
              </a:solidFill>
              <a:latin typeface="Aleo" panose="00000500000000000000" pitchFamily="2" charset="0"/>
            </a:endParaRPr>
          </a:p>
        </p:txBody>
      </p:sp>
      <p:sp>
        <p:nvSpPr>
          <p:cNvPr id="10" name="Forma libre: forma 9">
            <a:extLst>
              <a:ext uri="{FF2B5EF4-FFF2-40B4-BE49-F238E27FC236}">
                <a16:creationId xmlns:a16="http://schemas.microsoft.com/office/drawing/2014/main" id="{5C63D796-12D0-92D6-7086-429BCA9C436A}"/>
              </a:ext>
            </a:extLst>
          </p:cNvPr>
          <p:cNvSpPr/>
          <p:nvPr/>
        </p:nvSpPr>
        <p:spPr>
          <a:xfrm>
            <a:off x="2553519" y="2975299"/>
            <a:ext cx="2831486" cy="2729902"/>
          </a:xfrm>
          <a:custGeom>
            <a:avLst/>
            <a:gdLst>
              <a:gd name="connsiteX0" fmla="*/ 0 w 4008397"/>
              <a:gd name="connsiteY0" fmla="*/ 0 h 2729902"/>
              <a:gd name="connsiteX1" fmla="*/ 4008397 w 4008397"/>
              <a:gd name="connsiteY1" fmla="*/ 0 h 2729902"/>
              <a:gd name="connsiteX2" fmla="*/ 4008397 w 4008397"/>
              <a:gd name="connsiteY2" fmla="*/ 2729902 h 2729902"/>
              <a:gd name="connsiteX3" fmla="*/ 0 w 4008397"/>
              <a:gd name="connsiteY3" fmla="*/ 2729902 h 2729902"/>
              <a:gd name="connsiteX4" fmla="*/ 0 w 4008397"/>
              <a:gd name="connsiteY4" fmla="*/ 0 h 272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8397" h="2729902">
                <a:moveTo>
                  <a:pt x="0" y="0"/>
                </a:moveTo>
                <a:lnTo>
                  <a:pt x="4008397" y="0"/>
                </a:lnTo>
                <a:lnTo>
                  <a:pt x="4008397" y="2729902"/>
                </a:lnTo>
                <a:lnTo>
                  <a:pt x="0" y="272990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  <a:ea typeface="+mn-ea"/>
                <a:cs typeface="+mn-cs"/>
              </a:rPr>
              <a:t>S/ 28,000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  <a:ea typeface="+mn-ea"/>
              <a:cs typeface="+mn-cs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latin typeface="Aleo" panose="00000500000000000000" pitchFamily="2" charset="0"/>
              </a:rPr>
              <a:t>S/ 26</a:t>
            </a: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</a:rPr>
              <a:t>,000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000" b="1" kern="1200" dirty="0"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</a:rPr>
              <a:t>100.0%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</a:endParaRPr>
          </a:p>
        </p:txBody>
      </p:sp>
      <p:graphicFrame>
        <p:nvGraphicFramePr>
          <p:cNvPr id="7" name="Tabla 7">
            <a:extLst>
              <a:ext uri="{FF2B5EF4-FFF2-40B4-BE49-F238E27FC236}">
                <a16:creationId xmlns:a16="http://schemas.microsoft.com/office/drawing/2014/main" id="{7519A28F-B00C-1BBB-2339-5BF73DE8D01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36996285"/>
              </p:ext>
            </p:extLst>
          </p:nvPr>
        </p:nvGraphicFramePr>
        <p:xfrm>
          <a:off x="589622" y="2975299"/>
          <a:ext cx="1799755" cy="2769599"/>
        </p:xfrm>
        <a:graphic>
          <a:graphicData uri="http://schemas.openxmlformats.org/drawingml/2006/table">
            <a:tbl>
              <a:tblPr firstRow="1" bandRow="1">
                <a:tableStyleId>{37CE84F3-28C3-443E-9E96-99CF82512B78}</a:tableStyleId>
              </a:tblPr>
              <a:tblGrid>
                <a:gridCol w="1799755">
                  <a:extLst>
                    <a:ext uri="{9D8B030D-6E8A-4147-A177-3AD203B41FA5}">
                      <a16:colId xmlns:a16="http://schemas.microsoft.com/office/drawing/2014/main" val="1421550610"/>
                    </a:ext>
                  </a:extLst>
                </a:gridCol>
              </a:tblGrid>
              <a:tr h="971453">
                <a:tc>
                  <a:txBody>
                    <a:bodyPr/>
                    <a:lstStyle/>
                    <a:p>
                      <a:pPr algn="ctr"/>
                      <a:r>
                        <a:rPr lang="es-MX" sz="1900" b="1" dirty="0"/>
                        <a:t>Marco Presupuestal</a:t>
                      </a:r>
                      <a:endParaRPr lang="es-PE" sz="1900" b="1" dirty="0">
                        <a:latin typeface="Aleo" panose="00000500000000000000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1367039"/>
                  </a:ext>
                </a:extLst>
              </a:tr>
              <a:tr h="899073">
                <a:tc>
                  <a:txBody>
                    <a:bodyPr/>
                    <a:lstStyle/>
                    <a:p>
                      <a:pPr algn="ctr"/>
                      <a:r>
                        <a:rPr lang="es-MX" sz="1900" b="1" dirty="0"/>
                        <a:t>Devengado</a:t>
                      </a:r>
                      <a:endParaRPr lang="es-PE" sz="1900" b="1" dirty="0">
                        <a:latin typeface="Aleo" panose="00000500000000000000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16522369"/>
                  </a:ext>
                </a:extLst>
              </a:tr>
              <a:tr h="899073">
                <a:tc>
                  <a:txBody>
                    <a:bodyPr/>
                    <a:lstStyle/>
                    <a:p>
                      <a:pPr algn="ctr"/>
                      <a:r>
                        <a:rPr lang="es-MX" sz="1900" b="1" dirty="0"/>
                        <a:t>Avance</a:t>
                      </a:r>
                      <a:endParaRPr lang="es-PE" sz="1900" b="1" dirty="0">
                        <a:latin typeface="Aleo" panose="00000500000000000000" pitchFamily="2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62920027"/>
                  </a:ext>
                </a:extLst>
              </a:tr>
            </a:tbl>
          </a:graphicData>
        </a:graphic>
      </p:graphicFrame>
      <p:pic>
        <p:nvPicPr>
          <p:cNvPr id="12" name="Imagen 11">
            <a:extLst>
              <a:ext uri="{FF2B5EF4-FFF2-40B4-BE49-F238E27FC236}">
                <a16:creationId xmlns:a16="http://schemas.microsoft.com/office/drawing/2014/main" id="{53E9AA65-613B-B9D5-8E56-E3846938D05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73369" y="79138"/>
            <a:ext cx="1372222" cy="827368"/>
          </a:xfrm>
          <a:prstGeom prst="rect">
            <a:avLst/>
          </a:prstGeom>
        </p:spPr>
      </p:pic>
      <p:pic>
        <p:nvPicPr>
          <p:cNvPr id="14" name="Imagen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5368" y="235666"/>
            <a:ext cx="2731129" cy="517378"/>
          </a:xfrm>
          <a:prstGeom prst="rect">
            <a:avLst/>
          </a:prstGeom>
        </p:spPr>
      </p:pic>
      <p:sp>
        <p:nvSpPr>
          <p:cNvPr id="3" name="Forma libre: forma 2">
            <a:extLst>
              <a:ext uri="{FF2B5EF4-FFF2-40B4-BE49-F238E27FC236}">
                <a16:creationId xmlns:a16="http://schemas.microsoft.com/office/drawing/2014/main" id="{14C25C40-59DB-AABE-85AC-24A22199CA92}"/>
              </a:ext>
            </a:extLst>
          </p:cNvPr>
          <p:cNvSpPr/>
          <p:nvPr/>
        </p:nvSpPr>
        <p:spPr>
          <a:xfrm>
            <a:off x="5461274" y="1996321"/>
            <a:ext cx="2831486" cy="978977"/>
          </a:xfrm>
          <a:custGeom>
            <a:avLst/>
            <a:gdLst>
              <a:gd name="connsiteX0" fmla="*/ 0 w 4008397"/>
              <a:gd name="connsiteY0" fmla="*/ 0 h 1468800"/>
              <a:gd name="connsiteX1" fmla="*/ 4008397 w 4008397"/>
              <a:gd name="connsiteY1" fmla="*/ 0 h 1468800"/>
              <a:gd name="connsiteX2" fmla="*/ 4008397 w 4008397"/>
              <a:gd name="connsiteY2" fmla="*/ 1468800 h 1468800"/>
              <a:gd name="connsiteX3" fmla="*/ 0 w 4008397"/>
              <a:gd name="connsiteY3" fmla="*/ 1468800 h 1468800"/>
              <a:gd name="connsiteX4" fmla="*/ 0 w 4008397"/>
              <a:gd name="connsiteY4" fmla="*/ 0 h 14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8397" h="1468800">
                <a:moveTo>
                  <a:pt x="0" y="0"/>
                </a:moveTo>
                <a:lnTo>
                  <a:pt x="4008397" y="0"/>
                </a:lnTo>
                <a:lnTo>
                  <a:pt x="4008397" y="1468800"/>
                </a:lnTo>
                <a:lnTo>
                  <a:pt x="0" y="14688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hueOff val="0"/>
              <a:satOff val="0"/>
              <a:lumOff val="0"/>
              <a:alphaOff val="-40000"/>
            </a:schemeClr>
          </a:lnRef>
          <a:fillRef idx="1">
            <a:schemeClr val="accent2">
              <a:alpha val="90000"/>
              <a:hueOff val="0"/>
              <a:satOff val="0"/>
              <a:lumOff val="0"/>
              <a:alphaOff val="-40000"/>
            </a:schemeClr>
          </a:fillRef>
          <a:effectRef idx="0">
            <a:schemeClr val="accent2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14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leo" panose="00000500000000000000" pitchFamily="2" charset="0"/>
              </a:rPr>
              <a:t>Elaboración de  escenario de riesgo por incendio forestal nacional</a:t>
            </a:r>
            <a:endParaRPr lang="es-PE" sz="1400" b="1" kern="1200" dirty="0">
              <a:solidFill>
                <a:schemeClr val="tx1">
                  <a:lumMod val="65000"/>
                  <a:lumOff val="35000"/>
                </a:schemeClr>
              </a:solidFill>
              <a:latin typeface="Aleo" panose="00000500000000000000" pitchFamily="2" charset="0"/>
            </a:endParaRPr>
          </a:p>
        </p:txBody>
      </p:sp>
      <p:sp>
        <p:nvSpPr>
          <p:cNvPr id="4" name="Forma libre: forma 3">
            <a:extLst>
              <a:ext uri="{FF2B5EF4-FFF2-40B4-BE49-F238E27FC236}">
                <a16:creationId xmlns:a16="http://schemas.microsoft.com/office/drawing/2014/main" id="{441E83C9-6CEE-4458-6823-830B82360113}"/>
              </a:ext>
            </a:extLst>
          </p:cNvPr>
          <p:cNvSpPr/>
          <p:nvPr/>
        </p:nvSpPr>
        <p:spPr>
          <a:xfrm>
            <a:off x="5461274" y="2975299"/>
            <a:ext cx="2831486" cy="2729902"/>
          </a:xfrm>
          <a:custGeom>
            <a:avLst/>
            <a:gdLst>
              <a:gd name="connsiteX0" fmla="*/ 0 w 4008397"/>
              <a:gd name="connsiteY0" fmla="*/ 0 h 2729902"/>
              <a:gd name="connsiteX1" fmla="*/ 4008397 w 4008397"/>
              <a:gd name="connsiteY1" fmla="*/ 0 h 2729902"/>
              <a:gd name="connsiteX2" fmla="*/ 4008397 w 4008397"/>
              <a:gd name="connsiteY2" fmla="*/ 2729902 h 2729902"/>
              <a:gd name="connsiteX3" fmla="*/ 0 w 4008397"/>
              <a:gd name="connsiteY3" fmla="*/ 2729902 h 2729902"/>
              <a:gd name="connsiteX4" fmla="*/ 0 w 4008397"/>
              <a:gd name="connsiteY4" fmla="*/ 0 h 272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8397" h="2729902">
                <a:moveTo>
                  <a:pt x="0" y="0"/>
                </a:moveTo>
                <a:lnTo>
                  <a:pt x="4008397" y="0"/>
                </a:lnTo>
                <a:lnTo>
                  <a:pt x="4008397" y="2729902"/>
                </a:lnTo>
                <a:lnTo>
                  <a:pt x="0" y="272990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  <a:ea typeface="+mn-ea"/>
                <a:cs typeface="+mn-cs"/>
              </a:rPr>
              <a:t>S/ 21,000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  <a:ea typeface="+mn-ea"/>
              <a:cs typeface="+mn-cs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latin typeface="Aleo" panose="00000500000000000000" pitchFamily="2" charset="0"/>
              </a:rPr>
              <a:t>S/ 21,000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000" b="1" kern="1200" dirty="0"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</a:rPr>
              <a:t>100.0%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</a:endParaRPr>
          </a:p>
        </p:txBody>
      </p:sp>
      <p:sp>
        <p:nvSpPr>
          <p:cNvPr id="5" name="Forma libre: forma 4">
            <a:extLst>
              <a:ext uri="{FF2B5EF4-FFF2-40B4-BE49-F238E27FC236}">
                <a16:creationId xmlns:a16="http://schemas.microsoft.com/office/drawing/2014/main" id="{270CD9A3-3A1B-F676-F617-3FE778ADF9FC}"/>
              </a:ext>
            </a:extLst>
          </p:cNvPr>
          <p:cNvSpPr/>
          <p:nvPr/>
        </p:nvSpPr>
        <p:spPr>
          <a:xfrm>
            <a:off x="8369029" y="1996321"/>
            <a:ext cx="2831486" cy="978977"/>
          </a:xfrm>
          <a:custGeom>
            <a:avLst/>
            <a:gdLst>
              <a:gd name="connsiteX0" fmla="*/ 0 w 4008397"/>
              <a:gd name="connsiteY0" fmla="*/ 0 h 1468800"/>
              <a:gd name="connsiteX1" fmla="*/ 4008397 w 4008397"/>
              <a:gd name="connsiteY1" fmla="*/ 0 h 1468800"/>
              <a:gd name="connsiteX2" fmla="*/ 4008397 w 4008397"/>
              <a:gd name="connsiteY2" fmla="*/ 1468800 h 1468800"/>
              <a:gd name="connsiteX3" fmla="*/ 0 w 4008397"/>
              <a:gd name="connsiteY3" fmla="*/ 1468800 h 1468800"/>
              <a:gd name="connsiteX4" fmla="*/ 0 w 4008397"/>
              <a:gd name="connsiteY4" fmla="*/ 0 h 1468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8397" h="1468800">
                <a:moveTo>
                  <a:pt x="0" y="0"/>
                </a:moveTo>
                <a:lnTo>
                  <a:pt x="4008397" y="0"/>
                </a:lnTo>
                <a:lnTo>
                  <a:pt x="4008397" y="1468800"/>
                </a:lnTo>
                <a:lnTo>
                  <a:pt x="0" y="1468800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hueOff val="0"/>
              <a:satOff val="0"/>
              <a:lumOff val="0"/>
              <a:alphaOff val="-40000"/>
            </a:schemeClr>
          </a:lnRef>
          <a:fillRef idx="1">
            <a:schemeClr val="accent2">
              <a:alpha val="90000"/>
              <a:hueOff val="0"/>
              <a:satOff val="0"/>
              <a:lumOff val="0"/>
              <a:alphaOff val="-40000"/>
            </a:schemeClr>
          </a:fillRef>
          <a:effectRef idx="0">
            <a:schemeClr val="accent2">
              <a:alpha val="90000"/>
              <a:hueOff val="0"/>
              <a:satOff val="0"/>
              <a:lumOff val="0"/>
              <a:alphaOff val="-40000"/>
            </a:schemeClr>
          </a:effectRef>
          <a:fontRef idx="minor">
            <a:schemeClr val="lt1"/>
          </a:fontRef>
        </p:style>
        <p:txBody>
          <a:bodyPr spcFirstLastPara="0" vert="horz" wrap="square" lIns="99568" tIns="56896" rIns="99568" bIns="56896" numCol="1" spcCol="1270" anchor="ctr" anchorCtr="0">
            <a:noAutofit/>
          </a:bodyPr>
          <a:lstStyle/>
          <a:p>
            <a:pPr marL="0" lvl="0" indent="0" algn="ctr" defTabSz="6223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None/>
            </a:pPr>
            <a:r>
              <a:rPr lang="es-ES" sz="1400" b="1" kern="1200" dirty="0">
                <a:solidFill>
                  <a:schemeClr val="tx1">
                    <a:lumMod val="65000"/>
                    <a:lumOff val="35000"/>
                  </a:schemeClr>
                </a:solidFill>
                <a:latin typeface="Aleo" panose="00000500000000000000" pitchFamily="2" charset="0"/>
              </a:rPr>
              <a:t>Elaboración de  Investigación aplicada a la gestión del riesgo de desastres en incendios forestales</a:t>
            </a:r>
            <a:endParaRPr lang="es-PE" sz="1400" b="1" kern="1200" dirty="0">
              <a:solidFill>
                <a:schemeClr val="tx1">
                  <a:lumMod val="65000"/>
                  <a:lumOff val="35000"/>
                </a:schemeClr>
              </a:solidFill>
              <a:latin typeface="Aleo" panose="00000500000000000000" pitchFamily="2" charset="0"/>
            </a:endParaRPr>
          </a:p>
        </p:txBody>
      </p:sp>
      <p:sp>
        <p:nvSpPr>
          <p:cNvPr id="6" name="Forma libre: forma 5">
            <a:extLst>
              <a:ext uri="{FF2B5EF4-FFF2-40B4-BE49-F238E27FC236}">
                <a16:creationId xmlns:a16="http://schemas.microsoft.com/office/drawing/2014/main" id="{3306B0A9-269B-C232-2D5E-E0E32F8EE0F5}"/>
              </a:ext>
            </a:extLst>
          </p:cNvPr>
          <p:cNvSpPr/>
          <p:nvPr/>
        </p:nvSpPr>
        <p:spPr>
          <a:xfrm>
            <a:off x="8369029" y="2975299"/>
            <a:ext cx="2831486" cy="2729902"/>
          </a:xfrm>
          <a:custGeom>
            <a:avLst/>
            <a:gdLst>
              <a:gd name="connsiteX0" fmla="*/ 0 w 4008397"/>
              <a:gd name="connsiteY0" fmla="*/ 0 h 2729902"/>
              <a:gd name="connsiteX1" fmla="*/ 4008397 w 4008397"/>
              <a:gd name="connsiteY1" fmla="*/ 0 h 2729902"/>
              <a:gd name="connsiteX2" fmla="*/ 4008397 w 4008397"/>
              <a:gd name="connsiteY2" fmla="*/ 2729902 h 2729902"/>
              <a:gd name="connsiteX3" fmla="*/ 0 w 4008397"/>
              <a:gd name="connsiteY3" fmla="*/ 2729902 h 2729902"/>
              <a:gd name="connsiteX4" fmla="*/ 0 w 4008397"/>
              <a:gd name="connsiteY4" fmla="*/ 0 h 27299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08397" h="2729902">
                <a:moveTo>
                  <a:pt x="0" y="0"/>
                </a:moveTo>
                <a:lnTo>
                  <a:pt x="4008397" y="0"/>
                </a:lnTo>
                <a:lnTo>
                  <a:pt x="4008397" y="2729902"/>
                </a:lnTo>
                <a:lnTo>
                  <a:pt x="0" y="2729902"/>
                </a:lnTo>
                <a:lnTo>
                  <a:pt x="0" y="0"/>
                </a:lnTo>
                <a:close/>
              </a:path>
            </a:pathLst>
          </a:custGeom>
        </p:spPr>
        <p:style>
          <a:lnRef idx="2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lnRef>
          <a:fillRef idx="1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alpha val="90000"/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06680" tIns="106680" rIns="142240" bIns="160020" numCol="1" spcCol="1270" anchor="t" anchorCtr="0">
            <a:noAutofit/>
          </a:bodyPr>
          <a:lstStyle/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  <a:ea typeface="+mn-ea"/>
                <a:cs typeface="+mn-cs"/>
              </a:rPr>
              <a:t>S/ </a:t>
            </a: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</a:rPr>
              <a:t>96</a:t>
            </a: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  <a:ea typeface="+mn-ea"/>
                <a:cs typeface="+mn-cs"/>
              </a:rPr>
              <a:t>,000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  <a:ea typeface="+mn-ea"/>
              <a:cs typeface="+mn-cs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latin typeface="Aleo" panose="00000500000000000000" pitchFamily="2" charset="0"/>
              </a:rPr>
              <a:t>S/ 48,900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000" b="1" kern="1200" dirty="0">
              <a:latin typeface="Aleo" panose="00000500000000000000" pitchFamily="2" charset="0"/>
            </a:endParaRPr>
          </a:p>
          <a:p>
            <a:pPr marL="228600" lvl="1" indent="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endParaRPr lang="es-PE" sz="2400" b="1" kern="1200" dirty="0">
              <a:latin typeface="Aleo" panose="00000500000000000000" pitchFamily="2" charset="0"/>
            </a:endParaRPr>
          </a:p>
          <a:p>
            <a:pPr marL="228600" lvl="1" indent="-228600" algn="l" defTabSz="10668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Arial" panose="020B0604020202020204" pitchFamily="34" charset="0"/>
              <a:buChar char="•"/>
            </a:pPr>
            <a:r>
              <a:rPr lang="es-MX" sz="2000" b="1" kern="1200" dirty="0">
                <a:solidFill>
                  <a:schemeClr val="tx1"/>
                </a:solidFill>
                <a:latin typeface="Aleo" panose="00000500000000000000" pitchFamily="2" charset="0"/>
              </a:rPr>
              <a:t>51%</a:t>
            </a:r>
            <a:endParaRPr lang="es-PE" sz="2000" b="1" kern="1200" dirty="0">
              <a:solidFill>
                <a:schemeClr val="tx1"/>
              </a:solidFill>
              <a:latin typeface="Aleo" panose="00000500000000000000" pitchFamily="2" charset="0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F79FD20-80E3-1384-5840-A691FBCB3405}"/>
              </a:ext>
            </a:extLst>
          </p:cNvPr>
          <p:cNvSpPr txBox="1"/>
          <p:nvPr/>
        </p:nvSpPr>
        <p:spPr>
          <a:xfrm>
            <a:off x="7960384" y="5791072"/>
            <a:ext cx="324013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1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30/08/2025</a:t>
            </a:r>
            <a:endParaRPr lang="es-PE" sz="11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41572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DF147-485B-4B55-4D4C-6DE277D798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F5F184-86DB-F59F-A327-533FA241530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683624" y="4189756"/>
            <a:ext cx="5791939" cy="1531958"/>
          </a:xfrm>
        </p:spPr>
        <p:txBody>
          <a:bodyPr>
            <a:normAutofit fontScale="90000"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PMIF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7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5. </a:t>
            </a:r>
            <a:r>
              <a:rPr lang="es-MX" sz="27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Estado de las contrataciones de bienes y servicio a julio del 2025</a:t>
            </a:r>
            <a:endParaRPr lang="es-PE" sz="27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5968FA93-E3A4-6DB7-939E-5D3F937ABA17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9193056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888B31EC-597D-F749-5839-B7C0549252B0}"/>
              </a:ext>
            </a:extLst>
          </p:cNvPr>
          <p:cNvSpPr txBox="1"/>
          <p:nvPr/>
        </p:nvSpPr>
        <p:spPr>
          <a:xfrm>
            <a:off x="8042232" y="5591502"/>
            <a:ext cx="310502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1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30/08/2025</a:t>
            </a:r>
            <a:endParaRPr lang="es-PE" sz="11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B0B5DCF2-EA6F-2BDB-1196-C487991186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4991" y="1260559"/>
            <a:ext cx="9722268" cy="419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8779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E82203E-BF61-B363-3F98-543EE5DB1A0D}"/>
              </a:ext>
            </a:extLst>
          </p:cNvPr>
          <p:cNvSpPr txBox="1"/>
          <p:nvPr/>
        </p:nvSpPr>
        <p:spPr>
          <a:xfrm>
            <a:off x="8638483" y="5108840"/>
            <a:ext cx="324013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1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30/08/2025</a:t>
            </a:r>
            <a:endParaRPr lang="es-PE" sz="11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4A568A52-D7E7-9543-25C4-0FC96B300D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184" y="1404309"/>
            <a:ext cx="11763632" cy="35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0382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7E82203E-BF61-B363-3F98-543EE5DB1A0D}"/>
              </a:ext>
            </a:extLst>
          </p:cNvPr>
          <p:cNvSpPr txBox="1"/>
          <p:nvPr/>
        </p:nvSpPr>
        <p:spPr>
          <a:xfrm>
            <a:off x="8554262" y="5168998"/>
            <a:ext cx="324013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1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30/08/2025</a:t>
            </a:r>
            <a:endParaRPr lang="es-PE" sz="11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D1ABABF1-657D-125F-26ED-5ABECF2919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638" y="1322946"/>
            <a:ext cx="11108724" cy="34888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1078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BDA60-F107-B577-422C-1147D81239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E139EC5-E4B0-DACE-582C-2B707F093B5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217459" y="4365523"/>
            <a:ext cx="6258104" cy="1531958"/>
          </a:xfrm>
        </p:spPr>
        <p:txBody>
          <a:bodyPr>
            <a:normAutofit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PMIF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6.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Panel fotográfico, anexos y otros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E98EA586-B81E-CCDD-78E0-C2288F86E580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22044422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>
            <a:extLst>
              <a:ext uri="{FF2B5EF4-FFF2-40B4-BE49-F238E27FC236}">
                <a16:creationId xmlns:a16="http://schemas.microsoft.com/office/drawing/2014/main" id="{C378E205-8D19-0212-A7A1-118F54D12487}"/>
              </a:ext>
            </a:extLst>
          </p:cNvPr>
          <p:cNvSpPr txBox="1"/>
          <p:nvPr/>
        </p:nvSpPr>
        <p:spPr>
          <a:xfrm>
            <a:off x="5355269" y="306186"/>
            <a:ext cx="1481496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3000" b="1" kern="1200" dirty="0">
                <a:solidFill>
                  <a:srgbClr val="44546A"/>
                </a:solidFill>
                <a:latin typeface="Poppins" pitchFamily="2" charset="77"/>
                <a:ea typeface="+mn-ea"/>
                <a:cs typeface="Poppins" pitchFamily="2" charset="77"/>
              </a:rPr>
              <a:t>INDICE</a:t>
            </a:r>
          </a:p>
        </p:txBody>
      </p:sp>
      <p:sp>
        <p:nvSpPr>
          <p:cNvPr id="7" name="TextBox 2">
            <a:extLst>
              <a:ext uri="{FF2B5EF4-FFF2-40B4-BE49-F238E27FC236}">
                <a16:creationId xmlns:a16="http://schemas.microsoft.com/office/drawing/2014/main" id="{638F587F-375B-3543-4E03-3F8D6ECE6F0D}"/>
              </a:ext>
            </a:extLst>
          </p:cNvPr>
          <p:cNvSpPr txBox="1"/>
          <p:nvPr/>
        </p:nvSpPr>
        <p:spPr>
          <a:xfrm>
            <a:off x="5091564" y="787593"/>
            <a:ext cx="20088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buClrTx/>
              <a:buFontTx/>
              <a:buNone/>
            </a:pPr>
            <a:r>
              <a:rPr lang="en-US" sz="1600" kern="1200" spc="150" dirty="0">
                <a:solidFill>
                  <a:prstClr val="white">
                    <a:lumMod val="65000"/>
                  </a:prstClr>
                </a:solidFill>
                <a:latin typeface="Poppins Light" pitchFamily="2" charset="77"/>
                <a:ea typeface="+mn-ea"/>
                <a:cs typeface="Poppins Light" pitchFamily="2" charset="77"/>
              </a:rPr>
              <a:t>PMIF 2025-2027</a:t>
            </a:r>
          </a:p>
        </p:txBody>
      </p:sp>
      <p:grpSp>
        <p:nvGrpSpPr>
          <p:cNvPr id="8" name="Grupo 7">
            <a:extLst>
              <a:ext uri="{FF2B5EF4-FFF2-40B4-BE49-F238E27FC236}">
                <a16:creationId xmlns:a16="http://schemas.microsoft.com/office/drawing/2014/main" id="{B2700827-E1CE-15E5-BA32-2F402E8F05F2}"/>
              </a:ext>
            </a:extLst>
          </p:cNvPr>
          <p:cNvGrpSpPr/>
          <p:nvPr/>
        </p:nvGrpSpPr>
        <p:grpSpPr>
          <a:xfrm>
            <a:off x="948288" y="1814631"/>
            <a:ext cx="2703318" cy="1614367"/>
            <a:chOff x="2985382" y="1814633"/>
            <a:chExt cx="2703318" cy="1614367"/>
          </a:xfrm>
        </p:grpSpPr>
        <p:sp>
          <p:nvSpPr>
            <p:cNvPr id="9" name="Rectangle 3">
              <a:extLst>
                <a:ext uri="{FF2B5EF4-FFF2-40B4-BE49-F238E27FC236}">
                  <a16:creationId xmlns:a16="http://schemas.microsoft.com/office/drawing/2014/main" id="{5BA0B4C8-51E8-6910-1DF5-1BE643E97202}"/>
                </a:ext>
              </a:extLst>
            </p:cNvPr>
            <p:cNvSpPr/>
            <p:nvPr/>
          </p:nvSpPr>
          <p:spPr>
            <a:xfrm>
              <a:off x="2985382" y="18146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Rectangle 4">
              <a:extLst>
                <a:ext uri="{FF2B5EF4-FFF2-40B4-BE49-F238E27FC236}">
                  <a16:creationId xmlns:a16="http://schemas.microsoft.com/office/drawing/2014/main" id="{F0F2358D-21C6-F0AF-8E6E-B9A43E2A1146}"/>
                </a:ext>
              </a:extLst>
            </p:cNvPr>
            <p:cNvSpPr/>
            <p:nvPr/>
          </p:nvSpPr>
          <p:spPr>
            <a:xfrm>
              <a:off x="2985382" y="1814633"/>
              <a:ext cx="68580" cy="1614367"/>
            </a:xfrm>
            <a:prstGeom prst="rect">
              <a:avLst/>
            </a:prstGeom>
            <a:solidFill>
              <a:srgbClr val="4472C4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" name="TextBox 5">
              <a:extLst>
                <a:ext uri="{FF2B5EF4-FFF2-40B4-BE49-F238E27FC236}">
                  <a16:creationId xmlns:a16="http://schemas.microsoft.com/office/drawing/2014/main" id="{F37D87FE-A03F-750D-258E-60C1905956C4}"/>
                </a:ext>
              </a:extLst>
            </p:cNvPr>
            <p:cNvSpPr txBox="1"/>
            <p:nvPr/>
          </p:nvSpPr>
          <p:spPr>
            <a:xfrm>
              <a:off x="3765567" y="2083207"/>
              <a:ext cx="1803361" cy="1077218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Cronograma de ejecución de las intervenciones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12" name="TextBox 7">
              <a:extLst>
                <a:ext uri="{FF2B5EF4-FFF2-40B4-BE49-F238E27FC236}">
                  <a16:creationId xmlns:a16="http://schemas.microsoft.com/office/drawing/2014/main" id="{55AC5AD1-E6AB-3369-7D3E-B3BCD8DAA5D4}"/>
                </a:ext>
              </a:extLst>
            </p:cNvPr>
            <p:cNvSpPr txBox="1"/>
            <p:nvPr/>
          </p:nvSpPr>
          <p:spPr>
            <a:xfrm>
              <a:off x="3232635" y="2229402"/>
              <a:ext cx="564578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4472C4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1.</a:t>
              </a:r>
            </a:p>
          </p:txBody>
        </p:sp>
      </p:grpSp>
      <p:grpSp>
        <p:nvGrpSpPr>
          <p:cNvPr id="13" name="Grupo 12">
            <a:extLst>
              <a:ext uri="{FF2B5EF4-FFF2-40B4-BE49-F238E27FC236}">
                <a16:creationId xmlns:a16="http://schemas.microsoft.com/office/drawing/2014/main" id="{993DEDBB-117C-49E9-F662-D9DF44F9D09E}"/>
              </a:ext>
            </a:extLst>
          </p:cNvPr>
          <p:cNvGrpSpPr/>
          <p:nvPr/>
        </p:nvGrpSpPr>
        <p:grpSpPr>
          <a:xfrm>
            <a:off x="4744340" y="1814631"/>
            <a:ext cx="2703319" cy="1614367"/>
            <a:chOff x="6947718" y="1814633"/>
            <a:chExt cx="2703319" cy="1614367"/>
          </a:xfrm>
        </p:grpSpPr>
        <p:sp>
          <p:nvSpPr>
            <p:cNvPr id="14" name="Rectangle 22">
              <a:extLst>
                <a:ext uri="{FF2B5EF4-FFF2-40B4-BE49-F238E27FC236}">
                  <a16:creationId xmlns:a16="http://schemas.microsoft.com/office/drawing/2014/main" id="{E224A1B6-03E9-3A8C-92EF-888AB5BECFC6}"/>
                </a:ext>
              </a:extLst>
            </p:cNvPr>
            <p:cNvSpPr/>
            <p:nvPr/>
          </p:nvSpPr>
          <p:spPr>
            <a:xfrm>
              <a:off x="6947719" y="18146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Rectangle 23">
              <a:extLst>
                <a:ext uri="{FF2B5EF4-FFF2-40B4-BE49-F238E27FC236}">
                  <a16:creationId xmlns:a16="http://schemas.microsoft.com/office/drawing/2014/main" id="{8F8A9558-AD20-9737-C180-26009B3C8BFB}"/>
                </a:ext>
              </a:extLst>
            </p:cNvPr>
            <p:cNvSpPr/>
            <p:nvPr/>
          </p:nvSpPr>
          <p:spPr>
            <a:xfrm>
              <a:off x="6947718" y="1814633"/>
              <a:ext cx="68580" cy="1614367"/>
            </a:xfrm>
            <a:prstGeom prst="rect">
              <a:avLst/>
            </a:prstGeom>
            <a:solidFill>
              <a:srgbClr val="ED7D3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TextBox 26">
              <a:extLst>
                <a:ext uri="{FF2B5EF4-FFF2-40B4-BE49-F238E27FC236}">
                  <a16:creationId xmlns:a16="http://schemas.microsoft.com/office/drawing/2014/main" id="{7AA2CF27-9486-0D30-6239-DC01C346D68E}"/>
                </a:ext>
              </a:extLst>
            </p:cNvPr>
            <p:cNvSpPr txBox="1"/>
            <p:nvPr/>
          </p:nvSpPr>
          <p:spPr>
            <a:xfrm>
              <a:off x="7816455" y="1990031"/>
              <a:ext cx="1679131" cy="1323439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Logros y avance mensual del PMIF 2025 – 2027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17" name="TextBox 25">
              <a:extLst>
                <a:ext uri="{FF2B5EF4-FFF2-40B4-BE49-F238E27FC236}">
                  <a16:creationId xmlns:a16="http://schemas.microsoft.com/office/drawing/2014/main" id="{8C552C21-3B2B-C7C3-E133-839BE8160C44}"/>
                </a:ext>
              </a:extLst>
            </p:cNvPr>
            <p:cNvSpPr txBox="1"/>
            <p:nvPr/>
          </p:nvSpPr>
          <p:spPr>
            <a:xfrm>
              <a:off x="7138064" y="2229402"/>
              <a:ext cx="678392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ED7D31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2.</a:t>
              </a:r>
            </a:p>
          </p:txBody>
        </p:sp>
      </p:grpSp>
      <p:grpSp>
        <p:nvGrpSpPr>
          <p:cNvPr id="18" name="Grupo 17">
            <a:extLst>
              <a:ext uri="{FF2B5EF4-FFF2-40B4-BE49-F238E27FC236}">
                <a16:creationId xmlns:a16="http://schemas.microsoft.com/office/drawing/2014/main" id="{4CD01226-281A-1DAF-F999-EC58DEDCD198}"/>
              </a:ext>
            </a:extLst>
          </p:cNvPr>
          <p:cNvGrpSpPr/>
          <p:nvPr/>
        </p:nvGrpSpPr>
        <p:grpSpPr>
          <a:xfrm>
            <a:off x="8540393" y="1814631"/>
            <a:ext cx="2703319" cy="1614367"/>
            <a:chOff x="2977889" y="4348511"/>
            <a:chExt cx="2703319" cy="1614367"/>
          </a:xfrm>
        </p:grpSpPr>
        <p:sp>
          <p:nvSpPr>
            <p:cNvPr id="19" name="Rectangle 36">
              <a:extLst>
                <a:ext uri="{FF2B5EF4-FFF2-40B4-BE49-F238E27FC236}">
                  <a16:creationId xmlns:a16="http://schemas.microsoft.com/office/drawing/2014/main" id="{645F4DEF-EB47-3D4C-DF92-A0E9F0AD9CA5}"/>
                </a:ext>
              </a:extLst>
            </p:cNvPr>
            <p:cNvSpPr/>
            <p:nvPr/>
          </p:nvSpPr>
          <p:spPr>
            <a:xfrm>
              <a:off x="2977890" y="4348511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Rectangle 37">
              <a:extLst>
                <a:ext uri="{FF2B5EF4-FFF2-40B4-BE49-F238E27FC236}">
                  <a16:creationId xmlns:a16="http://schemas.microsoft.com/office/drawing/2014/main" id="{8647635B-BF2D-69A7-8B94-D7D8A25CA400}"/>
                </a:ext>
              </a:extLst>
            </p:cNvPr>
            <p:cNvSpPr/>
            <p:nvPr/>
          </p:nvSpPr>
          <p:spPr>
            <a:xfrm>
              <a:off x="2977889" y="4348511"/>
              <a:ext cx="68580" cy="1614367"/>
            </a:xfrm>
            <a:prstGeom prst="rect">
              <a:avLst/>
            </a:prstGeom>
            <a:solidFill>
              <a:srgbClr val="A5A5A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TextBox 40">
              <a:extLst>
                <a:ext uri="{FF2B5EF4-FFF2-40B4-BE49-F238E27FC236}">
                  <a16:creationId xmlns:a16="http://schemas.microsoft.com/office/drawing/2014/main" id="{70783B28-BEB5-AD1C-AB55-0965E1274432}"/>
                </a:ext>
              </a:extLst>
            </p:cNvPr>
            <p:cNvSpPr txBox="1"/>
            <p:nvPr/>
          </p:nvSpPr>
          <p:spPr>
            <a:xfrm>
              <a:off x="3897073" y="4597806"/>
              <a:ext cx="1540347" cy="1077218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Ejecución física a </a:t>
              </a:r>
              <a:r>
                <a:rPr lang="es-MX" sz="1600" b="1" kern="1200" dirty="0">
                  <a:solidFill>
                    <a:srgbClr val="0066FF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[agosto] </a:t>
              </a: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del 2025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50" name="TextBox 39">
              <a:extLst>
                <a:ext uri="{FF2B5EF4-FFF2-40B4-BE49-F238E27FC236}">
                  <a16:creationId xmlns:a16="http://schemas.microsoft.com/office/drawing/2014/main" id="{03C8CCAC-F6BE-42E1-3DC5-4A91E86DC608}"/>
                </a:ext>
              </a:extLst>
            </p:cNvPr>
            <p:cNvSpPr txBox="1"/>
            <p:nvPr/>
          </p:nvSpPr>
          <p:spPr>
            <a:xfrm>
              <a:off x="3158618" y="4763280"/>
              <a:ext cx="697627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A5A5A5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3.</a:t>
              </a:r>
            </a:p>
          </p:txBody>
        </p:sp>
      </p:grpSp>
      <p:grpSp>
        <p:nvGrpSpPr>
          <p:cNvPr id="51" name="Grupo 50">
            <a:extLst>
              <a:ext uri="{FF2B5EF4-FFF2-40B4-BE49-F238E27FC236}">
                <a16:creationId xmlns:a16="http://schemas.microsoft.com/office/drawing/2014/main" id="{55D406EE-F58D-50B0-87E8-95E708272FCC}"/>
              </a:ext>
            </a:extLst>
          </p:cNvPr>
          <p:cNvGrpSpPr/>
          <p:nvPr/>
        </p:nvGrpSpPr>
        <p:grpSpPr>
          <a:xfrm>
            <a:off x="948288" y="3955608"/>
            <a:ext cx="2703318" cy="1614367"/>
            <a:chOff x="6929428" y="4329233"/>
            <a:chExt cx="2703318" cy="1614367"/>
          </a:xfrm>
        </p:grpSpPr>
        <p:sp>
          <p:nvSpPr>
            <p:cNvPr id="52" name="Rectangle 13">
              <a:extLst>
                <a:ext uri="{FF2B5EF4-FFF2-40B4-BE49-F238E27FC236}">
                  <a16:creationId xmlns:a16="http://schemas.microsoft.com/office/drawing/2014/main" id="{C4267549-DFC9-F9A7-A9A6-AC5392F4943D}"/>
                </a:ext>
              </a:extLst>
            </p:cNvPr>
            <p:cNvSpPr/>
            <p:nvPr/>
          </p:nvSpPr>
          <p:spPr>
            <a:xfrm>
              <a:off x="6929428" y="43292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Rectangle 14">
              <a:extLst>
                <a:ext uri="{FF2B5EF4-FFF2-40B4-BE49-F238E27FC236}">
                  <a16:creationId xmlns:a16="http://schemas.microsoft.com/office/drawing/2014/main" id="{B7128D5C-9C38-494C-945B-DBE8E4C74D95}"/>
                </a:ext>
              </a:extLst>
            </p:cNvPr>
            <p:cNvSpPr/>
            <p:nvPr/>
          </p:nvSpPr>
          <p:spPr>
            <a:xfrm>
              <a:off x="6929428" y="4329233"/>
              <a:ext cx="68580" cy="1614367"/>
            </a:xfrm>
            <a:prstGeom prst="rect">
              <a:avLst/>
            </a:prstGeom>
            <a:solidFill>
              <a:srgbClr val="FFC00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TextBox 19">
              <a:extLst>
                <a:ext uri="{FF2B5EF4-FFF2-40B4-BE49-F238E27FC236}">
                  <a16:creationId xmlns:a16="http://schemas.microsoft.com/office/drawing/2014/main" id="{FE27E2D3-6969-80F1-7593-576E80023DC5}"/>
                </a:ext>
              </a:extLst>
            </p:cNvPr>
            <p:cNvSpPr txBox="1"/>
            <p:nvPr/>
          </p:nvSpPr>
          <p:spPr>
            <a:xfrm>
              <a:off x="7816455" y="4644499"/>
              <a:ext cx="1563815" cy="1077218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Ejecución financiera a </a:t>
              </a:r>
              <a:r>
                <a:rPr lang="es-MX" sz="1600" b="1" kern="1200" dirty="0">
                  <a:solidFill>
                    <a:srgbClr val="0066FF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[agosto] </a:t>
              </a: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del 2025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55" name="TextBox 16">
              <a:extLst>
                <a:ext uri="{FF2B5EF4-FFF2-40B4-BE49-F238E27FC236}">
                  <a16:creationId xmlns:a16="http://schemas.microsoft.com/office/drawing/2014/main" id="{D13DE2D1-E75D-D245-09B2-6FADDAE37D21}"/>
                </a:ext>
              </a:extLst>
            </p:cNvPr>
            <p:cNvSpPr txBox="1"/>
            <p:nvPr/>
          </p:nvSpPr>
          <p:spPr>
            <a:xfrm>
              <a:off x="7089316" y="4744002"/>
              <a:ext cx="739305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FFC000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4.</a:t>
              </a:r>
            </a:p>
          </p:txBody>
        </p:sp>
      </p:grpSp>
      <p:grpSp>
        <p:nvGrpSpPr>
          <p:cNvPr id="56" name="Grupo 55">
            <a:extLst>
              <a:ext uri="{FF2B5EF4-FFF2-40B4-BE49-F238E27FC236}">
                <a16:creationId xmlns:a16="http://schemas.microsoft.com/office/drawing/2014/main" id="{ABDB21FD-ECE6-A930-3C16-F5449F4BE7C9}"/>
              </a:ext>
            </a:extLst>
          </p:cNvPr>
          <p:cNvGrpSpPr/>
          <p:nvPr/>
        </p:nvGrpSpPr>
        <p:grpSpPr>
          <a:xfrm>
            <a:off x="4744340" y="3871261"/>
            <a:ext cx="2703318" cy="1724292"/>
            <a:chOff x="6929428" y="4219308"/>
            <a:chExt cx="2703318" cy="1724292"/>
          </a:xfrm>
        </p:grpSpPr>
        <p:sp>
          <p:nvSpPr>
            <p:cNvPr id="57" name="Rectangle 13">
              <a:extLst>
                <a:ext uri="{FF2B5EF4-FFF2-40B4-BE49-F238E27FC236}">
                  <a16:creationId xmlns:a16="http://schemas.microsoft.com/office/drawing/2014/main" id="{DDBDCEB4-C33E-57EA-5705-C51CCD7A87B7}"/>
                </a:ext>
              </a:extLst>
            </p:cNvPr>
            <p:cNvSpPr/>
            <p:nvPr/>
          </p:nvSpPr>
          <p:spPr>
            <a:xfrm>
              <a:off x="6929428" y="43292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Rectangle 14">
              <a:extLst>
                <a:ext uri="{FF2B5EF4-FFF2-40B4-BE49-F238E27FC236}">
                  <a16:creationId xmlns:a16="http://schemas.microsoft.com/office/drawing/2014/main" id="{8241F1B8-C15F-5C56-1FEE-E121E5A4D2DE}"/>
                </a:ext>
              </a:extLst>
            </p:cNvPr>
            <p:cNvSpPr/>
            <p:nvPr/>
          </p:nvSpPr>
          <p:spPr>
            <a:xfrm>
              <a:off x="6929428" y="4329233"/>
              <a:ext cx="68580" cy="1614367"/>
            </a:xfrm>
            <a:prstGeom prst="rect">
              <a:avLst/>
            </a:prstGeom>
            <a:solidFill>
              <a:srgbClr val="00B05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TextBox 19">
              <a:extLst>
                <a:ext uri="{FF2B5EF4-FFF2-40B4-BE49-F238E27FC236}">
                  <a16:creationId xmlns:a16="http://schemas.microsoft.com/office/drawing/2014/main" id="{B711833F-BF56-62DC-03B8-086D7B4CBB58}"/>
                </a:ext>
              </a:extLst>
            </p:cNvPr>
            <p:cNvSpPr txBox="1"/>
            <p:nvPr/>
          </p:nvSpPr>
          <p:spPr>
            <a:xfrm>
              <a:off x="7754727" y="4219308"/>
              <a:ext cx="1809439" cy="1569660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Estado de las contrataciones de bienes y servicios a </a:t>
              </a:r>
              <a:r>
                <a:rPr lang="es-MX" sz="1600" b="1" kern="1200" dirty="0">
                  <a:solidFill>
                    <a:srgbClr val="0066FF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[agosto] </a:t>
              </a: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del 2025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60" name="TextBox 16">
              <a:extLst>
                <a:ext uri="{FF2B5EF4-FFF2-40B4-BE49-F238E27FC236}">
                  <a16:creationId xmlns:a16="http://schemas.microsoft.com/office/drawing/2014/main" id="{A9B01490-6A11-46EA-8792-745C943E012C}"/>
                </a:ext>
              </a:extLst>
            </p:cNvPr>
            <p:cNvSpPr txBox="1"/>
            <p:nvPr/>
          </p:nvSpPr>
          <p:spPr>
            <a:xfrm>
              <a:off x="7097331" y="4744002"/>
              <a:ext cx="723275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00B050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5.</a:t>
              </a:r>
            </a:p>
          </p:txBody>
        </p:sp>
      </p:grpSp>
      <p:grpSp>
        <p:nvGrpSpPr>
          <p:cNvPr id="61" name="Grupo 60">
            <a:extLst>
              <a:ext uri="{FF2B5EF4-FFF2-40B4-BE49-F238E27FC236}">
                <a16:creationId xmlns:a16="http://schemas.microsoft.com/office/drawing/2014/main" id="{0FBB5A1F-1CE7-17DC-905E-A698F11A0D36}"/>
              </a:ext>
            </a:extLst>
          </p:cNvPr>
          <p:cNvGrpSpPr/>
          <p:nvPr/>
        </p:nvGrpSpPr>
        <p:grpSpPr>
          <a:xfrm>
            <a:off x="8540394" y="3981186"/>
            <a:ext cx="2703318" cy="1614367"/>
            <a:chOff x="6929428" y="4329233"/>
            <a:chExt cx="2703318" cy="1614367"/>
          </a:xfrm>
        </p:grpSpPr>
        <p:sp>
          <p:nvSpPr>
            <p:cNvPr id="62" name="Rectangle 13">
              <a:extLst>
                <a:ext uri="{FF2B5EF4-FFF2-40B4-BE49-F238E27FC236}">
                  <a16:creationId xmlns:a16="http://schemas.microsoft.com/office/drawing/2014/main" id="{9BC87410-D2CE-53FE-D1BD-48DAB6C49349}"/>
                </a:ext>
              </a:extLst>
            </p:cNvPr>
            <p:cNvSpPr/>
            <p:nvPr/>
          </p:nvSpPr>
          <p:spPr>
            <a:xfrm>
              <a:off x="6929428" y="4329233"/>
              <a:ext cx="2703318" cy="1614367"/>
            </a:xfrm>
            <a:prstGeom prst="rect">
              <a:avLst/>
            </a:prstGeom>
            <a:solidFill>
              <a:sysClr val="window" lastClr="FFFFFF">
                <a:lumMod val="95000"/>
              </a:sys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Rectangle 14">
              <a:extLst>
                <a:ext uri="{FF2B5EF4-FFF2-40B4-BE49-F238E27FC236}">
                  <a16:creationId xmlns:a16="http://schemas.microsoft.com/office/drawing/2014/main" id="{5F28C369-DF27-006B-054E-447A4061CEC9}"/>
                </a:ext>
              </a:extLst>
            </p:cNvPr>
            <p:cNvSpPr/>
            <p:nvPr/>
          </p:nvSpPr>
          <p:spPr>
            <a:xfrm>
              <a:off x="6929428" y="4329233"/>
              <a:ext cx="68580" cy="1614367"/>
            </a:xfrm>
            <a:prstGeom prst="rect">
              <a:avLst/>
            </a:prstGeom>
            <a:solidFill>
              <a:srgbClr val="7030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900" b="0" i="0" u="none" strike="noStrike" kern="1200" cap="none" spc="0" normalizeH="0" baseline="0" noProof="0" dirty="0">
                <a:ln>
                  <a:noFill/>
                </a:ln>
                <a:solidFill>
                  <a:srgbClr val="44546A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72" name="TextBox 19">
              <a:extLst>
                <a:ext uri="{FF2B5EF4-FFF2-40B4-BE49-F238E27FC236}">
                  <a16:creationId xmlns:a16="http://schemas.microsoft.com/office/drawing/2014/main" id="{B54D9F54-1977-768B-575C-A1B4C3B6F159}"/>
                </a:ext>
              </a:extLst>
            </p:cNvPr>
            <p:cNvSpPr txBox="1"/>
            <p:nvPr/>
          </p:nvSpPr>
          <p:spPr>
            <a:xfrm>
              <a:off x="7807783" y="4695339"/>
              <a:ext cx="1792078" cy="830997"/>
            </a:xfrm>
            <a:prstGeom prst="rect">
              <a:avLst/>
            </a:prstGeom>
            <a:noFill/>
          </p:spPr>
          <p:txBody>
            <a:bodyPr wrap="square" rtlCol="0" anchor="b" anchorCtr="0">
              <a:spAutoFit/>
            </a:bodyPr>
            <a:lstStyle/>
            <a:p>
              <a:pPr>
                <a:buClrTx/>
                <a:buFontTx/>
                <a:buNone/>
              </a:pPr>
              <a:r>
                <a:rPr lang="es-MX" sz="1600" b="1" kern="1200" dirty="0">
                  <a:solidFill>
                    <a:srgbClr val="44546A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Panel fotográfico, anexos y otros</a:t>
              </a:r>
              <a:endParaRPr lang="es-PE" sz="1600" b="1" kern="1200" dirty="0">
                <a:solidFill>
                  <a:srgbClr val="44546A"/>
                </a:solidFill>
                <a:latin typeface="Poppins" pitchFamily="2" charset="77"/>
                <a:ea typeface="League Spartan" charset="0"/>
                <a:cs typeface="Poppins" pitchFamily="2" charset="77"/>
              </a:endParaRPr>
            </a:p>
          </p:txBody>
        </p:sp>
        <p:sp>
          <p:nvSpPr>
            <p:cNvPr id="3073" name="TextBox 16">
              <a:extLst>
                <a:ext uri="{FF2B5EF4-FFF2-40B4-BE49-F238E27FC236}">
                  <a16:creationId xmlns:a16="http://schemas.microsoft.com/office/drawing/2014/main" id="{40D14C26-0A76-9A79-9994-0FFEA0D903FA}"/>
                </a:ext>
              </a:extLst>
            </p:cNvPr>
            <p:cNvSpPr txBox="1"/>
            <p:nvPr/>
          </p:nvSpPr>
          <p:spPr>
            <a:xfrm>
              <a:off x="7101338" y="4744002"/>
              <a:ext cx="715260" cy="784830"/>
            </a:xfrm>
            <a:prstGeom prst="rect">
              <a:avLst/>
            </a:prstGeom>
            <a:noFill/>
          </p:spPr>
          <p:txBody>
            <a:bodyPr wrap="none" rtlCol="0" anchor="ctr" anchorCtr="0">
              <a:spAutoFit/>
            </a:bodyPr>
            <a:lstStyle/>
            <a:p>
              <a:pPr algn="ctr">
                <a:buClrTx/>
                <a:buFontTx/>
                <a:buNone/>
              </a:pPr>
              <a:r>
                <a:rPr lang="en-US" sz="4500" b="1" kern="1200" dirty="0">
                  <a:solidFill>
                    <a:srgbClr val="7030A0"/>
                  </a:solidFill>
                  <a:latin typeface="Poppins" pitchFamily="2" charset="77"/>
                  <a:ea typeface="League Spartan" charset="0"/>
                  <a:cs typeface="Poppins" pitchFamily="2" charset="77"/>
                </a:rPr>
                <a:t>6.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122601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0C0CE-41EC-8BD5-B510-2683EE60F3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/>
          <p:cNvSpPr txBox="1"/>
          <p:nvPr/>
        </p:nvSpPr>
        <p:spPr>
          <a:xfrm>
            <a:off x="1668490" y="704418"/>
            <a:ext cx="10523510" cy="369332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buClrTx/>
              <a:buFontTx/>
              <a:buNone/>
            </a:pPr>
            <a:r>
              <a:rPr lang="es-ES" sz="1800" b="1" i="1" dirty="0">
                <a:latin typeface="Calibri" panose="020F0502020204030204" pitchFamily="34" charset="0"/>
                <a:ea typeface="Times New Roman" panose="02020603050405020304" pitchFamily="18" charset="0"/>
              </a:rPr>
              <a:t>ELABORACIÓN DE  ESCENARIOS DE RIESGO POR INCENDIOS FORESTALES A NIVEL DEPARTAMENTAL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06E6DED8-C5F7-3488-C152-B2D22825DE1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0" t="17470" r="3677" b="2403"/>
          <a:stretch/>
        </p:blipFill>
        <p:spPr bwMode="auto">
          <a:xfrm>
            <a:off x="6220801" y="1704587"/>
            <a:ext cx="1929947" cy="2348429"/>
          </a:xfrm>
          <a:prstGeom prst="rect">
            <a:avLst/>
          </a:prstGeom>
          <a:noFill/>
          <a:ln w="19050" cap="flat" cmpd="sng" algn="ctr">
            <a:solidFill>
              <a:sysClr val="windowText" lastClr="000000"/>
            </a:solidFill>
            <a:prstDash val="solid"/>
            <a:round/>
            <a:headEnd type="none" w="med" len="med"/>
            <a:tailEnd type="none" w="med" len="med"/>
            <a:extLst>
              <a:ext uri="{C807C97D-BFC1-408E-A445-0C87EB9F89A2}">
                <ask:lineSketchStyleProps xmlns:ask="http://schemas.microsoft.com/office/drawing/2018/sketchyshapes" sd="0">
                  <a:custGeom>
                    <a:avLst/>
                    <a:gdLst/>
                    <a:ahLst/>
                    <a:cxnLst/>
                    <a:rect l="0" t="0" r="0" b="0"/>
                    <a:pathLst/>
                  </a:custGeom>
                  <ask:type/>
                </ask:lineSketchStyleProps>
              </a:ext>
            </a:extLst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3" name="Imagen 2">
            <a:extLst>
              <a:ext uri="{FF2B5EF4-FFF2-40B4-BE49-F238E27FC236}">
                <a16:creationId xmlns:a16="http://schemas.microsoft.com/office/drawing/2014/main" id="{48CF4334-36D1-A261-14DB-09BCAA414D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" t="1532" r="1899" b="1820"/>
          <a:stretch/>
        </p:blipFill>
        <p:spPr bwMode="auto">
          <a:xfrm>
            <a:off x="123543" y="1633324"/>
            <a:ext cx="1930259" cy="2667397"/>
          </a:xfrm>
          <a:prstGeom prst="rect">
            <a:avLst/>
          </a:prstGeom>
          <a:noFill/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0A235F0B-BAB0-6457-AC91-C9C7D510F6D7}"/>
              </a:ext>
            </a:extLst>
          </p:cNvPr>
          <p:cNvSpPr txBox="1"/>
          <p:nvPr/>
        </p:nvSpPr>
        <p:spPr>
          <a:xfrm>
            <a:off x="565941" y="1249931"/>
            <a:ext cx="319957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b="1" i="1" dirty="0">
                <a:latin typeface="Calibri" panose="020F0502020204030204" pitchFamily="34" charset="0"/>
              </a:rPr>
              <a:t>A) LORETO 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41B2C407-D331-565B-EFE2-D2040F09E8FD}"/>
              </a:ext>
            </a:extLst>
          </p:cNvPr>
          <p:cNvSpPr txBox="1"/>
          <p:nvPr/>
        </p:nvSpPr>
        <p:spPr>
          <a:xfrm>
            <a:off x="6382264" y="1396810"/>
            <a:ext cx="348398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b="1" i="1" dirty="0">
                <a:latin typeface="Calibri" panose="020F0502020204030204" pitchFamily="34" charset="0"/>
              </a:rPr>
              <a:t>B) MADRE DE DIOS </a:t>
            </a: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61417B8C-D031-A4FF-C544-213DE7D7FC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0461" y="1296212"/>
            <a:ext cx="3511618" cy="464614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31052529-A40C-0FB6-6EA0-944C27E3E4F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65730" y="1296212"/>
            <a:ext cx="3511618" cy="498506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0676506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50C0CE-41EC-8BD5-B510-2683EE60F3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/>
          <p:cNvSpPr txBox="1"/>
          <p:nvPr/>
        </p:nvSpPr>
        <p:spPr>
          <a:xfrm>
            <a:off x="816205" y="719945"/>
            <a:ext cx="4731978" cy="6463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buClrTx/>
              <a:buFontTx/>
              <a:buNone/>
            </a:pPr>
            <a:r>
              <a:rPr lang="es-ES" sz="1800" b="1" i="1" dirty="0">
                <a:latin typeface="Calibri" panose="020F0502020204030204" pitchFamily="34" charset="0"/>
                <a:ea typeface="Times New Roman" panose="02020603050405020304" pitchFamily="18" charset="0"/>
              </a:rPr>
              <a:t>ELABORACIÓN DE  ESCENARIOS DE RIESGO NACIONAL FRENTE A INCENDIOS FORESTALES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9468719-9338-DCA0-2BEB-0E34051D3A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755" y="1366276"/>
            <a:ext cx="3708066" cy="4798866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8A29657D-DD29-E08C-9F64-4AD83A9BE7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43819" y="1185369"/>
            <a:ext cx="3639065" cy="497977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573081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55FCB7-125E-A8A8-9F40-380FAA7EB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>
            <a:extLst>
              <a:ext uri="{FF2B5EF4-FFF2-40B4-BE49-F238E27FC236}">
                <a16:creationId xmlns:a16="http://schemas.microsoft.com/office/drawing/2014/main" id="{ED36C318-E092-EC2B-B692-8CF17A9E7375}"/>
              </a:ext>
            </a:extLst>
          </p:cNvPr>
          <p:cNvSpPr txBox="1"/>
          <p:nvPr/>
        </p:nvSpPr>
        <p:spPr>
          <a:xfrm>
            <a:off x="915060" y="607072"/>
            <a:ext cx="10523510" cy="6463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>
              <a:buClrTx/>
              <a:buFontTx/>
              <a:buNone/>
            </a:pPr>
            <a:r>
              <a:rPr lang="es-ES" sz="1800" b="1" i="1" dirty="0">
                <a:latin typeface="Calibri" panose="020F0502020204030204" pitchFamily="34" charset="0"/>
                <a:ea typeface="Times New Roman" panose="02020603050405020304" pitchFamily="18" charset="0"/>
              </a:rPr>
              <a:t>INVESTIGACIÓN APLICADA A LA GESTIÓN DEL RIESGO DE DESASTRES EN INCENDIOS FORESTALES-ECOSISTEMAS AMAZONICOS</a:t>
            </a: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766B046D-9B3F-82DE-7FDC-BEFF75B59037}"/>
              </a:ext>
            </a:extLst>
          </p:cNvPr>
          <p:cNvSpPr txBox="1"/>
          <p:nvPr/>
        </p:nvSpPr>
        <p:spPr>
          <a:xfrm>
            <a:off x="4364594" y="1270271"/>
            <a:ext cx="2340946" cy="369332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buClrTx/>
              <a:buFontTx/>
              <a:buNone/>
            </a:pPr>
            <a:r>
              <a:rPr lang="es-MX" sz="1800" b="1" i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QUINTO ENTREGABLE</a:t>
            </a:r>
            <a:endParaRPr lang="es-PE" sz="1600" b="1" kern="1200" dirty="0">
              <a:solidFill>
                <a:srgbClr val="0070C0"/>
              </a:solidFill>
              <a:latin typeface="Poppins" panose="00000500000000000000" pitchFamily="2" charset="77"/>
              <a:ea typeface="League Spartan" charset="0"/>
              <a:cs typeface="Poppins" panose="00000500000000000000" pitchFamily="2" charset="77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E3E4840-AB99-4484-1D62-6D8D599836B9}"/>
              </a:ext>
            </a:extLst>
          </p:cNvPr>
          <p:cNvSpPr txBox="1"/>
          <p:nvPr/>
        </p:nvSpPr>
        <p:spPr>
          <a:xfrm>
            <a:off x="673874" y="2020324"/>
            <a:ext cx="4417110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b="1" i="1"/>
            </a:lvl1pPr>
          </a:lstStyle>
          <a:p>
            <a:pPr algn="ctr"/>
            <a:r>
              <a:rPr lang="es-PE" sz="1000" dirty="0"/>
              <a:t>Valores el Índice Integrado de Combustibilidad de la Vegetación (IICV) por tipo de vegetación combustible</a:t>
            </a:r>
          </a:p>
        </p:txBody>
      </p:sp>
      <p:pic>
        <p:nvPicPr>
          <p:cNvPr id="2" name="Imagen 1">
            <a:extLst>
              <a:ext uri="{FF2B5EF4-FFF2-40B4-BE49-F238E27FC236}">
                <a16:creationId xmlns:a16="http://schemas.microsoft.com/office/drawing/2014/main" id="{668B593B-9037-17A4-9BDF-1B5CC1FDD57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1751" y="1882202"/>
            <a:ext cx="6258824" cy="4425917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F1464B23-AD0C-0CF7-6AED-9F719BBE04EB}"/>
              </a:ext>
            </a:extLst>
          </p:cNvPr>
          <p:cNvSpPr txBox="1"/>
          <p:nvPr/>
        </p:nvSpPr>
        <p:spPr>
          <a:xfrm>
            <a:off x="6555003" y="1622735"/>
            <a:ext cx="474962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PE" sz="1400" dirty="0">
                <a:effectLst/>
                <a:latin typeface="Arial Narrow" panose="020B0606020202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Mapa de vegetación combustible del departamento de madre de Dios</a:t>
            </a:r>
            <a:endParaRPr lang="es-PE" dirty="0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AB7808DC-347F-FC87-95A4-25D84E6404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425" y="2420434"/>
            <a:ext cx="5117763" cy="2360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89244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55FCB7-125E-A8A8-9F40-380FAA7EBF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5">
            <a:extLst>
              <a:ext uri="{FF2B5EF4-FFF2-40B4-BE49-F238E27FC236}">
                <a16:creationId xmlns:a16="http://schemas.microsoft.com/office/drawing/2014/main" id="{ED36C318-E092-EC2B-B692-8CF17A9E7375}"/>
              </a:ext>
            </a:extLst>
          </p:cNvPr>
          <p:cNvSpPr txBox="1"/>
          <p:nvPr/>
        </p:nvSpPr>
        <p:spPr>
          <a:xfrm>
            <a:off x="915060" y="607072"/>
            <a:ext cx="10523510" cy="646331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 algn="ctr">
              <a:buClrTx/>
              <a:buFontTx/>
              <a:buNone/>
            </a:pPr>
            <a:r>
              <a:rPr lang="es-ES" sz="1800" b="1" i="1" dirty="0">
                <a:latin typeface="Calibri" panose="020F0502020204030204" pitchFamily="34" charset="0"/>
                <a:ea typeface="Times New Roman" panose="02020603050405020304" pitchFamily="18" charset="0"/>
              </a:rPr>
              <a:t>INVESTIGACIÓN APLICADA A LA GESTIÓN DEL RIESGO DE DESASTRES EN INCENDIOS FORESTALES-ECOSISTEMAS ANDINOS</a:t>
            </a:r>
          </a:p>
        </p:txBody>
      </p:sp>
      <p:sp>
        <p:nvSpPr>
          <p:cNvPr id="9" name="TextBox 5">
            <a:extLst>
              <a:ext uri="{FF2B5EF4-FFF2-40B4-BE49-F238E27FC236}">
                <a16:creationId xmlns:a16="http://schemas.microsoft.com/office/drawing/2014/main" id="{766B046D-9B3F-82DE-7FDC-BEFF75B59037}"/>
              </a:ext>
            </a:extLst>
          </p:cNvPr>
          <p:cNvSpPr txBox="1"/>
          <p:nvPr/>
        </p:nvSpPr>
        <p:spPr>
          <a:xfrm>
            <a:off x="4364594" y="1270271"/>
            <a:ext cx="2340946" cy="369332"/>
          </a:xfrm>
          <a:prstGeom prst="rect">
            <a:avLst/>
          </a:prstGeom>
          <a:noFill/>
        </p:spPr>
        <p:txBody>
          <a:bodyPr wrap="square" rtlCol="0" anchor="b" anchorCtr="0">
            <a:spAutoFit/>
          </a:bodyPr>
          <a:lstStyle/>
          <a:p>
            <a:pPr>
              <a:buClrTx/>
              <a:buFontTx/>
              <a:buNone/>
            </a:pPr>
            <a:r>
              <a:rPr lang="es-MX" sz="1800" b="1" i="1" dirty="0">
                <a:solidFill>
                  <a:srgbClr val="0070C0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PRIMER ENTREGABLE</a:t>
            </a:r>
            <a:endParaRPr lang="es-PE" sz="1600" b="1" kern="1200" dirty="0">
              <a:solidFill>
                <a:srgbClr val="0070C0"/>
              </a:solidFill>
              <a:latin typeface="Poppins" panose="00000500000000000000" pitchFamily="2" charset="77"/>
              <a:ea typeface="League Spartan" charset="0"/>
              <a:cs typeface="Poppins" panose="00000500000000000000" pitchFamily="2" charset="77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B0904BD-0586-A2A6-D9D1-CFB6042D4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32" y="2211313"/>
            <a:ext cx="6273882" cy="2993970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CD7EC3D6-8D36-7A36-DFA7-16F844D908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7815" y="2016694"/>
            <a:ext cx="5861053" cy="3383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02012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0AB3CE5A-64AE-40E0-A98F-9ADACFE5E013}"/>
              </a:ext>
            </a:extLst>
          </p:cNvPr>
          <p:cNvSpPr txBox="1">
            <a:spLocks/>
          </p:cNvSpPr>
          <p:nvPr/>
        </p:nvSpPr>
        <p:spPr>
          <a:xfrm>
            <a:off x="4207565" y="3023388"/>
            <a:ext cx="3922643" cy="1132322"/>
          </a:xfrm>
        </p:spPr>
        <p:txBody>
          <a:bodyPr anchor="ctr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s-PE" sz="6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GRACIAS</a:t>
            </a: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54A331E5-FE97-4D9E-A07B-C34FFA228DD9}"/>
              </a:ext>
            </a:extLst>
          </p:cNvPr>
          <p:cNvCxnSpPr>
            <a:cxnSpLocks/>
          </p:cNvCxnSpPr>
          <p:nvPr/>
        </p:nvCxnSpPr>
        <p:spPr>
          <a:xfrm>
            <a:off x="3790650" y="4155710"/>
            <a:ext cx="4610700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2991954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723C91F-3704-218E-5E03-5F4393F093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FAC541D-8CD9-9A5B-D87E-6789E3D770B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34286" y="2766219"/>
            <a:ext cx="4123427" cy="1325562"/>
          </a:xfrm>
        </p:spPr>
        <p:txBody>
          <a:bodyPr>
            <a:noAutofit/>
          </a:bodyPr>
          <a:lstStyle/>
          <a:p>
            <a:pPr algn="r"/>
            <a:r>
              <a:rPr lang="es-PE" sz="6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CENEPRED</a:t>
            </a:r>
            <a:br>
              <a:rPr lang="es-PE" sz="6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endParaRPr lang="es-PE" sz="6000" b="1" dirty="0">
              <a:solidFill>
                <a:schemeClr val="accent4">
                  <a:lumMod val="40000"/>
                  <a:lumOff val="6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43273B31-E1CA-9905-6950-F8461987D210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22925108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3A4C7CE-D1BA-187E-BBE8-C0E59026BB1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840361" y="4396152"/>
            <a:ext cx="5554469" cy="1325562"/>
          </a:xfrm>
        </p:spPr>
        <p:txBody>
          <a:bodyPr>
            <a:normAutofit fontScale="90000"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PMIF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1.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Cronograma de ejecución de las intervenciones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CE90D336-6368-73DE-81B8-9522B90B5B85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4131943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D940A1BE-AC3E-33AA-B373-1DBE21BED98A}"/>
              </a:ext>
            </a:extLst>
          </p:cNvPr>
          <p:cNvSpPr txBox="1"/>
          <p:nvPr/>
        </p:nvSpPr>
        <p:spPr>
          <a:xfrm>
            <a:off x="428425" y="1201557"/>
            <a:ext cx="11437983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defRPr/>
            </a:defPPr>
            <a:lvl1pPr algn="ctr">
              <a:buClrTx/>
              <a:buFontTx/>
              <a:buNone/>
              <a:defRPr b="1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defRPr>
            </a:lvl1pPr>
          </a:lstStyle>
          <a:p>
            <a:r>
              <a:rPr lang="es-PE" dirty="0"/>
              <a:t>Meta Física - Cronograma de actividades programadas para el PMIF 2025 – 2027.</a:t>
            </a:r>
          </a:p>
        </p:txBody>
      </p:sp>
      <p:pic>
        <p:nvPicPr>
          <p:cNvPr id="219" name="Imagen 218">
            <a:extLst>
              <a:ext uri="{FF2B5EF4-FFF2-40B4-BE49-F238E27FC236}">
                <a16:creationId xmlns:a16="http://schemas.microsoft.com/office/drawing/2014/main" id="{5907ED82-8A9F-248F-4B13-7BD691BA08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673" y="1744227"/>
            <a:ext cx="11437090" cy="3370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7506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F7D394-98F3-50D9-D78D-201CEFC69D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E9872EAA-71A1-85CB-AD5A-68C02A9BB7F7}"/>
              </a:ext>
            </a:extLst>
          </p:cNvPr>
          <p:cNvSpPr txBox="1"/>
          <p:nvPr/>
        </p:nvSpPr>
        <p:spPr>
          <a:xfrm>
            <a:off x="453762" y="1200757"/>
            <a:ext cx="1129593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algn="ctr">
              <a:buClrTx/>
              <a:buFontTx/>
              <a:buNone/>
              <a:defRPr b="1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defRPr>
            </a:lvl1pPr>
          </a:lstStyle>
          <a:p>
            <a:r>
              <a:rPr lang="es-PE" dirty="0"/>
              <a:t>Meta Financiera - Cronograma de actividades programadas para el PMIF 2025 – 2027.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AEC234F-A22C-35E1-961F-3A7147EC0A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1594" y="1684420"/>
            <a:ext cx="11176687" cy="33349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36115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D6D65C-BDBB-1397-D70A-05C48806E5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EC155F-AC6A-9948-1A92-E16DBA69CAC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272981" y="4365523"/>
            <a:ext cx="5202582" cy="1531958"/>
          </a:xfrm>
        </p:spPr>
        <p:txBody>
          <a:bodyPr>
            <a:normAutofit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PMIF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2.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Logros y avance mensual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334B1052-E963-7830-07EA-A48FBE230AB8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12434451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2B6013-16EC-79ED-E1DD-E714F5AD3D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uadroTexto 5">
            <a:extLst>
              <a:ext uri="{FF2B5EF4-FFF2-40B4-BE49-F238E27FC236}">
                <a16:creationId xmlns:a16="http://schemas.microsoft.com/office/drawing/2014/main" id="{280B57F2-D2D1-F2CE-5217-557CE8460068}"/>
              </a:ext>
            </a:extLst>
          </p:cNvPr>
          <p:cNvSpPr txBox="1"/>
          <p:nvPr/>
        </p:nvSpPr>
        <p:spPr>
          <a:xfrm>
            <a:off x="8992572" y="5934471"/>
            <a:ext cx="2178749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buClrTx/>
              <a:buFontTx/>
              <a:buNone/>
            </a:pPr>
            <a:r>
              <a:rPr lang="es-ES" sz="10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Fecha de corte: 30.08.2025</a:t>
            </a:r>
            <a:endParaRPr lang="es-PE" sz="10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D6473828-59C9-D53B-604B-CAF06314FBD8}"/>
              </a:ext>
            </a:extLst>
          </p:cNvPr>
          <p:cNvSpPr txBox="1"/>
          <p:nvPr/>
        </p:nvSpPr>
        <p:spPr>
          <a:xfrm>
            <a:off x="846115" y="784866"/>
            <a:ext cx="1046507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buFontTx/>
              <a:buNone/>
            </a:pPr>
            <a:r>
              <a:rPr lang="es-ES" sz="1400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Logros y avance mensual d</a:t>
            </a:r>
            <a:r>
              <a:rPr lang="es-PE" b="1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el PMIF 2025 – 2027</a:t>
            </a:r>
          </a:p>
          <a:p>
            <a:pPr algn="ctr">
              <a:buClrTx/>
              <a:buFontTx/>
              <a:buNone/>
            </a:pPr>
            <a:r>
              <a:rPr lang="es-PE" b="1" kern="1200" dirty="0">
                <a:solidFill>
                  <a:schemeClr val="accent1"/>
                </a:solidFill>
                <a:latin typeface="Bahnschrift" panose="020B0502040204020203" pitchFamily="34" charset="0"/>
                <a:ea typeface="League Spartan" charset="0"/>
                <a:cs typeface="Calibri" panose="020F0502020204030204" pitchFamily="34" charset="0"/>
              </a:rPr>
              <a:t>Julio 2025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13BCE243-B7FD-5EDB-3376-D0A9C8512FB4}"/>
              </a:ext>
            </a:extLst>
          </p:cNvPr>
          <p:cNvSpPr txBox="1"/>
          <p:nvPr/>
        </p:nvSpPr>
        <p:spPr>
          <a:xfrm>
            <a:off x="784287" y="1232216"/>
            <a:ext cx="3727935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ClrTx/>
              <a:buFontTx/>
              <a:buNone/>
            </a:pPr>
            <a:r>
              <a:rPr lang="es-ES" sz="1200" dirty="0">
                <a:solidFill>
                  <a:schemeClr val="bg2"/>
                </a:solidFill>
                <a:effectLst/>
                <a:latin typeface="Bahnschrift" panose="020B0502040204020203" pitchFamily="34" charset="0"/>
                <a:ea typeface="Times New Roman" panose="02020603050405020304" pitchFamily="18" charset="0"/>
              </a:rPr>
              <a:t>Sector: Ministerio de Defensa</a:t>
            </a:r>
            <a:endParaRPr lang="es-PE" sz="1200" b="1" kern="1200" dirty="0">
              <a:solidFill>
                <a:schemeClr val="bg2"/>
              </a:solidFill>
              <a:latin typeface="Bahnschrift" panose="020B0502040204020203" pitchFamily="34" charset="0"/>
              <a:ea typeface="League Spartan" charset="0"/>
              <a:cs typeface="Calibri" panose="020F0502020204030204" pitchFamily="34" charset="0"/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B6EEDA7-F681-C5C8-520F-F42E7F898A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178" y="1509215"/>
            <a:ext cx="9893643" cy="4436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6261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8F6189-A628-02F5-B515-CF67762ECC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7C4AAD-B3F1-C0A2-DE44-A67197559A7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106064" y="4491029"/>
            <a:ext cx="6090854" cy="1531958"/>
          </a:xfrm>
        </p:spPr>
        <p:txBody>
          <a:bodyPr>
            <a:normAutofit/>
          </a:bodyPr>
          <a:lstStyle/>
          <a:p>
            <a:pPr algn="r"/>
            <a: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PMIF 2025-2027</a:t>
            </a:r>
            <a:br>
              <a:rPr lang="es-PE" sz="40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</a:br>
            <a:r>
              <a:rPr lang="es-PE" sz="27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3</a:t>
            </a:r>
            <a:r>
              <a:rPr lang="es-PE" sz="2400" b="1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. </a:t>
            </a:r>
            <a:r>
              <a:rPr lang="es-MX" sz="2400" b="1" dirty="0">
                <a:solidFill>
                  <a:schemeClr val="accent4">
                    <a:lumMod val="20000"/>
                    <a:lumOff val="80000"/>
                  </a:schemeClr>
                </a:solidFill>
                <a:latin typeface="Poppins" pitchFamily="2" charset="77"/>
                <a:cs typeface="Poppins" pitchFamily="2" charset="77"/>
              </a:rPr>
              <a:t>Ejecución física a julio del 2025</a:t>
            </a:r>
            <a:endParaRPr lang="es-PE" sz="4000" b="1" dirty="0">
              <a:solidFill>
                <a:schemeClr val="accent4">
                  <a:lumMod val="20000"/>
                  <a:lumOff val="80000"/>
                </a:schemeClr>
              </a:solidFill>
              <a:latin typeface="Poppins" pitchFamily="2" charset="77"/>
              <a:cs typeface="Poppins" pitchFamily="2" charset="77"/>
            </a:endParaRPr>
          </a:p>
        </p:txBody>
      </p:sp>
      <p:cxnSp>
        <p:nvCxnSpPr>
          <p:cNvPr id="5" name="Google Shape;58;p13">
            <a:extLst>
              <a:ext uri="{FF2B5EF4-FFF2-40B4-BE49-F238E27FC236}">
                <a16:creationId xmlns:a16="http://schemas.microsoft.com/office/drawing/2014/main" id="{C5B34DA6-71F6-54AA-4869-7A1C170CC46A}"/>
              </a:ext>
            </a:extLst>
          </p:cNvPr>
          <p:cNvCxnSpPr>
            <a:cxnSpLocks/>
          </p:cNvCxnSpPr>
          <p:nvPr/>
        </p:nvCxnSpPr>
        <p:spPr>
          <a:xfrm>
            <a:off x="4501662" y="5721714"/>
            <a:ext cx="6893169" cy="0"/>
          </a:xfrm>
          <a:prstGeom prst="straightConnector1">
            <a:avLst/>
          </a:prstGeom>
          <a:noFill/>
          <a:ln w="12700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</p:cxnSp>
    </p:spTree>
    <p:extLst>
      <p:ext uri="{BB962C8B-B14F-4D97-AF65-F5344CB8AC3E}">
        <p14:creationId xmlns:p14="http://schemas.microsoft.com/office/powerpoint/2010/main" val="45181078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4095</TotalTime>
  <Words>507</Words>
  <Application>Microsoft Office PowerPoint</Application>
  <PresentationFormat>Panorámica</PresentationFormat>
  <Paragraphs>91</Paragraphs>
  <Slides>24</Slides>
  <Notes>2</Notes>
  <HiddenSlides>0</HiddenSlides>
  <MMClips>0</MMClips>
  <ScaleCrop>false</ScaleCrop>
  <HeadingPairs>
    <vt:vector size="6" baseType="variant">
      <vt:variant>
        <vt:lpstr>Fuentes usadas</vt:lpstr>
      </vt:variant>
      <vt:variant>
        <vt:i4>8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24</vt:i4>
      </vt:variant>
    </vt:vector>
  </HeadingPairs>
  <TitlesOfParts>
    <vt:vector size="33" baseType="lpstr">
      <vt:lpstr>Arial</vt:lpstr>
      <vt:lpstr>Bahnschrift</vt:lpstr>
      <vt:lpstr>Poppins</vt:lpstr>
      <vt:lpstr>Aleo</vt:lpstr>
      <vt:lpstr>Calibri</vt:lpstr>
      <vt:lpstr>Poppins Light</vt:lpstr>
      <vt:lpstr>Arial Narrow</vt:lpstr>
      <vt:lpstr>Arial Black</vt:lpstr>
      <vt:lpstr>Tema de Office</vt:lpstr>
      <vt:lpstr>Presentación de PowerPoint</vt:lpstr>
      <vt:lpstr>Presentación de PowerPoint</vt:lpstr>
      <vt:lpstr>CENEPRED </vt:lpstr>
      <vt:lpstr>PMIF 2025-2027 1. Cronograma de ejecución de las intervenciones</vt:lpstr>
      <vt:lpstr>Presentación de PowerPoint</vt:lpstr>
      <vt:lpstr>Presentación de PowerPoint</vt:lpstr>
      <vt:lpstr>PMIF 2025-2027 2. Logros y avance mensual</vt:lpstr>
      <vt:lpstr>Presentación de PowerPoint</vt:lpstr>
      <vt:lpstr>PMIF 2025-2027 3. Ejecución física a julio del 2025</vt:lpstr>
      <vt:lpstr>Presentación de PowerPoint</vt:lpstr>
      <vt:lpstr>Presentación de PowerPoint</vt:lpstr>
      <vt:lpstr>PMIF 2025-2027 4. Ejecución financiera a julio del 2025</vt:lpstr>
      <vt:lpstr>Presentación de PowerPoint</vt:lpstr>
      <vt:lpstr>Presentación de PowerPoint</vt:lpstr>
      <vt:lpstr>PMIF 2025-2027 5. Estado de las contrataciones de bienes y servicio a julio del 2025</vt:lpstr>
      <vt:lpstr>Presentación de PowerPoint</vt:lpstr>
      <vt:lpstr>Presentación de PowerPoint</vt:lpstr>
      <vt:lpstr>Presentación de PowerPoint</vt:lpstr>
      <vt:lpstr>PMIF 2025-2027 6. Panel fotográfico, anexos y otros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Chahua Janampa, Jhon Elvis</dc:creator>
  <cp:keywords>SGRD</cp:keywords>
  <cp:lastModifiedBy>Jose Luis Epiquien Rivera</cp:lastModifiedBy>
  <cp:revision>145</cp:revision>
  <dcterms:created xsi:type="dcterms:W3CDTF">2023-06-26T18:00:44Z</dcterms:created>
  <dcterms:modified xsi:type="dcterms:W3CDTF">2025-09-16T01:25:20Z</dcterms:modified>
</cp:coreProperties>
</file>