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145707023" r:id="rId4"/>
    <p:sldId id="2145706978" r:id="rId5"/>
    <p:sldId id="2145706977" r:id="rId6"/>
    <p:sldId id="2145707011" r:id="rId7"/>
    <p:sldId id="2145706983" r:id="rId8"/>
    <p:sldId id="2145707033" r:id="rId9"/>
    <p:sldId id="2145707004" r:id="rId10"/>
    <p:sldId id="2145707038" r:id="rId11"/>
    <p:sldId id="2145707040" r:id="rId12"/>
    <p:sldId id="2145707003" r:id="rId13"/>
    <p:sldId id="2145707008" r:id="rId14"/>
    <p:sldId id="400" r:id="rId15"/>
    <p:sldId id="2145707002" r:id="rId16"/>
    <p:sldId id="2145707041" r:id="rId17"/>
    <p:sldId id="2145707042" r:id="rId18"/>
    <p:sldId id="2145707044" r:id="rId19"/>
    <p:sldId id="2145707001" r:id="rId20"/>
    <p:sldId id="2145707028" r:id="rId21"/>
    <p:sldId id="2145707000" r:id="rId22"/>
  </p:sldIdLst>
  <p:sldSz cx="12192000" cy="6858000"/>
  <p:notesSz cx="6797675" cy="9928225"/>
  <p:embeddedFontLst>
    <p:embeddedFont>
      <p:font typeface="Aleo" panose="00000500000000000000" pitchFamily="2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  <p:embeddedFont>
      <p:font typeface="Bahnschrift" panose="020B0502040204020203" pitchFamily="34" charset="0"/>
      <p:regular r:id="rId29"/>
      <p:bold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Poppins Light" panose="00000400000000000000" pitchFamily="2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5" roundtripDataSignature="AMtx7mgDz1MBV+051AuHPs13/pjibDQO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18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648031-B367-4ECA-B389-7AF4F84A635C}">
  <a:tblStyle styleId="{76648031-B367-4ECA-B389-7AF4F84A63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95" autoAdjust="0"/>
    <p:restoredTop sz="95701" autoAdjust="0"/>
  </p:normalViewPr>
  <p:slideViewPr>
    <p:cSldViewPr snapToGrid="0">
      <p:cViewPr varScale="1">
        <p:scale>
          <a:sx n="111" d="100"/>
          <a:sy n="111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5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2065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312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07261" y="4120502"/>
            <a:ext cx="5658090" cy="337132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1069975"/>
            <a:ext cx="5137150" cy="2889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55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370325-03D3-412D-8554-BFD651E74D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D330FB-9317-423B-BB8D-48149413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" y="6086475"/>
            <a:ext cx="12191995" cy="7715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DD6B9B-B1B3-440E-BFD3-1AADB61722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47" y="167549"/>
            <a:ext cx="2756897" cy="5536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23D8EBC-1430-4DE7-A5A4-D9CB7D023A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180" y="61968"/>
            <a:ext cx="1160315" cy="7648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733511-F9C1-4263-80CA-25DA30C0455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950625" y="143755"/>
            <a:ext cx="2290750" cy="6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6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 userDrawn="1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EC63F1-B990-4CD5-B02B-75D3CE84D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2842FE6-3499-4DF8-AC64-BDFB3DB307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87D9CBE-31A6-42AE-BB99-6E0CBE3CD6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14599" y="148694"/>
            <a:ext cx="1694064" cy="4446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34D333C-D427-4023-A4AA-AE091B846C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B23310-C5D7-4869-A3BD-DB1456A06B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47" y="152784"/>
            <a:ext cx="2173287" cy="436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 userDrawn="1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487E8475-1AB6-4F74-B62B-F41459ECE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302" b="2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5F51BC1-B14B-45D9-A3DA-A45E20F7C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497715-9FEC-4B0B-8F4B-CA11B00296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54239" y="194680"/>
            <a:ext cx="2242555" cy="5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15/12/2025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624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8;p13">
            <a:extLst>
              <a:ext uri="{FF2B5EF4-FFF2-40B4-BE49-F238E27FC236}">
                <a16:creationId xmlns:a16="http://schemas.microsoft.com/office/drawing/2014/main" id="{48E43AB5-0423-49CF-82F7-57CABFBF23E9}"/>
              </a:ext>
            </a:extLst>
          </p:cNvPr>
          <p:cNvCxnSpPr>
            <a:cxnSpLocks/>
          </p:cNvCxnSpPr>
          <p:nvPr/>
        </p:nvCxnSpPr>
        <p:spPr>
          <a:xfrm>
            <a:off x="2056423" y="3286407"/>
            <a:ext cx="8414238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ubtítulo 2">
            <a:extLst>
              <a:ext uri="{FF2B5EF4-FFF2-40B4-BE49-F238E27FC236}">
                <a16:creationId xmlns:a16="http://schemas.microsoft.com/office/drawing/2014/main" id="{F7D99169-945E-4D1F-8923-48B5AC660537}"/>
              </a:ext>
            </a:extLst>
          </p:cNvPr>
          <p:cNvSpPr txBox="1">
            <a:spLocks/>
          </p:cNvSpPr>
          <p:nvPr/>
        </p:nvSpPr>
        <p:spPr>
          <a:xfrm>
            <a:off x="3870251" y="6037006"/>
            <a:ext cx="3442207" cy="584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sz="2800" spc="3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NOVIEMBRE</a:t>
            </a:r>
            <a:r>
              <a:rPr kumimoji="0" lang="es-PE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 - 2025</a:t>
            </a:r>
          </a:p>
        </p:txBody>
      </p:sp>
      <p:pic>
        <p:nvPicPr>
          <p:cNvPr id="8" name="Google Shape;125;p3">
            <a:extLst>
              <a:ext uri="{FF2B5EF4-FFF2-40B4-BE49-F238E27FC236}">
                <a16:creationId xmlns:a16="http://schemas.microsoft.com/office/drawing/2014/main" id="{463638A3-B34F-4BD1-BA37-8ACBF1AF0851}"/>
              </a:ext>
            </a:extLst>
          </p:cNvPr>
          <p:cNvPicPr preferRelativeResize="0"/>
          <p:nvPr/>
        </p:nvPicPr>
        <p:blipFill>
          <a:blip r:embed="rId4"/>
          <a:srcRect l="11013" r="11013"/>
          <a:stretch/>
        </p:blipFill>
        <p:spPr>
          <a:xfrm>
            <a:off x="378443" y="4587134"/>
            <a:ext cx="2177187" cy="2094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4E1AE17-5E80-4D6D-A3EB-43F97E2DD7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062" r="13062"/>
          <a:stretch/>
        </p:blipFill>
        <p:spPr>
          <a:xfrm>
            <a:off x="9154886" y="4499277"/>
            <a:ext cx="2351314" cy="2121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D977A5-74E6-51F4-83F7-F1C15BC69BC8}"/>
              </a:ext>
            </a:extLst>
          </p:cNvPr>
          <p:cNvSpPr txBox="1">
            <a:spLocks/>
          </p:cNvSpPr>
          <p:nvPr/>
        </p:nvSpPr>
        <p:spPr>
          <a:xfrm>
            <a:off x="758952" y="1711411"/>
            <a:ext cx="10473186" cy="1914623"/>
          </a:xfrm>
          <a:prstGeom prst="rect">
            <a:avLst/>
          </a:prstGeom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36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PLAN MULTISECTORIAL ANTE INCENDIOS FORESTALES 2025-2027</a:t>
            </a:r>
            <a:endParaRPr lang="es-PE" sz="3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3B301C-F794-0BDE-709A-D4BA76A8190A}"/>
              </a:ext>
            </a:extLst>
          </p:cNvPr>
          <p:cNvSpPr txBox="1">
            <a:spLocks/>
          </p:cNvSpPr>
          <p:nvPr/>
        </p:nvSpPr>
        <p:spPr>
          <a:xfrm>
            <a:off x="1423545" y="3660418"/>
            <a:ext cx="9144000" cy="58709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32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SECTOR DEFENSA</a:t>
            </a:r>
            <a:endParaRPr lang="es-PE" sz="3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76796-362E-1CFB-42CA-FBA6477A9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9DCEC7E-C6F6-9409-4CB5-D95F07C6B901}"/>
              </a:ext>
            </a:extLst>
          </p:cNvPr>
          <p:cNvSpPr txBox="1"/>
          <p:nvPr/>
        </p:nvSpPr>
        <p:spPr>
          <a:xfrm>
            <a:off x="529682" y="1669753"/>
            <a:ext cx="38226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ES" sz="12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Sector: Ministerio de Defensa</a:t>
            </a:r>
            <a:endParaRPr lang="es-PE" sz="12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35F7E5C-AEA3-CB78-10E6-DFB8C874E69C}"/>
              </a:ext>
            </a:extLst>
          </p:cNvPr>
          <p:cNvSpPr txBox="1"/>
          <p:nvPr/>
        </p:nvSpPr>
        <p:spPr>
          <a:xfrm>
            <a:off x="9632092" y="5254824"/>
            <a:ext cx="19930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05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31/10/2025</a:t>
            </a:r>
            <a:endParaRPr lang="es-PE" sz="105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73018E-8701-FFD1-D7EB-202F6F785C6C}"/>
              </a:ext>
            </a:extLst>
          </p:cNvPr>
          <p:cNvSpPr txBox="1"/>
          <p:nvPr/>
        </p:nvSpPr>
        <p:spPr>
          <a:xfrm>
            <a:off x="863464" y="1095343"/>
            <a:ext cx="10465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1400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Ejecución de Meta Física de las intervenciones d</a:t>
            </a:r>
            <a:r>
              <a:rPr lang="es-PE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PMIF 2025 – 2027</a:t>
            </a:r>
          </a:p>
          <a:p>
            <a:pPr algn="ctr">
              <a:buClrTx/>
              <a:buFontTx/>
              <a:buNone/>
            </a:pPr>
            <a:r>
              <a:rPr lang="es-PE" b="1" kern="1200" dirty="0">
                <a:solidFill>
                  <a:schemeClr val="accent1"/>
                </a:solidFill>
                <a:latin typeface="Bahnschrift" panose="020B0502040204020203" pitchFamily="34" charset="0"/>
                <a:ea typeface="League Spartan" charset="0"/>
                <a:cs typeface="Calibri" panose="020F0502020204030204" pitchFamily="34" charset="0"/>
              </a:rPr>
              <a:t>Noviembre 2025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42BCD3-2A58-3718-CBAF-5CE2B456A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63" y="2116541"/>
            <a:ext cx="10868526" cy="23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8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76796-362E-1CFB-42CA-FBA6477A9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B8FBA-27B7-8032-E3D4-3AC3E5C42805}"/>
              </a:ext>
            </a:extLst>
          </p:cNvPr>
          <p:cNvSpPr txBox="1"/>
          <p:nvPr/>
        </p:nvSpPr>
        <p:spPr>
          <a:xfrm>
            <a:off x="863464" y="644321"/>
            <a:ext cx="10465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1400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Ejecución de Meta Física de las intervenciones d</a:t>
            </a:r>
            <a:r>
              <a:rPr lang="es-PE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PMIF 2025 – 2027</a:t>
            </a:r>
          </a:p>
          <a:p>
            <a:pPr algn="ctr">
              <a:buClrTx/>
              <a:buFontTx/>
              <a:buNone/>
            </a:pPr>
            <a:r>
              <a:rPr lang="es-PE" b="1" kern="1200" dirty="0">
                <a:solidFill>
                  <a:schemeClr val="accent1"/>
                </a:solidFill>
                <a:latin typeface="Bahnschrift" panose="020B0502040204020203" pitchFamily="34" charset="0"/>
                <a:ea typeface="League Spartan" charset="0"/>
                <a:cs typeface="Calibri" panose="020F0502020204030204" pitchFamily="34" charset="0"/>
              </a:rPr>
              <a:t>Noviembre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6C233D-08E8-7EF3-E3C8-121B8E227A82}"/>
              </a:ext>
            </a:extLst>
          </p:cNvPr>
          <p:cNvSpPr txBox="1"/>
          <p:nvPr/>
        </p:nvSpPr>
        <p:spPr>
          <a:xfrm>
            <a:off x="943783" y="1231088"/>
            <a:ext cx="34889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ES" sz="12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Sector: Ministerio de Defensa</a:t>
            </a:r>
            <a:endParaRPr lang="es-PE" sz="12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662FDA-3152-6B03-BA7F-7A4B92F22659}"/>
              </a:ext>
            </a:extLst>
          </p:cNvPr>
          <p:cNvSpPr txBox="1"/>
          <p:nvPr/>
        </p:nvSpPr>
        <p:spPr>
          <a:xfrm>
            <a:off x="7494126" y="5982398"/>
            <a:ext cx="32401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05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30/11/2025</a:t>
            </a:r>
            <a:endParaRPr lang="es-PE" sz="105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5E5275-98C0-1FE0-915E-A120FCA39E8F}"/>
              </a:ext>
            </a:extLst>
          </p:cNvPr>
          <p:cNvSpPr txBox="1"/>
          <p:nvPr/>
        </p:nvSpPr>
        <p:spPr>
          <a:xfrm>
            <a:off x="2346275" y="3856244"/>
            <a:ext cx="6716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latin typeface="Bahnschrift" panose="020B0502040204020203" pitchFamily="34" charset="0"/>
              </a:rPr>
              <a:t>1/ De acuerdo a lo programado, este servicio debía comenzar los primeros días de marzo 2025; sin embargo, inició a mediados de dicho mes. Esto generó un desfase en las fechas de culminación de los entregables, por tal motivo, este servicio finalizará a fines de agosto 2025.</a:t>
            </a:r>
            <a:endParaRPr lang="es-PE" sz="800" dirty="0">
              <a:latin typeface="Bahnschrift" panose="020B0502040204020203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6BAA31-B4EE-48F8-BC9E-F61F0FF91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130" y="4194798"/>
            <a:ext cx="5883489" cy="19041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6039156-1FB2-5CAE-2F4D-2616D8D58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402" y="1571634"/>
            <a:ext cx="8085104" cy="22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F3614-4A79-774F-7FD4-6674FB5F2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9C9B8-0417-B559-DDA9-AD4D785205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77554" y="4365523"/>
            <a:ext cx="7298010" cy="1531958"/>
          </a:xfrm>
        </p:spPr>
        <p:txBody>
          <a:bodyPr>
            <a:normAutofit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7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4</a:t>
            </a:r>
            <a:r>
              <a:rPr lang="es-PE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s-MX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Ejecución financiera a noviembre del 2025</a:t>
            </a:r>
            <a:endParaRPr lang="es-PE" sz="40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4C9C001D-4995-9A7E-EF25-BFC6467A1EC3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7089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6C918-A0E1-85A9-8FCF-AF43A87F8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5">
            <a:extLst>
              <a:ext uri="{FF2B5EF4-FFF2-40B4-BE49-F238E27FC236}">
                <a16:creationId xmlns:a16="http://schemas.microsoft.com/office/drawing/2014/main" id="{EA2A56E5-7667-9033-3F6B-1CADE485FACF}"/>
              </a:ext>
            </a:extLst>
          </p:cNvPr>
          <p:cNvSpPr/>
          <p:nvPr/>
        </p:nvSpPr>
        <p:spPr>
          <a:xfrm>
            <a:off x="7184135" y="3866916"/>
            <a:ext cx="2551176" cy="1189697"/>
          </a:xfrm>
          <a:prstGeom prst="homePlat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sp>
        <p:nvSpPr>
          <p:cNvPr id="6" name="Flecha: pentágono 6">
            <a:extLst>
              <a:ext uri="{FF2B5EF4-FFF2-40B4-BE49-F238E27FC236}">
                <a16:creationId xmlns:a16="http://schemas.microsoft.com/office/drawing/2014/main" id="{BF4AD50D-1235-8E3A-A1F4-7EB6CC9D5985}"/>
              </a:ext>
            </a:extLst>
          </p:cNvPr>
          <p:cNvSpPr/>
          <p:nvPr/>
        </p:nvSpPr>
        <p:spPr>
          <a:xfrm rot="10800000">
            <a:off x="2441448" y="3866916"/>
            <a:ext cx="2551176" cy="118969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70699CC-62FC-010A-18BD-42778B6EFF28}"/>
              </a:ext>
            </a:extLst>
          </p:cNvPr>
          <p:cNvSpPr/>
          <p:nvPr/>
        </p:nvSpPr>
        <p:spPr>
          <a:xfrm>
            <a:off x="4992624" y="3866916"/>
            <a:ext cx="2206752" cy="11896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75F6C3-5DDF-C7E9-8674-CAA60A504DD0}"/>
              </a:ext>
            </a:extLst>
          </p:cNvPr>
          <p:cNvSpPr txBox="1"/>
          <p:nvPr/>
        </p:nvSpPr>
        <p:spPr>
          <a:xfrm>
            <a:off x="2801492" y="4266536"/>
            <a:ext cx="209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ial Black" panose="020B0A04020102020204" pitchFamily="34" charset="0"/>
              </a:rPr>
              <a:t>S/ 145,000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C4F6E52-1993-0419-1B45-991482ECC9E6}"/>
              </a:ext>
            </a:extLst>
          </p:cNvPr>
          <p:cNvSpPr txBox="1"/>
          <p:nvPr/>
        </p:nvSpPr>
        <p:spPr>
          <a:xfrm>
            <a:off x="5178553" y="4240161"/>
            <a:ext cx="191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ial Black" panose="020B0A04020102020204" pitchFamily="34" charset="0"/>
              </a:rPr>
              <a:t>S/ 130,660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35A1D5-6F4B-DAA4-B149-6608AE5AA1C5}"/>
              </a:ext>
            </a:extLst>
          </p:cNvPr>
          <p:cNvSpPr txBox="1"/>
          <p:nvPr/>
        </p:nvSpPr>
        <p:spPr>
          <a:xfrm>
            <a:off x="7248145" y="4196200"/>
            <a:ext cx="1912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chemeClr val="bg1"/>
                </a:solidFill>
                <a:latin typeface="Arial Black" panose="020B0A04020102020204" pitchFamily="34" charset="0"/>
              </a:rPr>
              <a:t>90.1%</a:t>
            </a:r>
            <a:endParaRPr lang="es-PE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Bocadillo: rectángulo 11">
            <a:extLst>
              <a:ext uri="{FF2B5EF4-FFF2-40B4-BE49-F238E27FC236}">
                <a16:creationId xmlns:a16="http://schemas.microsoft.com/office/drawing/2014/main" id="{8614B29F-9896-4FA9-BD80-25452439C8D3}"/>
              </a:ext>
            </a:extLst>
          </p:cNvPr>
          <p:cNvSpPr/>
          <p:nvPr/>
        </p:nvSpPr>
        <p:spPr>
          <a:xfrm>
            <a:off x="2734056" y="2565744"/>
            <a:ext cx="1920240" cy="99475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Marco Presupuestal</a:t>
            </a:r>
            <a:endParaRPr lang="es-P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Bocadillo: rectángulo 12">
            <a:extLst>
              <a:ext uri="{FF2B5EF4-FFF2-40B4-BE49-F238E27FC236}">
                <a16:creationId xmlns:a16="http://schemas.microsoft.com/office/drawing/2014/main" id="{69DF34E1-926D-1435-4A29-DF9F11EB48B5}"/>
              </a:ext>
            </a:extLst>
          </p:cNvPr>
          <p:cNvSpPr/>
          <p:nvPr/>
        </p:nvSpPr>
        <p:spPr>
          <a:xfrm>
            <a:off x="5135880" y="2539421"/>
            <a:ext cx="1920240" cy="99475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Devengado</a:t>
            </a:r>
            <a:endParaRPr lang="es-P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Bocadillo: rectángulo 13">
            <a:extLst>
              <a:ext uri="{FF2B5EF4-FFF2-40B4-BE49-F238E27FC236}">
                <a16:creationId xmlns:a16="http://schemas.microsoft.com/office/drawing/2014/main" id="{89D2CEC8-888E-191A-700A-6033D14D2C69}"/>
              </a:ext>
            </a:extLst>
          </p:cNvPr>
          <p:cNvSpPr/>
          <p:nvPr/>
        </p:nvSpPr>
        <p:spPr>
          <a:xfrm>
            <a:off x="7537704" y="2516194"/>
            <a:ext cx="1920240" cy="99475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Avance</a:t>
            </a:r>
            <a:endParaRPr lang="es-P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BD24E6F-152B-20AA-9D15-E7222E8B3CC7}"/>
              </a:ext>
            </a:extLst>
          </p:cNvPr>
          <p:cNvSpPr txBox="1"/>
          <p:nvPr/>
        </p:nvSpPr>
        <p:spPr>
          <a:xfrm>
            <a:off x="989429" y="1171543"/>
            <a:ext cx="1021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Avance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 ejecución financiera sectorial del </a:t>
            </a:r>
          </a:p>
          <a:p>
            <a:pPr algn="ctr"/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PMIF 2025-2027</a:t>
            </a:r>
            <a:endParaRPr lang="es-P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FBB9E8-167D-5F2E-29BB-AC4EDBB1C8DA}"/>
              </a:ext>
            </a:extLst>
          </p:cNvPr>
          <p:cNvSpPr txBox="1"/>
          <p:nvPr/>
        </p:nvSpPr>
        <p:spPr>
          <a:xfrm>
            <a:off x="5917638" y="5299053"/>
            <a:ext cx="32401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</a:t>
            </a:r>
            <a:r>
              <a:rPr lang="es-ES" sz="1100" dirty="0">
                <a:solidFill>
                  <a:schemeClr val="bg2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30</a:t>
            </a: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/11/2025</a:t>
            </a:r>
            <a:endParaRPr lang="es-PE" sz="11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9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C56871-A864-3C7B-ACA6-CB2E3EA9AFFD}"/>
              </a:ext>
            </a:extLst>
          </p:cNvPr>
          <p:cNvSpPr txBox="1"/>
          <p:nvPr/>
        </p:nvSpPr>
        <p:spPr>
          <a:xfrm>
            <a:off x="685368" y="1035915"/>
            <a:ext cx="1021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Avance de ejecución financiera sectorial de las intervenciones del PLIA 2025-2027</a:t>
            </a:r>
            <a:endParaRPr lang="es-PE" sz="2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576619C8-F147-1D5C-22A6-7110DDFE666C}"/>
              </a:ext>
            </a:extLst>
          </p:cNvPr>
          <p:cNvSpPr/>
          <p:nvPr/>
        </p:nvSpPr>
        <p:spPr>
          <a:xfrm>
            <a:off x="2553519" y="1996321"/>
            <a:ext cx="2831486" cy="978977"/>
          </a:xfrm>
          <a:custGeom>
            <a:avLst/>
            <a:gdLst>
              <a:gd name="connsiteX0" fmla="*/ 0 w 4008397"/>
              <a:gd name="connsiteY0" fmla="*/ 0 h 1468800"/>
              <a:gd name="connsiteX1" fmla="*/ 4008397 w 4008397"/>
              <a:gd name="connsiteY1" fmla="*/ 0 h 1468800"/>
              <a:gd name="connsiteX2" fmla="*/ 4008397 w 4008397"/>
              <a:gd name="connsiteY2" fmla="*/ 1468800 h 1468800"/>
              <a:gd name="connsiteX3" fmla="*/ 0 w 4008397"/>
              <a:gd name="connsiteY3" fmla="*/ 1468800 h 1468800"/>
              <a:gd name="connsiteX4" fmla="*/ 0 w 4008397"/>
              <a:gd name="connsiteY4" fmla="*/ 0 h 14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1468800">
                <a:moveTo>
                  <a:pt x="0" y="0"/>
                </a:moveTo>
                <a:lnTo>
                  <a:pt x="4008397" y="0"/>
                </a:lnTo>
                <a:lnTo>
                  <a:pt x="4008397" y="1468800"/>
                </a:lnTo>
                <a:lnTo>
                  <a:pt x="0" y="146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0000500000000000000" pitchFamily="2" charset="0"/>
              </a:rPr>
              <a:t>Elaboración de  escenario de riesgo por incendio forestal departamental</a:t>
            </a:r>
            <a:endParaRPr lang="es-PE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Aleo" panose="00000500000000000000" pitchFamily="2" charset="0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5C63D796-12D0-92D6-7086-429BCA9C436A}"/>
              </a:ext>
            </a:extLst>
          </p:cNvPr>
          <p:cNvSpPr/>
          <p:nvPr/>
        </p:nvSpPr>
        <p:spPr>
          <a:xfrm>
            <a:off x="2553519" y="2975299"/>
            <a:ext cx="2831486" cy="2729902"/>
          </a:xfrm>
          <a:custGeom>
            <a:avLst/>
            <a:gdLst>
              <a:gd name="connsiteX0" fmla="*/ 0 w 4008397"/>
              <a:gd name="connsiteY0" fmla="*/ 0 h 2729902"/>
              <a:gd name="connsiteX1" fmla="*/ 4008397 w 4008397"/>
              <a:gd name="connsiteY1" fmla="*/ 0 h 2729902"/>
              <a:gd name="connsiteX2" fmla="*/ 4008397 w 4008397"/>
              <a:gd name="connsiteY2" fmla="*/ 2729902 h 2729902"/>
              <a:gd name="connsiteX3" fmla="*/ 0 w 4008397"/>
              <a:gd name="connsiteY3" fmla="*/ 2729902 h 2729902"/>
              <a:gd name="connsiteX4" fmla="*/ 0 w 4008397"/>
              <a:gd name="connsiteY4" fmla="*/ 0 h 272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2729902">
                <a:moveTo>
                  <a:pt x="0" y="0"/>
                </a:moveTo>
                <a:lnTo>
                  <a:pt x="4008397" y="0"/>
                </a:lnTo>
                <a:lnTo>
                  <a:pt x="4008397" y="2729902"/>
                </a:lnTo>
                <a:lnTo>
                  <a:pt x="0" y="27299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  <a:ea typeface="+mn-ea"/>
                <a:cs typeface="+mn-cs"/>
              </a:rPr>
              <a:t>S/ 28,000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  <a:ea typeface="+mn-ea"/>
              <a:cs typeface="+mn-cs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latin typeface="Aleo" panose="00000500000000000000" pitchFamily="2" charset="0"/>
              </a:rPr>
              <a:t>S/ 26</a:t>
            </a: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,000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000" b="1" kern="1200" dirty="0"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100.0%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7519A28F-B00C-1BBB-2339-5BF73DE8D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96285"/>
              </p:ext>
            </p:extLst>
          </p:nvPr>
        </p:nvGraphicFramePr>
        <p:xfrm>
          <a:off x="589622" y="2975299"/>
          <a:ext cx="1799755" cy="2769599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799755">
                  <a:extLst>
                    <a:ext uri="{9D8B030D-6E8A-4147-A177-3AD203B41FA5}">
                      <a16:colId xmlns:a16="http://schemas.microsoft.com/office/drawing/2014/main" val="1421550610"/>
                    </a:ext>
                  </a:extLst>
                </a:gridCol>
              </a:tblGrid>
              <a:tr h="971453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/>
                        <a:t>Marco Presupuestal</a:t>
                      </a:r>
                      <a:endParaRPr lang="es-PE" sz="1900" b="1" dirty="0">
                        <a:latin typeface="Aleo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67039"/>
                  </a:ext>
                </a:extLst>
              </a:tr>
              <a:tr h="899073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/>
                        <a:t>Devengado</a:t>
                      </a:r>
                      <a:endParaRPr lang="es-PE" sz="1900" b="1" dirty="0">
                        <a:latin typeface="Aleo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522369"/>
                  </a:ext>
                </a:extLst>
              </a:tr>
              <a:tr h="899073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/>
                        <a:t>Avance</a:t>
                      </a:r>
                      <a:endParaRPr lang="es-PE" sz="1900" b="1" dirty="0">
                        <a:latin typeface="Aleo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920027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53E9AA65-613B-B9D5-8E56-E3846938D0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369" y="79138"/>
            <a:ext cx="1372222" cy="82736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68" y="235666"/>
            <a:ext cx="2731129" cy="517378"/>
          </a:xfrm>
          <a:prstGeom prst="rect">
            <a:avLst/>
          </a:prstGeom>
        </p:spPr>
      </p:pic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14C25C40-59DB-AABE-85AC-24A22199CA92}"/>
              </a:ext>
            </a:extLst>
          </p:cNvPr>
          <p:cNvSpPr/>
          <p:nvPr/>
        </p:nvSpPr>
        <p:spPr>
          <a:xfrm>
            <a:off x="5461274" y="1996321"/>
            <a:ext cx="2831486" cy="978977"/>
          </a:xfrm>
          <a:custGeom>
            <a:avLst/>
            <a:gdLst>
              <a:gd name="connsiteX0" fmla="*/ 0 w 4008397"/>
              <a:gd name="connsiteY0" fmla="*/ 0 h 1468800"/>
              <a:gd name="connsiteX1" fmla="*/ 4008397 w 4008397"/>
              <a:gd name="connsiteY1" fmla="*/ 0 h 1468800"/>
              <a:gd name="connsiteX2" fmla="*/ 4008397 w 4008397"/>
              <a:gd name="connsiteY2" fmla="*/ 1468800 h 1468800"/>
              <a:gd name="connsiteX3" fmla="*/ 0 w 4008397"/>
              <a:gd name="connsiteY3" fmla="*/ 1468800 h 1468800"/>
              <a:gd name="connsiteX4" fmla="*/ 0 w 4008397"/>
              <a:gd name="connsiteY4" fmla="*/ 0 h 14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1468800">
                <a:moveTo>
                  <a:pt x="0" y="0"/>
                </a:moveTo>
                <a:lnTo>
                  <a:pt x="4008397" y="0"/>
                </a:lnTo>
                <a:lnTo>
                  <a:pt x="4008397" y="1468800"/>
                </a:lnTo>
                <a:lnTo>
                  <a:pt x="0" y="146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0000500000000000000" pitchFamily="2" charset="0"/>
              </a:rPr>
              <a:t>Elaboración de  escenario de riesgo por incendio forestal nacional y actividad de difusión</a:t>
            </a:r>
            <a:endParaRPr lang="es-PE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Aleo" panose="00000500000000000000" pitchFamily="2" charset="0"/>
            </a:endParaRP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441E83C9-6CEE-4458-6823-830B82360113}"/>
              </a:ext>
            </a:extLst>
          </p:cNvPr>
          <p:cNvSpPr/>
          <p:nvPr/>
        </p:nvSpPr>
        <p:spPr>
          <a:xfrm>
            <a:off x="5461274" y="2975299"/>
            <a:ext cx="2831486" cy="2729902"/>
          </a:xfrm>
          <a:custGeom>
            <a:avLst/>
            <a:gdLst>
              <a:gd name="connsiteX0" fmla="*/ 0 w 4008397"/>
              <a:gd name="connsiteY0" fmla="*/ 0 h 2729902"/>
              <a:gd name="connsiteX1" fmla="*/ 4008397 w 4008397"/>
              <a:gd name="connsiteY1" fmla="*/ 0 h 2729902"/>
              <a:gd name="connsiteX2" fmla="*/ 4008397 w 4008397"/>
              <a:gd name="connsiteY2" fmla="*/ 2729902 h 2729902"/>
              <a:gd name="connsiteX3" fmla="*/ 0 w 4008397"/>
              <a:gd name="connsiteY3" fmla="*/ 2729902 h 2729902"/>
              <a:gd name="connsiteX4" fmla="*/ 0 w 4008397"/>
              <a:gd name="connsiteY4" fmla="*/ 0 h 272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2729902">
                <a:moveTo>
                  <a:pt x="0" y="0"/>
                </a:moveTo>
                <a:lnTo>
                  <a:pt x="4008397" y="0"/>
                </a:lnTo>
                <a:lnTo>
                  <a:pt x="4008397" y="2729902"/>
                </a:lnTo>
                <a:lnTo>
                  <a:pt x="0" y="27299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  <a:ea typeface="+mn-ea"/>
                <a:cs typeface="+mn-cs"/>
              </a:rPr>
              <a:t>S/ 21,000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  <a:ea typeface="+mn-ea"/>
              <a:cs typeface="+mn-cs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latin typeface="Aleo" panose="00000500000000000000" pitchFamily="2" charset="0"/>
              </a:rPr>
              <a:t>S/ 21,000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PE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S/ 1,160 (Complem.)</a:t>
            </a: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100.0%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270CD9A3-3A1B-F676-F617-3FE778ADF9FC}"/>
              </a:ext>
            </a:extLst>
          </p:cNvPr>
          <p:cNvSpPr/>
          <p:nvPr/>
        </p:nvSpPr>
        <p:spPr>
          <a:xfrm>
            <a:off x="8369029" y="1996321"/>
            <a:ext cx="2831486" cy="978977"/>
          </a:xfrm>
          <a:custGeom>
            <a:avLst/>
            <a:gdLst>
              <a:gd name="connsiteX0" fmla="*/ 0 w 4008397"/>
              <a:gd name="connsiteY0" fmla="*/ 0 h 1468800"/>
              <a:gd name="connsiteX1" fmla="*/ 4008397 w 4008397"/>
              <a:gd name="connsiteY1" fmla="*/ 0 h 1468800"/>
              <a:gd name="connsiteX2" fmla="*/ 4008397 w 4008397"/>
              <a:gd name="connsiteY2" fmla="*/ 1468800 h 1468800"/>
              <a:gd name="connsiteX3" fmla="*/ 0 w 4008397"/>
              <a:gd name="connsiteY3" fmla="*/ 1468800 h 1468800"/>
              <a:gd name="connsiteX4" fmla="*/ 0 w 4008397"/>
              <a:gd name="connsiteY4" fmla="*/ 0 h 14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1468800">
                <a:moveTo>
                  <a:pt x="0" y="0"/>
                </a:moveTo>
                <a:lnTo>
                  <a:pt x="4008397" y="0"/>
                </a:lnTo>
                <a:lnTo>
                  <a:pt x="4008397" y="1468800"/>
                </a:lnTo>
                <a:lnTo>
                  <a:pt x="0" y="146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0000500000000000000" pitchFamily="2" charset="0"/>
              </a:rPr>
              <a:t>Elaboración de  Investigación aplicada a la gestión del riesgo de desastres en incendios forestales</a:t>
            </a:r>
            <a:endParaRPr lang="es-PE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Aleo" panose="00000500000000000000" pitchFamily="2" charset="0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3306B0A9-269B-C232-2D5E-E0E32F8EE0F5}"/>
              </a:ext>
            </a:extLst>
          </p:cNvPr>
          <p:cNvSpPr/>
          <p:nvPr/>
        </p:nvSpPr>
        <p:spPr>
          <a:xfrm>
            <a:off x="8369029" y="2975299"/>
            <a:ext cx="2831486" cy="2729902"/>
          </a:xfrm>
          <a:custGeom>
            <a:avLst/>
            <a:gdLst>
              <a:gd name="connsiteX0" fmla="*/ 0 w 4008397"/>
              <a:gd name="connsiteY0" fmla="*/ 0 h 2729902"/>
              <a:gd name="connsiteX1" fmla="*/ 4008397 w 4008397"/>
              <a:gd name="connsiteY1" fmla="*/ 0 h 2729902"/>
              <a:gd name="connsiteX2" fmla="*/ 4008397 w 4008397"/>
              <a:gd name="connsiteY2" fmla="*/ 2729902 h 2729902"/>
              <a:gd name="connsiteX3" fmla="*/ 0 w 4008397"/>
              <a:gd name="connsiteY3" fmla="*/ 2729902 h 2729902"/>
              <a:gd name="connsiteX4" fmla="*/ 0 w 4008397"/>
              <a:gd name="connsiteY4" fmla="*/ 0 h 272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2729902">
                <a:moveTo>
                  <a:pt x="0" y="0"/>
                </a:moveTo>
                <a:lnTo>
                  <a:pt x="4008397" y="0"/>
                </a:lnTo>
                <a:lnTo>
                  <a:pt x="4008397" y="2729902"/>
                </a:lnTo>
                <a:lnTo>
                  <a:pt x="0" y="27299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  <a:ea typeface="+mn-ea"/>
                <a:cs typeface="+mn-cs"/>
              </a:rPr>
              <a:t>S/ </a:t>
            </a: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96</a:t>
            </a: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  <a:ea typeface="+mn-ea"/>
                <a:cs typeface="+mn-cs"/>
              </a:rPr>
              <a:t>,000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  <a:ea typeface="+mn-ea"/>
              <a:cs typeface="+mn-cs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latin typeface="Aleo" panose="00000500000000000000" pitchFamily="2" charset="0"/>
              </a:rPr>
              <a:t>S/ 74,500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latin typeface="Aleo" panose="00000500000000000000" pitchFamily="2" charset="0"/>
              </a:rPr>
              <a:t>S/ 8,000 (</a:t>
            </a:r>
            <a:r>
              <a:rPr lang="es-PE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Complem.)</a:t>
            </a:r>
          </a:p>
          <a:p>
            <a:pPr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86%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79FD20-80E3-1384-5840-A691FBCB3405}"/>
              </a:ext>
            </a:extLst>
          </p:cNvPr>
          <p:cNvSpPr txBox="1"/>
          <p:nvPr/>
        </p:nvSpPr>
        <p:spPr>
          <a:xfrm>
            <a:off x="7960384" y="5791072"/>
            <a:ext cx="32401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30/11/2025</a:t>
            </a:r>
            <a:endParaRPr lang="es-PE" sz="11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57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DF147-485B-4B55-4D4C-6DE277D79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5F184-86DB-F59F-A327-533FA24153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1098" y="4189756"/>
            <a:ext cx="6414465" cy="1531958"/>
          </a:xfrm>
        </p:spPr>
        <p:txBody>
          <a:bodyPr>
            <a:normAutofit fontScale="90000"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7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5. </a:t>
            </a:r>
            <a:r>
              <a:rPr lang="es-MX" sz="2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Estado de las contrataciones de bienes y servicio a noviembre del 2025</a:t>
            </a:r>
            <a:endParaRPr lang="es-PE" sz="27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5968FA93-E3A4-6DB7-939E-5D3F937ABA17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1930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8B31EC-597D-F749-5839-B7C0549252B0}"/>
              </a:ext>
            </a:extLst>
          </p:cNvPr>
          <p:cNvSpPr txBox="1"/>
          <p:nvPr/>
        </p:nvSpPr>
        <p:spPr>
          <a:xfrm>
            <a:off x="8042232" y="5591502"/>
            <a:ext cx="31050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30/11/2025</a:t>
            </a:r>
            <a:endParaRPr lang="es-PE" sz="11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C78F6B-A75F-1038-1987-47FF9BC1C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33" y="565482"/>
            <a:ext cx="11561534" cy="50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7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82203E-BF61-B363-3F98-543EE5DB1A0D}"/>
              </a:ext>
            </a:extLst>
          </p:cNvPr>
          <p:cNvSpPr txBox="1"/>
          <p:nvPr/>
        </p:nvSpPr>
        <p:spPr>
          <a:xfrm>
            <a:off x="8638483" y="5108840"/>
            <a:ext cx="32401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30/11/2025</a:t>
            </a:r>
            <a:endParaRPr lang="es-PE" sz="11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110072-B306-261F-11BD-876D96CE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4" y="1375483"/>
            <a:ext cx="11763632" cy="3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3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82203E-BF61-B363-3F98-543EE5DB1A0D}"/>
              </a:ext>
            </a:extLst>
          </p:cNvPr>
          <p:cNvSpPr txBox="1"/>
          <p:nvPr/>
        </p:nvSpPr>
        <p:spPr>
          <a:xfrm>
            <a:off x="8554262" y="5168998"/>
            <a:ext cx="32401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30/11/2025</a:t>
            </a:r>
            <a:endParaRPr lang="es-PE" sz="11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AB1AD8-BE73-1E38-921C-4D635C360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3" y="702970"/>
            <a:ext cx="12069773" cy="43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07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DA60-F107-B577-422C-1147D8123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39EC5-E4B0-DACE-582C-2B707F093B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17459" y="4365523"/>
            <a:ext cx="6258104" cy="1531958"/>
          </a:xfrm>
        </p:spPr>
        <p:txBody>
          <a:bodyPr>
            <a:normAutofit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6. </a:t>
            </a:r>
            <a:r>
              <a:rPr lang="es-MX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Panel fotográfico, anexos y otros</a:t>
            </a:r>
            <a:endParaRPr lang="es-PE" sz="40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E98EA586-B81E-CCDD-78E0-C2288F86E580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0444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378E205-8D19-0212-A7A1-118F54D12487}"/>
              </a:ext>
            </a:extLst>
          </p:cNvPr>
          <p:cNvSpPr txBox="1"/>
          <p:nvPr/>
        </p:nvSpPr>
        <p:spPr>
          <a:xfrm>
            <a:off x="5355269" y="306186"/>
            <a:ext cx="14814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44546A"/>
                </a:solidFill>
                <a:latin typeface="Poppins" pitchFamily="2" charset="77"/>
                <a:ea typeface="+mn-ea"/>
                <a:cs typeface="Poppins" pitchFamily="2" charset="77"/>
              </a:rPr>
              <a:t>INDICE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638F587F-375B-3543-4E03-3F8D6ECE6F0D}"/>
              </a:ext>
            </a:extLst>
          </p:cNvPr>
          <p:cNvSpPr txBox="1"/>
          <p:nvPr/>
        </p:nvSpPr>
        <p:spPr>
          <a:xfrm>
            <a:off x="5091564" y="787593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600" kern="1200" spc="150" dirty="0">
                <a:solidFill>
                  <a:prstClr val="white">
                    <a:lumMod val="65000"/>
                  </a:prstClr>
                </a:solidFill>
                <a:latin typeface="Poppins Light" pitchFamily="2" charset="77"/>
                <a:ea typeface="+mn-ea"/>
                <a:cs typeface="Poppins Light" pitchFamily="2" charset="77"/>
              </a:rPr>
              <a:t>PMIF 2025-2027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2700827-E1CE-15E5-BA32-2F402E8F05F2}"/>
              </a:ext>
            </a:extLst>
          </p:cNvPr>
          <p:cNvGrpSpPr/>
          <p:nvPr/>
        </p:nvGrpSpPr>
        <p:grpSpPr>
          <a:xfrm>
            <a:off x="948288" y="1814631"/>
            <a:ext cx="2703318" cy="1614367"/>
            <a:chOff x="2985382" y="1814633"/>
            <a:chExt cx="2703318" cy="1614367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5BA0B4C8-51E8-6910-1DF5-1BE643E97202}"/>
                </a:ext>
              </a:extLst>
            </p:cNvPr>
            <p:cNvSpPr/>
            <p:nvPr/>
          </p:nvSpPr>
          <p:spPr>
            <a:xfrm>
              <a:off x="2985382" y="18146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F0F2358D-21C6-F0AF-8E6E-B9A43E2A1146}"/>
                </a:ext>
              </a:extLst>
            </p:cNvPr>
            <p:cNvSpPr/>
            <p:nvPr/>
          </p:nvSpPr>
          <p:spPr>
            <a:xfrm>
              <a:off x="2985382" y="1814633"/>
              <a:ext cx="68580" cy="161436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F37D87FE-A03F-750D-258E-60C1905956C4}"/>
                </a:ext>
              </a:extLst>
            </p:cNvPr>
            <p:cNvSpPr txBox="1"/>
            <p:nvPr/>
          </p:nvSpPr>
          <p:spPr>
            <a:xfrm>
              <a:off x="3765567" y="2083207"/>
              <a:ext cx="1803361" cy="107721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Cronograma de ejecución de las intervenciones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55AC5AD1-E6AB-3369-7D3E-B3BCD8DAA5D4}"/>
                </a:ext>
              </a:extLst>
            </p:cNvPr>
            <p:cNvSpPr txBox="1"/>
            <p:nvPr/>
          </p:nvSpPr>
          <p:spPr>
            <a:xfrm>
              <a:off x="3232635" y="2229402"/>
              <a:ext cx="564578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4472C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93DEDBB-117C-49E9-F662-D9DF44F9D09E}"/>
              </a:ext>
            </a:extLst>
          </p:cNvPr>
          <p:cNvGrpSpPr/>
          <p:nvPr/>
        </p:nvGrpSpPr>
        <p:grpSpPr>
          <a:xfrm>
            <a:off x="4744340" y="1814631"/>
            <a:ext cx="2703319" cy="1614367"/>
            <a:chOff x="6947718" y="1814633"/>
            <a:chExt cx="2703319" cy="1614367"/>
          </a:xfrm>
        </p:grpSpPr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E224A1B6-03E9-3A8C-92EF-888AB5BECFC6}"/>
                </a:ext>
              </a:extLst>
            </p:cNvPr>
            <p:cNvSpPr/>
            <p:nvPr/>
          </p:nvSpPr>
          <p:spPr>
            <a:xfrm>
              <a:off x="6947719" y="18146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F8A9558-AD20-9737-C180-26009B3C8BFB}"/>
                </a:ext>
              </a:extLst>
            </p:cNvPr>
            <p:cNvSpPr/>
            <p:nvPr/>
          </p:nvSpPr>
          <p:spPr>
            <a:xfrm>
              <a:off x="6947718" y="1814633"/>
              <a:ext cx="68580" cy="1614367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26">
              <a:extLst>
                <a:ext uri="{FF2B5EF4-FFF2-40B4-BE49-F238E27FC236}">
                  <a16:creationId xmlns:a16="http://schemas.microsoft.com/office/drawing/2014/main" id="{7AA2CF27-9486-0D30-6239-DC01C346D68E}"/>
                </a:ext>
              </a:extLst>
            </p:cNvPr>
            <p:cNvSpPr txBox="1"/>
            <p:nvPr/>
          </p:nvSpPr>
          <p:spPr>
            <a:xfrm>
              <a:off x="7816455" y="1990031"/>
              <a:ext cx="1679131" cy="132343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Logros y avance mensual del PMIF 2025 – 2027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8C552C21-3B2B-C7C3-E133-839BE8160C44}"/>
                </a:ext>
              </a:extLst>
            </p:cNvPr>
            <p:cNvSpPr txBox="1"/>
            <p:nvPr/>
          </p:nvSpPr>
          <p:spPr>
            <a:xfrm>
              <a:off x="7138064" y="2229402"/>
              <a:ext cx="678392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ED7D3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CD01226-281A-1DAF-F999-EC58DEDCD198}"/>
              </a:ext>
            </a:extLst>
          </p:cNvPr>
          <p:cNvGrpSpPr/>
          <p:nvPr/>
        </p:nvGrpSpPr>
        <p:grpSpPr>
          <a:xfrm>
            <a:off x="8540393" y="1814631"/>
            <a:ext cx="2703319" cy="1614367"/>
            <a:chOff x="2977889" y="4348511"/>
            <a:chExt cx="2703319" cy="1614367"/>
          </a:xfrm>
        </p:grpSpPr>
        <p:sp>
          <p:nvSpPr>
            <p:cNvPr id="19" name="Rectangle 36">
              <a:extLst>
                <a:ext uri="{FF2B5EF4-FFF2-40B4-BE49-F238E27FC236}">
                  <a16:creationId xmlns:a16="http://schemas.microsoft.com/office/drawing/2014/main" id="{645F4DEF-EB47-3D4C-DF92-A0E9F0AD9CA5}"/>
                </a:ext>
              </a:extLst>
            </p:cNvPr>
            <p:cNvSpPr/>
            <p:nvPr/>
          </p:nvSpPr>
          <p:spPr>
            <a:xfrm>
              <a:off x="2977890" y="4348511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8647635B-BF2D-69A7-8B94-D7D8A25CA400}"/>
                </a:ext>
              </a:extLst>
            </p:cNvPr>
            <p:cNvSpPr/>
            <p:nvPr/>
          </p:nvSpPr>
          <p:spPr>
            <a:xfrm>
              <a:off x="2977889" y="4348511"/>
              <a:ext cx="68580" cy="161436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0">
              <a:extLst>
                <a:ext uri="{FF2B5EF4-FFF2-40B4-BE49-F238E27FC236}">
                  <a16:creationId xmlns:a16="http://schemas.microsoft.com/office/drawing/2014/main" id="{70783B28-BEB5-AD1C-AB55-0965E1274432}"/>
                </a:ext>
              </a:extLst>
            </p:cNvPr>
            <p:cNvSpPr txBox="1"/>
            <p:nvPr/>
          </p:nvSpPr>
          <p:spPr>
            <a:xfrm>
              <a:off x="3897073" y="4597806"/>
              <a:ext cx="1540347" cy="107721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 física a </a:t>
              </a:r>
              <a:r>
                <a:rPr lang="es-MX" sz="1600" b="1" kern="1200" dirty="0">
                  <a:solidFill>
                    <a:srgbClr val="0066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[abril] </a:t>
              </a: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del 2025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TextBox 39">
              <a:extLst>
                <a:ext uri="{FF2B5EF4-FFF2-40B4-BE49-F238E27FC236}">
                  <a16:creationId xmlns:a16="http://schemas.microsoft.com/office/drawing/2014/main" id="{03C8CCAC-F6BE-42E1-3DC5-4A91E86DC608}"/>
                </a:ext>
              </a:extLst>
            </p:cNvPr>
            <p:cNvSpPr txBox="1"/>
            <p:nvPr/>
          </p:nvSpPr>
          <p:spPr>
            <a:xfrm>
              <a:off x="3158618" y="4763280"/>
              <a:ext cx="697627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A5A5A5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55D406EE-F58D-50B0-87E8-95E708272FCC}"/>
              </a:ext>
            </a:extLst>
          </p:cNvPr>
          <p:cNvGrpSpPr/>
          <p:nvPr/>
        </p:nvGrpSpPr>
        <p:grpSpPr>
          <a:xfrm>
            <a:off x="948288" y="3955608"/>
            <a:ext cx="2703318" cy="1614367"/>
            <a:chOff x="6929428" y="4329233"/>
            <a:chExt cx="2703318" cy="1614367"/>
          </a:xfrm>
        </p:grpSpPr>
        <p:sp>
          <p:nvSpPr>
            <p:cNvPr id="52" name="Rectangle 13">
              <a:extLst>
                <a:ext uri="{FF2B5EF4-FFF2-40B4-BE49-F238E27FC236}">
                  <a16:creationId xmlns:a16="http://schemas.microsoft.com/office/drawing/2014/main" id="{C4267549-DFC9-F9A7-A9A6-AC5392F4943D}"/>
                </a:ext>
              </a:extLst>
            </p:cNvPr>
            <p:cNvSpPr/>
            <p:nvPr/>
          </p:nvSpPr>
          <p:spPr>
            <a:xfrm>
              <a:off x="6929428" y="43292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B7128D5C-9C38-494C-945B-DBE8E4C74D95}"/>
                </a:ext>
              </a:extLst>
            </p:cNvPr>
            <p:cNvSpPr/>
            <p:nvPr/>
          </p:nvSpPr>
          <p:spPr>
            <a:xfrm>
              <a:off x="6929428" y="4329233"/>
              <a:ext cx="68580" cy="161436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19">
              <a:extLst>
                <a:ext uri="{FF2B5EF4-FFF2-40B4-BE49-F238E27FC236}">
                  <a16:creationId xmlns:a16="http://schemas.microsoft.com/office/drawing/2014/main" id="{FE27E2D3-6969-80F1-7593-576E80023DC5}"/>
                </a:ext>
              </a:extLst>
            </p:cNvPr>
            <p:cNvSpPr txBox="1"/>
            <p:nvPr/>
          </p:nvSpPr>
          <p:spPr>
            <a:xfrm>
              <a:off x="7816455" y="4644499"/>
              <a:ext cx="1563815" cy="107721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 financiera a </a:t>
              </a:r>
              <a:r>
                <a:rPr lang="es-MX" sz="1600" b="1" kern="1200" dirty="0">
                  <a:solidFill>
                    <a:srgbClr val="0066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[abril] </a:t>
              </a: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del 2025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5" name="TextBox 16">
              <a:extLst>
                <a:ext uri="{FF2B5EF4-FFF2-40B4-BE49-F238E27FC236}">
                  <a16:creationId xmlns:a16="http://schemas.microsoft.com/office/drawing/2014/main" id="{D13DE2D1-E75D-D245-09B2-6FADDAE37D21}"/>
                </a:ext>
              </a:extLst>
            </p:cNvPr>
            <p:cNvSpPr txBox="1"/>
            <p:nvPr/>
          </p:nvSpPr>
          <p:spPr>
            <a:xfrm>
              <a:off x="7089316" y="4744002"/>
              <a:ext cx="739305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FFC00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ABDB21FD-ECE6-A930-3C16-F5449F4BE7C9}"/>
              </a:ext>
            </a:extLst>
          </p:cNvPr>
          <p:cNvGrpSpPr/>
          <p:nvPr/>
        </p:nvGrpSpPr>
        <p:grpSpPr>
          <a:xfrm>
            <a:off x="4744340" y="3981186"/>
            <a:ext cx="2703318" cy="1614367"/>
            <a:chOff x="6929428" y="4329233"/>
            <a:chExt cx="2703318" cy="1614367"/>
          </a:xfrm>
        </p:grpSpPr>
        <p:sp>
          <p:nvSpPr>
            <p:cNvPr id="57" name="Rectangle 13">
              <a:extLst>
                <a:ext uri="{FF2B5EF4-FFF2-40B4-BE49-F238E27FC236}">
                  <a16:creationId xmlns:a16="http://schemas.microsoft.com/office/drawing/2014/main" id="{DDBDCEB4-C33E-57EA-5705-C51CCD7A87B7}"/>
                </a:ext>
              </a:extLst>
            </p:cNvPr>
            <p:cNvSpPr/>
            <p:nvPr/>
          </p:nvSpPr>
          <p:spPr>
            <a:xfrm>
              <a:off x="6929428" y="43292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14">
              <a:extLst>
                <a:ext uri="{FF2B5EF4-FFF2-40B4-BE49-F238E27FC236}">
                  <a16:creationId xmlns:a16="http://schemas.microsoft.com/office/drawing/2014/main" id="{8241F1B8-C15F-5C56-1FEE-E121E5A4D2DE}"/>
                </a:ext>
              </a:extLst>
            </p:cNvPr>
            <p:cNvSpPr/>
            <p:nvPr/>
          </p:nvSpPr>
          <p:spPr>
            <a:xfrm>
              <a:off x="6929428" y="4329233"/>
              <a:ext cx="68580" cy="161436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extBox 19">
              <a:extLst>
                <a:ext uri="{FF2B5EF4-FFF2-40B4-BE49-F238E27FC236}">
                  <a16:creationId xmlns:a16="http://schemas.microsoft.com/office/drawing/2014/main" id="{B711833F-BF56-62DC-03B8-086D7B4CBB58}"/>
                </a:ext>
              </a:extLst>
            </p:cNvPr>
            <p:cNvSpPr txBox="1"/>
            <p:nvPr/>
          </p:nvSpPr>
          <p:spPr>
            <a:xfrm>
              <a:off x="7754727" y="4465529"/>
              <a:ext cx="1809439" cy="132343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Estado de las contrataciones de bienes y servicios a </a:t>
              </a:r>
              <a:r>
                <a:rPr lang="es-MX" sz="1600" b="1" kern="1200" dirty="0">
                  <a:solidFill>
                    <a:srgbClr val="0066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[abril] </a:t>
              </a: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del 2025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A9B01490-6A11-46EA-8792-745C943E012C}"/>
                </a:ext>
              </a:extLst>
            </p:cNvPr>
            <p:cNvSpPr txBox="1"/>
            <p:nvPr/>
          </p:nvSpPr>
          <p:spPr>
            <a:xfrm>
              <a:off x="7097331" y="4744002"/>
              <a:ext cx="723275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00B05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0FBB5A1F-1CE7-17DC-905E-A698F11A0D36}"/>
              </a:ext>
            </a:extLst>
          </p:cNvPr>
          <p:cNvGrpSpPr/>
          <p:nvPr/>
        </p:nvGrpSpPr>
        <p:grpSpPr>
          <a:xfrm>
            <a:off x="8540394" y="3981186"/>
            <a:ext cx="2703318" cy="1614367"/>
            <a:chOff x="6929428" y="4329233"/>
            <a:chExt cx="2703318" cy="1614367"/>
          </a:xfrm>
        </p:grpSpPr>
        <p:sp>
          <p:nvSpPr>
            <p:cNvPr id="62" name="Rectangle 13">
              <a:extLst>
                <a:ext uri="{FF2B5EF4-FFF2-40B4-BE49-F238E27FC236}">
                  <a16:creationId xmlns:a16="http://schemas.microsoft.com/office/drawing/2014/main" id="{9BC87410-D2CE-53FE-D1BD-48DAB6C49349}"/>
                </a:ext>
              </a:extLst>
            </p:cNvPr>
            <p:cNvSpPr/>
            <p:nvPr/>
          </p:nvSpPr>
          <p:spPr>
            <a:xfrm>
              <a:off x="6929428" y="43292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14">
              <a:extLst>
                <a:ext uri="{FF2B5EF4-FFF2-40B4-BE49-F238E27FC236}">
                  <a16:creationId xmlns:a16="http://schemas.microsoft.com/office/drawing/2014/main" id="{5F28C369-DF27-006B-054E-447A4061CEC9}"/>
                </a:ext>
              </a:extLst>
            </p:cNvPr>
            <p:cNvSpPr/>
            <p:nvPr/>
          </p:nvSpPr>
          <p:spPr>
            <a:xfrm>
              <a:off x="6929428" y="4329233"/>
              <a:ext cx="68580" cy="1614367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2" name="TextBox 19">
              <a:extLst>
                <a:ext uri="{FF2B5EF4-FFF2-40B4-BE49-F238E27FC236}">
                  <a16:creationId xmlns:a16="http://schemas.microsoft.com/office/drawing/2014/main" id="{B54D9F54-1977-768B-575C-A1B4C3B6F159}"/>
                </a:ext>
              </a:extLst>
            </p:cNvPr>
            <p:cNvSpPr txBox="1"/>
            <p:nvPr/>
          </p:nvSpPr>
          <p:spPr>
            <a:xfrm>
              <a:off x="7807783" y="4695339"/>
              <a:ext cx="1792078" cy="83099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Panel fotográfico, anexos y otros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3073" name="TextBox 16">
              <a:extLst>
                <a:ext uri="{FF2B5EF4-FFF2-40B4-BE49-F238E27FC236}">
                  <a16:creationId xmlns:a16="http://schemas.microsoft.com/office/drawing/2014/main" id="{40D14C26-0A76-9A79-9994-0FFEA0D903FA}"/>
                </a:ext>
              </a:extLst>
            </p:cNvPr>
            <p:cNvSpPr txBox="1"/>
            <p:nvPr/>
          </p:nvSpPr>
          <p:spPr>
            <a:xfrm>
              <a:off x="7101338" y="4744002"/>
              <a:ext cx="715260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7030A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26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0C0CE-41EC-8BD5-B510-2683EE60F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/>
          <p:nvPr/>
        </p:nvSpPr>
        <p:spPr>
          <a:xfrm>
            <a:off x="355478" y="611831"/>
            <a:ext cx="11481044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>
              <a:buClrTx/>
              <a:buFontTx/>
              <a:buNone/>
            </a:pPr>
            <a:r>
              <a:rPr lang="es-MX" sz="18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Tabla 1. Resumen comparativo de ambos modelos de análisis de IICV para Madre de Dios y Cajamarca </a:t>
            </a:r>
            <a:endParaRPr lang="es-ES" sz="18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75A6A9-A2A1-0BC8-FFC1-81CF8E520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93" y="1180393"/>
            <a:ext cx="5596128" cy="5065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65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AB3CE5A-64AE-40E0-A98F-9ADACFE5E013}"/>
              </a:ext>
            </a:extLst>
          </p:cNvPr>
          <p:cNvSpPr txBox="1">
            <a:spLocks/>
          </p:cNvSpPr>
          <p:nvPr/>
        </p:nvSpPr>
        <p:spPr>
          <a:xfrm>
            <a:off x="4207565" y="3023388"/>
            <a:ext cx="3922643" cy="1132322"/>
          </a:xfr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GRACIAS</a:t>
            </a: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54A331E5-FE97-4D9E-A07B-C34FFA228DD9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9919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3C91F-3704-218E-5E03-5F4393F09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C541D-8CD9-9A5B-D87E-6789E3D770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4286" y="2766219"/>
            <a:ext cx="4123427" cy="1325562"/>
          </a:xfrm>
        </p:spPr>
        <p:txBody>
          <a:bodyPr>
            <a:noAutofit/>
          </a:bodyPr>
          <a:lstStyle/>
          <a:p>
            <a:pPr algn="r"/>
            <a:r>
              <a:rPr lang="es-PE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CENEPRED</a:t>
            </a:r>
            <a:br>
              <a:rPr lang="es-PE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endParaRPr lang="es-PE" sz="6000" b="1" dirty="0">
              <a:solidFill>
                <a:schemeClr val="accent4">
                  <a:lumMod val="40000"/>
                  <a:lumOff val="6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43273B31-E1CA-9905-6950-F8461987D210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9251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40361" y="4396152"/>
            <a:ext cx="5554469" cy="1325562"/>
          </a:xfrm>
        </p:spPr>
        <p:txBody>
          <a:bodyPr>
            <a:normAutofit fontScale="90000"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1. </a:t>
            </a:r>
            <a:r>
              <a:rPr lang="es-MX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Cronograma de ejecución de las intervenciones</a:t>
            </a:r>
            <a:endParaRPr lang="es-PE" sz="40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3194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940A1BE-AC3E-33AA-B373-1DBE21BED98A}"/>
              </a:ext>
            </a:extLst>
          </p:cNvPr>
          <p:cNvSpPr txBox="1"/>
          <p:nvPr/>
        </p:nvSpPr>
        <p:spPr>
          <a:xfrm>
            <a:off x="428425" y="1201557"/>
            <a:ext cx="11437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Tx/>
              <a:buFontTx/>
              <a:buNone/>
              <a:defRPr b="1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s-PE" dirty="0"/>
              <a:t>Meta Física - Cronograma de actividades programadas para el PMIF 2025 – 2027.</a:t>
            </a:r>
          </a:p>
        </p:txBody>
      </p:sp>
      <p:pic>
        <p:nvPicPr>
          <p:cNvPr id="183" name="Imagen 182">
            <a:extLst>
              <a:ext uri="{FF2B5EF4-FFF2-40B4-BE49-F238E27FC236}">
                <a16:creationId xmlns:a16="http://schemas.microsoft.com/office/drawing/2014/main" id="{187D915E-DF55-AE44-B183-22D9749C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32" y="1973134"/>
            <a:ext cx="10766257" cy="291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7D394-98F3-50D9-D78D-201CEFC69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872EAA-71A1-85CB-AD5A-68C02A9BB7F7}"/>
              </a:ext>
            </a:extLst>
          </p:cNvPr>
          <p:cNvSpPr txBox="1"/>
          <p:nvPr/>
        </p:nvSpPr>
        <p:spPr>
          <a:xfrm>
            <a:off x="453762" y="1200757"/>
            <a:ext cx="11295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Tx/>
              <a:buFontTx/>
              <a:buNone/>
              <a:defRPr b="1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s-PE" dirty="0"/>
              <a:t>Meta Financiera - Cronograma de actividades programadas para el PMIF 2025 – 2027.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A3598F-139C-A366-AAC2-B9A27AF4B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97" y="1832655"/>
            <a:ext cx="11127205" cy="36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6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6D65C-BDBB-1397-D70A-05C48806E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C155F-AC6A-9948-1A92-E16DBA69CA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2981" y="4365523"/>
            <a:ext cx="5202582" cy="1531958"/>
          </a:xfrm>
        </p:spPr>
        <p:txBody>
          <a:bodyPr>
            <a:normAutofit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2. </a:t>
            </a:r>
            <a:r>
              <a:rPr lang="es-MX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Logros y avance mensual</a:t>
            </a:r>
            <a:endParaRPr lang="es-PE" sz="40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334B1052-E963-7830-07EA-A48FBE230AB8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4344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B6013-16EC-79ED-E1DD-E714F5AD3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80B57F2-D2D1-F2CE-5217-557CE8460068}"/>
              </a:ext>
            </a:extLst>
          </p:cNvPr>
          <p:cNvSpPr txBox="1"/>
          <p:nvPr/>
        </p:nvSpPr>
        <p:spPr>
          <a:xfrm>
            <a:off x="8349208" y="6246356"/>
            <a:ext cx="21787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0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30.11.2025</a:t>
            </a:r>
            <a:endParaRPr lang="es-PE" sz="10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73828-59C9-D53B-604B-CAF06314FBD8}"/>
              </a:ext>
            </a:extLst>
          </p:cNvPr>
          <p:cNvSpPr txBox="1"/>
          <p:nvPr/>
        </p:nvSpPr>
        <p:spPr>
          <a:xfrm>
            <a:off x="863464" y="699912"/>
            <a:ext cx="10465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1400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Logros y avance mensual d</a:t>
            </a:r>
            <a:r>
              <a:rPr lang="es-PE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PMIF 2025 – 2027</a:t>
            </a:r>
          </a:p>
          <a:p>
            <a:pPr algn="ctr">
              <a:buClrTx/>
              <a:buFontTx/>
              <a:buNone/>
            </a:pPr>
            <a:r>
              <a:rPr lang="es-PE" b="1" kern="1200" dirty="0">
                <a:solidFill>
                  <a:schemeClr val="accent1"/>
                </a:solidFill>
                <a:latin typeface="Bahnschrift" panose="020B0502040204020203" pitchFamily="34" charset="0"/>
                <a:ea typeface="League Spartan" charset="0"/>
                <a:cs typeface="Calibri" panose="020F0502020204030204" pitchFamily="34" charset="0"/>
              </a:rPr>
              <a:t>Noviembre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BCE243-B7FD-5EDB-3376-D0A9C8512FB4}"/>
              </a:ext>
            </a:extLst>
          </p:cNvPr>
          <p:cNvSpPr txBox="1"/>
          <p:nvPr/>
        </p:nvSpPr>
        <p:spPr>
          <a:xfrm>
            <a:off x="784288" y="1015984"/>
            <a:ext cx="37279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ES" sz="12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Sector: Ministerio de Defensa</a:t>
            </a:r>
            <a:endParaRPr lang="es-PE" sz="12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191300-FB83-554C-0D91-CD2A5238D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396" y="1292983"/>
            <a:ext cx="6525684" cy="495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6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F6189-A628-02F5-B515-CF67762EC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C4AAD-B3F1-C0A2-DE44-A67197559A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6056" y="4491029"/>
            <a:ext cx="6780862" cy="1531958"/>
          </a:xfrm>
        </p:spPr>
        <p:txBody>
          <a:bodyPr>
            <a:normAutofit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7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  <a:r>
              <a:rPr lang="es-PE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s-MX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Ejecución física a noviembre del 2025</a:t>
            </a:r>
            <a:endParaRPr lang="es-PE" sz="40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5B34DA6-71F6-54AA-4869-7A1C170CC46A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51810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4356</TotalTime>
  <Words>455</Words>
  <Application>Microsoft Office PowerPoint</Application>
  <PresentationFormat>Panorámica</PresentationFormat>
  <Paragraphs>82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Poppins</vt:lpstr>
      <vt:lpstr>Aleo</vt:lpstr>
      <vt:lpstr>Poppins Light</vt:lpstr>
      <vt:lpstr>Arial Black</vt:lpstr>
      <vt:lpstr>Arial</vt:lpstr>
      <vt:lpstr>Calibri</vt:lpstr>
      <vt:lpstr>Bahnschrift</vt:lpstr>
      <vt:lpstr>Tema de Office</vt:lpstr>
      <vt:lpstr>Presentación de PowerPoint</vt:lpstr>
      <vt:lpstr>Presentación de PowerPoint</vt:lpstr>
      <vt:lpstr>CENEPRED </vt:lpstr>
      <vt:lpstr>PMIF 2025-2027 1. Cronograma de ejecución de las intervenciones</vt:lpstr>
      <vt:lpstr>Presentación de PowerPoint</vt:lpstr>
      <vt:lpstr>Presentación de PowerPoint</vt:lpstr>
      <vt:lpstr>PMIF 2025-2027 2. Logros y avance mensual</vt:lpstr>
      <vt:lpstr>Presentación de PowerPoint</vt:lpstr>
      <vt:lpstr>PMIF 2025-2027 3. Ejecución física a noviembre del 2025</vt:lpstr>
      <vt:lpstr>Presentación de PowerPoint</vt:lpstr>
      <vt:lpstr>Presentación de PowerPoint</vt:lpstr>
      <vt:lpstr>PMIF 2025-2027 4. Ejecución financiera a noviembre del 2025</vt:lpstr>
      <vt:lpstr>Presentación de PowerPoint</vt:lpstr>
      <vt:lpstr>Presentación de PowerPoint</vt:lpstr>
      <vt:lpstr>PMIF 2025-2027 5. Estado de las contrataciones de bienes y servicio a noviembre del 2025</vt:lpstr>
      <vt:lpstr>Presentación de PowerPoint</vt:lpstr>
      <vt:lpstr>Presentación de PowerPoint</vt:lpstr>
      <vt:lpstr>Presentación de PowerPoint</vt:lpstr>
      <vt:lpstr>PMIF 2025-2027 6. Panel fotográfico, anexos y otros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Chahua Janampa, Jhon Elvis</dc:creator>
  <cp:keywords>SGRD</cp:keywords>
  <cp:lastModifiedBy>Jose Luis Epiquien Rivera</cp:lastModifiedBy>
  <cp:revision>155</cp:revision>
  <dcterms:created xsi:type="dcterms:W3CDTF">2023-06-26T18:00:44Z</dcterms:created>
  <dcterms:modified xsi:type="dcterms:W3CDTF">2025-12-15T16:04:46Z</dcterms:modified>
</cp:coreProperties>
</file>