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70" r:id="rId2"/>
    <p:sldId id="342" r:id="rId3"/>
    <p:sldId id="338" r:id="rId4"/>
    <p:sldId id="331" r:id="rId5"/>
    <p:sldId id="339" r:id="rId6"/>
    <p:sldId id="340" r:id="rId7"/>
    <p:sldId id="259" r:id="rId8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1F7B91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7" autoAdjust="0"/>
    <p:restoredTop sz="96433" autoAdjust="0"/>
  </p:normalViewPr>
  <p:slideViewPr>
    <p:cSldViewPr snapToGrid="0">
      <p:cViewPr>
        <p:scale>
          <a:sx n="125" d="100"/>
          <a:sy n="125" d="100"/>
        </p:scale>
        <p:origin x="1110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5_03_2017\ER_25_03_2017_12HORAS\Tablas\CPoblados_inunac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10.217\Users\SD1\Desktop\COEN_2017\2.%20CENEPRED\MARZO\25_03_2017\ER_25_03_2017_12HORAS\Tablas\CPoblados_mmas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DISTRITOS EXPUESTOS</a:t>
            </a:r>
            <a:r>
              <a:rPr lang="en-US" baseline="0"/>
              <a:t> ANTE INUNDACIONES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[CPoblados_inunacion.xlsx]Hoja2!$B$1</c:f>
              <c:strCache>
                <c:ptCount val="1"/>
                <c:pt idx="0">
                  <c:v>Cuenta de DISTRITO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[CPoblados_inunacion.xlsx]Hoja2!$A$2:$A$23</c:f>
              <c:strCache>
                <c:ptCount val="22"/>
                <c:pt idx="0">
                  <c:v>ANCASH</c:v>
                </c:pt>
                <c:pt idx="1">
                  <c:v>APURIMAC</c:v>
                </c:pt>
                <c:pt idx="2">
                  <c:v>AREQUIPA</c:v>
                </c:pt>
                <c:pt idx="3">
                  <c:v>AYACUCHO</c:v>
                </c:pt>
                <c:pt idx="4">
                  <c:v>CAJAMARCA</c:v>
                </c:pt>
                <c:pt idx="5">
                  <c:v>CUSCO</c:v>
                </c:pt>
                <c:pt idx="6">
                  <c:v>HUANCAVELICA</c:v>
                </c:pt>
                <c:pt idx="7">
                  <c:v>HUANUCO</c:v>
                </c:pt>
                <c:pt idx="8">
                  <c:v>ICA</c:v>
                </c:pt>
                <c:pt idx="9">
                  <c:v>JUNIN</c:v>
                </c:pt>
                <c:pt idx="10">
                  <c:v>LA LIBERTAD</c:v>
                </c:pt>
                <c:pt idx="11">
                  <c:v>LAMBAYEQUE</c:v>
                </c:pt>
                <c:pt idx="12">
                  <c:v>LIMA</c:v>
                </c:pt>
                <c:pt idx="13">
                  <c:v>LORETO</c:v>
                </c:pt>
                <c:pt idx="14">
                  <c:v>MADRE DE DIOS</c:v>
                </c:pt>
                <c:pt idx="15">
                  <c:v>MOQUEGUA</c:v>
                </c:pt>
                <c:pt idx="16">
                  <c:v>PASCO</c:v>
                </c:pt>
                <c:pt idx="17">
                  <c:v>PIURA</c:v>
                </c:pt>
                <c:pt idx="18">
                  <c:v>PUNO</c:v>
                </c:pt>
                <c:pt idx="19">
                  <c:v>TACNA</c:v>
                </c:pt>
                <c:pt idx="20">
                  <c:v>TUMBES</c:v>
                </c:pt>
                <c:pt idx="21">
                  <c:v>UCAYALI</c:v>
                </c:pt>
              </c:strCache>
            </c:strRef>
          </c:cat>
          <c:val>
            <c:numRef>
              <c:f>[CPoblados_inunacion.xlsx]Hoja2!$B$2:$B$23</c:f>
              <c:numCache>
                <c:formatCode>General</c:formatCode>
                <c:ptCount val="22"/>
                <c:pt idx="0">
                  <c:v>22</c:v>
                </c:pt>
                <c:pt idx="1">
                  <c:v>8</c:v>
                </c:pt>
                <c:pt idx="2">
                  <c:v>38</c:v>
                </c:pt>
                <c:pt idx="3">
                  <c:v>32</c:v>
                </c:pt>
                <c:pt idx="4">
                  <c:v>19</c:v>
                </c:pt>
                <c:pt idx="5">
                  <c:v>35</c:v>
                </c:pt>
                <c:pt idx="6">
                  <c:v>15</c:v>
                </c:pt>
                <c:pt idx="7">
                  <c:v>6</c:v>
                </c:pt>
                <c:pt idx="8">
                  <c:v>33</c:v>
                </c:pt>
                <c:pt idx="9">
                  <c:v>50</c:v>
                </c:pt>
                <c:pt idx="10">
                  <c:v>33</c:v>
                </c:pt>
                <c:pt idx="11">
                  <c:v>34</c:v>
                </c:pt>
                <c:pt idx="12">
                  <c:v>33</c:v>
                </c:pt>
                <c:pt idx="13">
                  <c:v>19</c:v>
                </c:pt>
                <c:pt idx="14">
                  <c:v>6</c:v>
                </c:pt>
                <c:pt idx="15">
                  <c:v>2</c:v>
                </c:pt>
                <c:pt idx="16">
                  <c:v>10</c:v>
                </c:pt>
                <c:pt idx="17">
                  <c:v>46</c:v>
                </c:pt>
                <c:pt idx="18">
                  <c:v>48</c:v>
                </c:pt>
                <c:pt idx="19">
                  <c:v>2</c:v>
                </c:pt>
                <c:pt idx="20">
                  <c:v>12</c:v>
                </c:pt>
                <c:pt idx="2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775680"/>
        <c:axId val="52780160"/>
      </c:barChart>
      <c:catAx>
        <c:axId val="527756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2780160"/>
        <c:crosses val="autoZero"/>
        <c:auto val="1"/>
        <c:lblAlgn val="ctr"/>
        <c:lblOffset val="100"/>
        <c:noMultiLvlLbl val="0"/>
      </c:catAx>
      <c:valAx>
        <c:axId val="52780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5277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E"/>
              <a:t>DISTRITOS EXPUESTOS A MOVIMIENTOS EN MASA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[CPoblados_mmasa.xlsx]Hoja2!$B$1</c:f>
              <c:strCache>
                <c:ptCount val="1"/>
                <c:pt idx="0">
                  <c:v>Cuenta de DISTRITO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[CPoblados_mmasa.xlsx]Hoja2!$A$2:$A$20</c:f>
              <c:strCache>
                <c:ptCount val="19"/>
                <c:pt idx="0">
                  <c:v>ANCASH</c:v>
                </c:pt>
                <c:pt idx="1">
                  <c:v>APURIMAC</c:v>
                </c:pt>
                <c:pt idx="2">
                  <c:v>AREQUIPA</c:v>
                </c:pt>
                <c:pt idx="3">
                  <c:v>AYACUCHO</c:v>
                </c:pt>
                <c:pt idx="4">
                  <c:v>CAJAMARCA</c:v>
                </c:pt>
                <c:pt idx="5">
                  <c:v>CUSCO</c:v>
                </c:pt>
                <c:pt idx="6">
                  <c:v>HUANCAVELICA</c:v>
                </c:pt>
                <c:pt idx="7">
                  <c:v>HUANUCO</c:v>
                </c:pt>
                <c:pt idx="8">
                  <c:v>ICA</c:v>
                </c:pt>
                <c:pt idx="9">
                  <c:v>JUNIN</c:v>
                </c:pt>
                <c:pt idx="10">
                  <c:v>LA LIBERTAD</c:v>
                </c:pt>
                <c:pt idx="11">
                  <c:v>LAMBAYEQUE</c:v>
                </c:pt>
                <c:pt idx="12">
                  <c:v>LIMA</c:v>
                </c:pt>
                <c:pt idx="13">
                  <c:v>LORETO</c:v>
                </c:pt>
                <c:pt idx="14">
                  <c:v>MOQUEGUA</c:v>
                </c:pt>
                <c:pt idx="15">
                  <c:v>PASCO</c:v>
                </c:pt>
                <c:pt idx="16">
                  <c:v>PIURA</c:v>
                </c:pt>
                <c:pt idx="17">
                  <c:v>PUNO</c:v>
                </c:pt>
                <c:pt idx="18">
                  <c:v>TUMBES</c:v>
                </c:pt>
              </c:strCache>
            </c:strRef>
          </c:cat>
          <c:val>
            <c:numRef>
              <c:f>[CPoblados_mmasa.xlsx]Hoja2!$B$2:$B$20</c:f>
              <c:numCache>
                <c:formatCode>General</c:formatCode>
                <c:ptCount val="19"/>
                <c:pt idx="0">
                  <c:v>141</c:v>
                </c:pt>
                <c:pt idx="1">
                  <c:v>75</c:v>
                </c:pt>
                <c:pt idx="2">
                  <c:v>33</c:v>
                </c:pt>
                <c:pt idx="3">
                  <c:v>77</c:v>
                </c:pt>
                <c:pt idx="4">
                  <c:v>90</c:v>
                </c:pt>
                <c:pt idx="5">
                  <c:v>78</c:v>
                </c:pt>
                <c:pt idx="6">
                  <c:v>57</c:v>
                </c:pt>
                <c:pt idx="7">
                  <c:v>37</c:v>
                </c:pt>
                <c:pt idx="8">
                  <c:v>2</c:v>
                </c:pt>
                <c:pt idx="9">
                  <c:v>93</c:v>
                </c:pt>
                <c:pt idx="10">
                  <c:v>40</c:v>
                </c:pt>
                <c:pt idx="11">
                  <c:v>10</c:v>
                </c:pt>
                <c:pt idx="12">
                  <c:v>96</c:v>
                </c:pt>
                <c:pt idx="13">
                  <c:v>2</c:v>
                </c:pt>
                <c:pt idx="14">
                  <c:v>6</c:v>
                </c:pt>
                <c:pt idx="15">
                  <c:v>15</c:v>
                </c:pt>
                <c:pt idx="16">
                  <c:v>42</c:v>
                </c:pt>
                <c:pt idx="17">
                  <c:v>55</c:v>
                </c:pt>
                <c:pt idx="18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9648240"/>
        <c:axId val="148112992"/>
      </c:barChart>
      <c:catAx>
        <c:axId val="149648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48112992"/>
        <c:crosses val="autoZero"/>
        <c:auto val="1"/>
        <c:lblAlgn val="ctr"/>
        <c:lblOffset val="100"/>
        <c:noMultiLvlLbl val="0"/>
      </c:catAx>
      <c:valAx>
        <c:axId val="148112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149648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4183" y="0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fld id="{5D9D88A4-A731-4438-A4DC-AEACE4610CBD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0244" y="4785192"/>
            <a:ext cx="5445126" cy="39153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4183" y="9446338"/>
            <a:ext cx="2949841" cy="497762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r">
              <a:defRPr sz="1200"/>
            </a:lvl1pPr>
          </a:lstStyle>
          <a:p>
            <a:fld id="{65590B2E-9D29-4355-81C1-BEE60E0C06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43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90B2E-9D29-4355-81C1-BEE60E0C069F}" type="slidenum">
              <a:rPr lang="es-PE" smtClean="0"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88572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26/03/2017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97470" y="31574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ESCENARIO DE RIESGO </a:t>
            </a:r>
            <a:r>
              <a:rPr lang="es-PE" sz="24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26/03/2017 (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:00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2105" y="109423"/>
            <a:ext cx="35144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inundación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878647" y="71296"/>
            <a:ext cx="27612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1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1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</a:t>
            </a:r>
            <a:r>
              <a:rPr lang="es-PE" sz="1100" b="1" dirty="0" smtClean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</a:t>
            </a:r>
          </a:p>
          <a:p>
            <a:pPr algn="ctr"/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Según </a:t>
            </a:r>
            <a:r>
              <a:rPr lang="es-PE" sz="11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Pronóstico de Lluvias</a:t>
            </a:r>
            <a:endParaRPr lang="es-PE" sz="11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24" y="652379"/>
            <a:ext cx="4085802" cy="576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7727" y="638407"/>
            <a:ext cx="4071971" cy="5760000"/>
          </a:xfrm>
          <a:prstGeom prst="rect">
            <a:avLst/>
          </a:prstGeom>
        </p:spPr>
      </p:pic>
      <p:sp>
        <p:nvSpPr>
          <p:cNvPr id="18" name="Flecha curvada hacia la derecha 17"/>
          <p:cNvSpPr/>
          <p:nvPr/>
        </p:nvSpPr>
        <p:spPr>
          <a:xfrm rot="14374644" flipH="1">
            <a:off x="670075" y="2420848"/>
            <a:ext cx="301140" cy="562138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-2" y="2581667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LAMBAYEQUE</a:t>
            </a:r>
          </a:p>
          <a:p>
            <a:pPr algn="ctr"/>
            <a:r>
              <a:rPr lang="es-PE" sz="500" b="1" dirty="0"/>
              <a:t>LAMBAYEQUE</a:t>
            </a:r>
          </a:p>
          <a:p>
            <a:pPr algn="ctr"/>
            <a:r>
              <a:rPr lang="es-PE" sz="500" b="1" dirty="0"/>
              <a:t>OLMOS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derecha 18"/>
          <p:cNvSpPr/>
          <p:nvPr/>
        </p:nvSpPr>
        <p:spPr>
          <a:xfrm rot="15407558" flipH="1">
            <a:off x="577856" y="2007541"/>
            <a:ext cx="205013" cy="48902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-1" y="1876676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PIURA</a:t>
            </a:r>
          </a:p>
          <a:p>
            <a:pPr algn="ctr"/>
            <a:r>
              <a:rPr lang="es-PE" sz="500" b="1" dirty="0"/>
              <a:t>SULLANA</a:t>
            </a:r>
          </a:p>
          <a:p>
            <a:pPr algn="ctr"/>
            <a:r>
              <a:rPr lang="es-PE" sz="500" b="1" dirty="0"/>
              <a:t>LANCONES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Flecha curvada hacia la derecha 19"/>
          <p:cNvSpPr/>
          <p:nvPr/>
        </p:nvSpPr>
        <p:spPr>
          <a:xfrm rot="14374644" flipH="1">
            <a:off x="1031305" y="2934419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587395" y="3231293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LA LIBERTAD</a:t>
            </a:r>
          </a:p>
          <a:p>
            <a:pPr algn="ctr"/>
            <a:r>
              <a:rPr lang="es-PE" sz="500" b="1" dirty="0"/>
              <a:t>ASCOPE</a:t>
            </a:r>
          </a:p>
          <a:p>
            <a:pPr algn="ctr"/>
            <a:r>
              <a:rPr lang="es-PE" sz="500" b="1" dirty="0"/>
              <a:t>CHOCOPE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derecha 20"/>
          <p:cNvSpPr/>
          <p:nvPr/>
        </p:nvSpPr>
        <p:spPr>
          <a:xfrm rot="14374644" flipH="1">
            <a:off x="1463881" y="3775283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20645" y="4056534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 smtClean="0"/>
              <a:t>LIMA</a:t>
            </a:r>
          </a:p>
          <a:p>
            <a:pPr algn="ctr"/>
            <a:r>
              <a:rPr lang="es-PE" sz="500" b="1" dirty="0" smtClean="0"/>
              <a:t>CAJATAMBO</a:t>
            </a:r>
          </a:p>
          <a:p>
            <a:pPr algn="ctr"/>
            <a:r>
              <a:rPr lang="es-PE" sz="500" b="1" dirty="0" smtClean="0"/>
              <a:t>MANAS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lecha curvada hacia la derecha 21"/>
          <p:cNvSpPr/>
          <p:nvPr/>
        </p:nvSpPr>
        <p:spPr>
          <a:xfrm rot="13593048" flipH="1">
            <a:off x="1918580" y="4266705"/>
            <a:ext cx="236723" cy="778447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1442827" y="4984838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HUANCAVELICA</a:t>
            </a:r>
          </a:p>
          <a:p>
            <a:pPr algn="ctr"/>
            <a:r>
              <a:rPr lang="es-PE" sz="500" b="1" dirty="0"/>
              <a:t>CASTROVIRREYNA</a:t>
            </a:r>
          </a:p>
          <a:p>
            <a:pPr algn="ctr"/>
            <a:r>
              <a:rPr lang="es-PE" sz="500" b="1" dirty="0"/>
              <a:t>CASTROVIRREYNA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Flecha curvada hacia la derecha 6"/>
          <p:cNvSpPr/>
          <p:nvPr/>
        </p:nvSpPr>
        <p:spPr>
          <a:xfrm rot="6784446">
            <a:off x="1895450" y="2111290"/>
            <a:ext cx="282979" cy="1480002"/>
          </a:xfrm>
          <a:prstGeom prst="curvedRightArrow">
            <a:avLst>
              <a:gd name="adj1" fmla="val 27563"/>
              <a:gd name="adj2" fmla="val 89786"/>
              <a:gd name="adj3" fmla="val 30588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510237" y="2988911"/>
            <a:ext cx="686491" cy="5651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CAJAMARCA</a:t>
            </a:r>
          </a:p>
          <a:p>
            <a:pPr algn="ctr"/>
            <a:r>
              <a:rPr lang="es-PE" sz="500" b="1" dirty="0"/>
              <a:t>SANTA CRUZ</a:t>
            </a:r>
          </a:p>
          <a:p>
            <a:pPr algn="ctr"/>
            <a:r>
              <a:rPr lang="es-PE" sz="500" b="1" dirty="0"/>
              <a:t>CATACHE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FUERTES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lecha curvada hacia la derecha 26"/>
          <p:cNvSpPr/>
          <p:nvPr/>
        </p:nvSpPr>
        <p:spPr>
          <a:xfrm rot="14374644" flipH="1">
            <a:off x="5726117" y="3319472"/>
            <a:ext cx="227318" cy="465436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5122892" y="3666104"/>
            <a:ext cx="686491" cy="4728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ANCASH</a:t>
            </a:r>
          </a:p>
          <a:p>
            <a:pPr algn="ctr"/>
            <a:r>
              <a:rPr lang="es-PE" sz="500" b="1" dirty="0"/>
              <a:t>BOLOGNESI</a:t>
            </a:r>
          </a:p>
          <a:p>
            <a:pPr algn="ctr"/>
            <a:r>
              <a:rPr lang="es-PE" sz="500" b="1" dirty="0"/>
              <a:t>COLQUIOC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Flecha curvada hacia la derecha 27"/>
          <p:cNvSpPr/>
          <p:nvPr/>
        </p:nvSpPr>
        <p:spPr>
          <a:xfrm rot="21422312" flipH="1">
            <a:off x="5406221" y="1695111"/>
            <a:ext cx="301140" cy="71377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5101288" y="1268416"/>
            <a:ext cx="686491" cy="54975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PIURA</a:t>
            </a:r>
          </a:p>
          <a:p>
            <a:pPr algn="ctr"/>
            <a:r>
              <a:rPr lang="es-PE" sz="500" b="1" dirty="0"/>
              <a:t>HUANCABAMBA</a:t>
            </a:r>
          </a:p>
          <a:p>
            <a:pPr algn="ctr"/>
            <a:r>
              <a:rPr lang="es-PE" sz="500" b="1" dirty="0"/>
              <a:t>EL CARMEN DE LA FRONTERA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Flecha curvada hacia la derecha 28"/>
          <p:cNvSpPr/>
          <p:nvPr/>
        </p:nvSpPr>
        <p:spPr>
          <a:xfrm rot="14374644" flipH="1">
            <a:off x="6526283" y="4536952"/>
            <a:ext cx="227318" cy="670411"/>
          </a:xfrm>
          <a:prstGeom prst="curvedRightArrow">
            <a:avLst>
              <a:gd name="adj1" fmla="val 14162"/>
              <a:gd name="adj2" fmla="val 52500"/>
              <a:gd name="adj3" fmla="val 23607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5864772" y="5107718"/>
            <a:ext cx="686491" cy="4728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lIns="36000" tIns="36000" rIns="36000" bIns="36000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PE" sz="500" b="1" dirty="0"/>
              <a:t>AYACUCHO</a:t>
            </a:r>
          </a:p>
          <a:p>
            <a:pPr algn="ctr"/>
            <a:r>
              <a:rPr lang="es-PE" sz="500" b="1" dirty="0"/>
              <a:t>SUCRE</a:t>
            </a:r>
          </a:p>
          <a:p>
            <a:pPr algn="ctr"/>
            <a:r>
              <a:rPr lang="es-PE" sz="500" b="1" dirty="0"/>
              <a:t>HUACAÑA</a:t>
            </a:r>
          </a:p>
          <a:p>
            <a:pPr algn="ctr"/>
            <a:r>
              <a:rPr lang="es-PE" sz="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</a:p>
          <a:p>
            <a:pPr algn="ctr"/>
            <a:r>
              <a:rPr lang="es-PE" sz="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24/03/2017 (MTC)</a:t>
            </a:r>
            <a:endParaRPr lang="es-PE" sz="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748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  <p:bldP spid="15" grpId="0" animBg="1"/>
      <p:bldP spid="20" grpId="0" animBg="1"/>
      <p:bldP spid="13" grpId="0" animBg="1"/>
      <p:bldP spid="21" grpId="0" animBg="1"/>
      <p:bldP spid="8" grpId="0" animBg="1"/>
      <p:bldP spid="22" grpId="0" animBg="1"/>
      <p:bldP spid="14" grpId="0" animBg="1"/>
      <p:bldP spid="7" grpId="0" animBg="1"/>
      <p:bldP spid="16" grpId="0" animBg="1"/>
      <p:bldP spid="27" grpId="0" animBg="1"/>
      <p:bldP spid="26" grpId="0" animBg="1"/>
      <p:bldP spid="28" grpId="0" animBg="1"/>
      <p:bldP spid="25" grpId="0" animBg="1"/>
      <p:bldP spid="29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092769" y="183477"/>
            <a:ext cx="2277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DISTRITOS EXPUESTOS</a:t>
            </a:r>
            <a:endParaRPr lang="es-PE" dirty="0"/>
          </a:p>
        </p:txBody>
      </p:sp>
      <p:sp>
        <p:nvSpPr>
          <p:cNvPr id="3" name="Rectángulo 2"/>
          <p:cNvSpPr/>
          <p:nvPr/>
        </p:nvSpPr>
        <p:spPr>
          <a:xfrm>
            <a:off x="6766425" y="1552355"/>
            <a:ext cx="1660262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dirty="0" smtClean="0"/>
              <a:t>Junín, Puno y Piura</a:t>
            </a:r>
            <a:endParaRPr lang="es-PE" sz="1500" dirty="0" smtClean="0"/>
          </a:p>
          <a:p>
            <a:pPr algn="ctr"/>
            <a:r>
              <a:rPr lang="es-PE" dirty="0" smtClean="0"/>
              <a:t>505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6623941" y="4346846"/>
            <a:ext cx="219201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PE" sz="1500" dirty="0" smtClean="0"/>
              <a:t>Ancash, Lima y Cajamarca</a:t>
            </a:r>
          </a:p>
          <a:p>
            <a:pPr algn="ctr"/>
            <a:r>
              <a:rPr lang="es-PE" dirty="0" smtClean="0"/>
              <a:t>962</a:t>
            </a:r>
            <a:endParaRPr lang="es-PE" dirty="0"/>
          </a:p>
        </p:txBody>
      </p:sp>
      <p:graphicFrame>
        <p:nvGraphicFramePr>
          <p:cNvPr id="7" name="Gráfico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8173864"/>
              </p:ext>
            </p:extLst>
          </p:nvPr>
        </p:nvGraphicFramePr>
        <p:xfrm>
          <a:off x="1983781" y="552809"/>
          <a:ext cx="4201915" cy="264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649492"/>
              </p:ext>
            </p:extLst>
          </p:nvPr>
        </p:nvGraphicFramePr>
        <p:xfrm>
          <a:off x="1837599" y="3251676"/>
          <a:ext cx="4656191" cy="290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338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63818" y="164988"/>
            <a:ext cx="5047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ELEMENTOS EXPUESTOS A MOVIMIENTOS EN MASA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2050019" y="5706055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319</a:t>
            </a:r>
            <a:endParaRPr lang="es-PE" dirty="0"/>
          </a:p>
        </p:txBody>
      </p:sp>
      <p:sp>
        <p:nvSpPr>
          <p:cNvPr id="5" name="Rectángulo 4"/>
          <p:cNvSpPr/>
          <p:nvPr/>
        </p:nvSpPr>
        <p:spPr>
          <a:xfrm>
            <a:off x="2134920" y="2711727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601</a:t>
            </a:r>
            <a:endParaRPr lang="es-PE" dirty="0"/>
          </a:p>
        </p:txBody>
      </p:sp>
      <p:sp>
        <p:nvSpPr>
          <p:cNvPr id="10" name="Rectángulo 9"/>
          <p:cNvSpPr/>
          <p:nvPr/>
        </p:nvSpPr>
        <p:spPr>
          <a:xfrm>
            <a:off x="2402783" y="3095237"/>
            <a:ext cx="416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ELEMENTOS EXPUESTOS A INUNDACIONES</a:t>
            </a:r>
            <a:endParaRPr lang="es-PE" dirty="0"/>
          </a:p>
        </p:txBody>
      </p:sp>
      <p:sp>
        <p:nvSpPr>
          <p:cNvPr id="12" name="Rectángulo 11"/>
          <p:cNvSpPr/>
          <p:nvPr/>
        </p:nvSpPr>
        <p:spPr>
          <a:xfrm>
            <a:off x="6475566" y="2686416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812</a:t>
            </a:r>
            <a:endParaRPr lang="es-PE" dirty="0"/>
          </a:p>
        </p:txBody>
      </p:sp>
      <p:sp>
        <p:nvSpPr>
          <p:cNvPr id="13" name="Rectángulo 12"/>
          <p:cNvSpPr/>
          <p:nvPr/>
        </p:nvSpPr>
        <p:spPr>
          <a:xfrm>
            <a:off x="6743428" y="5785033"/>
            <a:ext cx="535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dirty="0" smtClean="0"/>
              <a:t>456</a:t>
            </a:r>
            <a:endParaRPr lang="es-P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69" y="3607816"/>
            <a:ext cx="4517427" cy="206587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495" y="3607816"/>
            <a:ext cx="4116517" cy="209823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495" y="651077"/>
            <a:ext cx="3688891" cy="211063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962" y="636127"/>
            <a:ext cx="3790449" cy="214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5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53923" y="98521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 smtClean="0"/>
              <a:t>DISTRITOS EXPUESTOS </a:t>
            </a:r>
            <a:r>
              <a:rPr lang="es-PE" b="1" u="sng" dirty="0"/>
              <a:t>POR </a:t>
            </a:r>
            <a:r>
              <a:rPr lang="es-PE" b="1" u="sng" dirty="0" smtClean="0"/>
              <a:t>INUNDACIÓN</a:t>
            </a:r>
            <a:endParaRPr lang="es-PE" b="1" u="sng" dirty="0"/>
          </a:p>
          <a:p>
            <a:endParaRPr lang="es-PE" b="1" u="sng" dirty="0"/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771993"/>
              </p:ext>
            </p:extLst>
          </p:nvPr>
        </p:nvGraphicFramePr>
        <p:xfrm>
          <a:off x="2051051" y="600902"/>
          <a:ext cx="5394777" cy="5576064"/>
        </p:xfrm>
        <a:graphic>
          <a:graphicData uri="http://schemas.openxmlformats.org/drawingml/2006/table">
            <a:tbl>
              <a:tblPr/>
              <a:tblGrid>
                <a:gridCol w="722341"/>
                <a:gridCol w="1101949"/>
                <a:gridCol w="1032534"/>
                <a:gridCol w="69414"/>
                <a:gridCol w="722341"/>
                <a:gridCol w="774401"/>
                <a:gridCol w="971797"/>
              </a:tblGrid>
              <a:tr h="11616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ZARUMILLA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PAPAYAL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ZARUMILLA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MATAPALO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PACORA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ZARUMILLA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AGUAS VERDES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OLMOS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ZARUMILLA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ZARUMILLA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MOTUPE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CONTRALMIRANTE VILLAR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CASITAS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MORROPE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 DE LA VIRGEN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MOCHUMI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JACINTO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JAYANCA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PAMPAS DE HOSPITAL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ILLIMO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CRUZ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CORRALES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FERREÑAFE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PUEBLO NUEVO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FERREÑAFE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PITIPO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MELGAR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ROSA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TUMAN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POMALCA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COLLAO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CONDURIRI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CAYALTI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TIQUILLACA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SAÑA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QUERECOTILLO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MARCAVELICA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PICSI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LANCONES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MONSEFU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IGNACIO ESCUDERO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LAGUNAS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SULLANA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VICTORIA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PAITA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VICHAYAL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JOSE LEONARDO ORTIZ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PAITA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COLAN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ETEN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PAITA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AMOTAPE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CHONGOYAPE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MORROPON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 DE BIGOTE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CHICLAYO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MORROPON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SALITRAL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ASCOPE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CHOCOPE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MORROPON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MORROPON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TRUJILLO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TRUJILLO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MORROPON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MATANZA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JAUJA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ACOLLA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MORROPON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BUENOS AIRES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AGUSTIN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MORROPON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CHULUCANAS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AYABACA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TAMBO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TAMBO GRANDE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CHILCA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LOMAS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JUNIN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HUANCAYO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UNION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TATE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ARENA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PACHACUTEC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CATACAOS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CASTILLA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CASTROVIRREYNA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CAYLLOMA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YANQUE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CAYLLOMA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CAYLLOMA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QUISPICANCHI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OROPESA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CASTILLA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URACA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QUISPICANCHI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LUCRE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CASTILLA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ORCOPAMPA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ESPINAR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ESPINAR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CARAVELI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ACARI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CANCHIS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PABLO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OCOÑA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CANCHIS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PITUMARCA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MARISCAL CACERES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CANCHIS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SICUANI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CAMANA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SANTIAGO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SEBASTIAN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16168"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JERONIMO</a:t>
                      </a:r>
                    </a:p>
                  </a:txBody>
                  <a:tcPr marL="4533" marR="4533" marT="453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533" marR="4533" marT="453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966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28486" y="579874"/>
            <a:ext cx="4982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u="sng" dirty="0"/>
              <a:t>DISTRITOS EXPUESTOS A MOVIMIENTOS EN MASA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867" y="1616884"/>
            <a:ext cx="6415371" cy="39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3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16934</TotalTime>
  <Words>491</Words>
  <Application>Microsoft Office PowerPoint</Application>
  <PresentationFormat>Presentación en pantalla (4:3)</PresentationFormat>
  <Paragraphs>403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502</cp:revision>
  <cp:lastPrinted>2017-03-24T22:30:22Z</cp:lastPrinted>
  <dcterms:created xsi:type="dcterms:W3CDTF">2016-01-13T16:13:53Z</dcterms:created>
  <dcterms:modified xsi:type="dcterms:W3CDTF">2017-03-26T14:36:47Z</dcterms:modified>
</cp:coreProperties>
</file>