
<file path=[Content_Types].xml><?xml version="1.0" encoding="utf-8"?>
<Types xmlns="http://schemas.openxmlformats.org/package/2006/content-types">
  <Default Extension="tmp" ContentType="image/pn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70" r:id="rId2"/>
    <p:sldId id="342" r:id="rId3"/>
    <p:sldId id="338" r:id="rId4"/>
    <p:sldId id="331" r:id="rId5"/>
    <p:sldId id="339" r:id="rId6"/>
    <p:sldId id="340" r:id="rId7"/>
    <p:sldId id="343" r:id="rId8"/>
    <p:sldId id="344" r:id="rId9"/>
    <p:sldId id="259" r:id="rId10"/>
  </p:sldIdLst>
  <p:sldSz cx="9144000" cy="6858000" type="screen4x3"/>
  <p:notesSz cx="6805613" cy="99441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1F7B91"/>
    <a:srgbClr val="00FFFF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69" autoAdjust="0"/>
    <p:restoredTop sz="96433" autoAdjust="0"/>
  </p:normalViewPr>
  <p:slideViewPr>
    <p:cSldViewPr snapToGrid="0">
      <p:cViewPr>
        <p:scale>
          <a:sx n="100" d="100"/>
          <a:sy n="100" d="100"/>
        </p:scale>
        <p:origin x="1536" y="3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0.217\Users\SD1\Desktop\COEN_2017\2.%20CENEPRED\MARZO\26_03_2017\ESCENARIO%2026.03_12HRS\TABLAS_ELEMENTOS_EXPUESTOS\EE_est_salud_expues_Inundaci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0.217\Users\SD1\Desktop\COEN_2017\2.%20CENEPRED\MARZO\26_03_2017\ESCENARIO%2026.03_12HRS\TABLAS_ELEMENTOS_EXPUESTOS\EE_inst_educativas_expues_MMas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0.217\Users\SD1\Desktop\COEN_2017\2.%20CENEPRED\MARZO\26_03_2017\ESCENARIO%2026.03_12HRS\TABLAS_ELEMENTOS_EXPUESTOS\EE_est_salud_expues_MMas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0.217\Users\SD1\Desktop\COEN_2017\2.%20CENEPRED\MARZO\26_03_2017\ESCENARIO%2026.03_12HRS\TABLAS_ELEMENTOS_EXPUESTOS\EE_inst_educativas_expues_Inundacion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[Libro1]Hoja2!Tabla dinámica2</c:name>
    <c:fmtId val="6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PE" sz="1200" dirty="0"/>
              <a:t>DISTRITOS EXPUESTOS A INUNDACIONES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15903291085398238"/>
          <c:y val="0.14632848453936456"/>
          <c:w val="0.74659380169301315"/>
          <c:h val="0.7309023523901437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Hoja2!$B$3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Hoja2!$A$4:$A$28</c:f>
              <c:strCache>
                <c:ptCount val="24"/>
                <c:pt idx="0">
                  <c:v>(en blanco)</c:v>
                </c:pt>
                <c:pt idx="1">
                  <c:v>AMAZONAS</c:v>
                </c:pt>
                <c:pt idx="2">
                  <c:v>MOQUEGUA</c:v>
                </c:pt>
                <c:pt idx="3">
                  <c:v>TACNA</c:v>
                </c:pt>
                <c:pt idx="4">
                  <c:v>APURIMAC</c:v>
                </c:pt>
                <c:pt idx="5">
                  <c:v>MADRE DE DIOS</c:v>
                </c:pt>
                <c:pt idx="6">
                  <c:v>TUMBES</c:v>
                </c:pt>
                <c:pt idx="7">
                  <c:v>PASCO</c:v>
                </c:pt>
                <c:pt idx="8">
                  <c:v>UCAYALI</c:v>
                </c:pt>
                <c:pt idx="9">
                  <c:v>HUANUCO</c:v>
                </c:pt>
                <c:pt idx="10">
                  <c:v>LORETO</c:v>
                </c:pt>
                <c:pt idx="11">
                  <c:v>CAJAMARCA</c:v>
                </c:pt>
                <c:pt idx="12">
                  <c:v>ANCASH</c:v>
                </c:pt>
                <c:pt idx="13">
                  <c:v>AREQUIPA</c:v>
                </c:pt>
                <c:pt idx="14">
                  <c:v>HUANCAVELICA</c:v>
                </c:pt>
                <c:pt idx="15">
                  <c:v>LA LIBERTAD</c:v>
                </c:pt>
                <c:pt idx="16">
                  <c:v>CUSCO</c:v>
                </c:pt>
                <c:pt idx="17">
                  <c:v>LIMA</c:v>
                </c:pt>
                <c:pt idx="18">
                  <c:v>AYACUCHO</c:v>
                </c:pt>
                <c:pt idx="19">
                  <c:v>LAMBAYEQUE</c:v>
                </c:pt>
                <c:pt idx="20">
                  <c:v>PIURA</c:v>
                </c:pt>
                <c:pt idx="21">
                  <c:v>SAN MARTIN</c:v>
                </c:pt>
                <c:pt idx="22">
                  <c:v>JUNIN</c:v>
                </c:pt>
                <c:pt idx="23">
                  <c:v>PUNO</c:v>
                </c:pt>
              </c:strCache>
            </c:strRef>
          </c:cat>
          <c:val>
            <c:numRef>
              <c:f>Hoja2!$B$4:$B$28</c:f>
              <c:numCache>
                <c:formatCode>General</c:formatCode>
                <c:ptCount val="24"/>
                <c:pt idx="1">
                  <c:v>3</c:v>
                </c:pt>
                <c:pt idx="2">
                  <c:v>3</c:v>
                </c:pt>
                <c:pt idx="3">
                  <c:v>5</c:v>
                </c:pt>
                <c:pt idx="4">
                  <c:v>9</c:v>
                </c:pt>
                <c:pt idx="5">
                  <c:v>10</c:v>
                </c:pt>
                <c:pt idx="6">
                  <c:v>10</c:v>
                </c:pt>
                <c:pt idx="7">
                  <c:v>12</c:v>
                </c:pt>
                <c:pt idx="8">
                  <c:v>15</c:v>
                </c:pt>
                <c:pt idx="9">
                  <c:v>15</c:v>
                </c:pt>
                <c:pt idx="10">
                  <c:v>18</c:v>
                </c:pt>
                <c:pt idx="11">
                  <c:v>19</c:v>
                </c:pt>
                <c:pt idx="12">
                  <c:v>19</c:v>
                </c:pt>
                <c:pt idx="13">
                  <c:v>21</c:v>
                </c:pt>
                <c:pt idx="14">
                  <c:v>22</c:v>
                </c:pt>
                <c:pt idx="15">
                  <c:v>27</c:v>
                </c:pt>
                <c:pt idx="16">
                  <c:v>28</c:v>
                </c:pt>
                <c:pt idx="17">
                  <c:v>32</c:v>
                </c:pt>
                <c:pt idx="18">
                  <c:v>32</c:v>
                </c:pt>
                <c:pt idx="19">
                  <c:v>36</c:v>
                </c:pt>
                <c:pt idx="20">
                  <c:v>40</c:v>
                </c:pt>
                <c:pt idx="21">
                  <c:v>50</c:v>
                </c:pt>
                <c:pt idx="22">
                  <c:v>60</c:v>
                </c:pt>
                <c:pt idx="23">
                  <c:v>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58299824"/>
        <c:axId val="258299264"/>
      </c:barChart>
      <c:catAx>
        <c:axId val="2582998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58299264"/>
        <c:crosses val="autoZero"/>
        <c:auto val="1"/>
        <c:lblAlgn val="ctr"/>
        <c:lblOffset val="100"/>
        <c:noMultiLvlLbl val="0"/>
      </c:catAx>
      <c:valAx>
        <c:axId val="2582992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58299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[Libro1]Hoja2!Tabla dinámica1</c:name>
    <c:fmtId val="12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/>
              <a:t>DISTRITOS EXPUESTOS</a:t>
            </a:r>
            <a:r>
              <a:rPr lang="en-US" sz="1200" baseline="0" dirty="0"/>
              <a:t> A MOVIMIENTOS EN MASA</a:t>
            </a:r>
            <a:endParaRPr lang="en-US" sz="1200" dirty="0"/>
          </a:p>
        </c:rich>
      </c:tx>
      <c:layout>
        <c:manualLayout>
          <c:xMode val="edge"/>
          <c:yMode val="edge"/>
          <c:x val="0.22353731014022057"/>
          <c:y val="6.19965416097736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1586055467677224"/>
          <c:y val="0.16982904299089877"/>
          <c:w val="0.73365025817735852"/>
          <c:h val="0.7320307209113875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Hoja2!$B$3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Hoja2!$A$4:$A$28</c:f>
              <c:strCache>
                <c:ptCount val="24"/>
                <c:pt idx="0">
                  <c:v>ICA</c:v>
                </c:pt>
                <c:pt idx="1">
                  <c:v>MADRE DE DIOS</c:v>
                </c:pt>
                <c:pt idx="2">
                  <c:v>UCAYALI</c:v>
                </c:pt>
                <c:pt idx="3">
                  <c:v>LORETO</c:v>
                </c:pt>
                <c:pt idx="4">
                  <c:v>MOQUEGUA</c:v>
                </c:pt>
                <c:pt idx="5">
                  <c:v>TACNA</c:v>
                </c:pt>
                <c:pt idx="6">
                  <c:v>LAMBAYEQUE</c:v>
                </c:pt>
                <c:pt idx="7">
                  <c:v>TUMBES</c:v>
                </c:pt>
                <c:pt idx="8">
                  <c:v>PASCO</c:v>
                </c:pt>
                <c:pt idx="9">
                  <c:v>AMAZONAS</c:v>
                </c:pt>
                <c:pt idx="10">
                  <c:v>AREQUIPA</c:v>
                </c:pt>
                <c:pt idx="11">
                  <c:v>PIURA</c:v>
                </c:pt>
                <c:pt idx="12">
                  <c:v>LA LIBERTAD</c:v>
                </c:pt>
                <c:pt idx="13">
                  <c:v>CUSCO</c:v>
                </c:pt>
                <c:pt idx="14">
                  <c:v>HUANUCO</c:v>
                </c:pt>
                <c:pt idx="15">
                  <c:v>SAN MARTIN</c:v>
                </c:pt>
                <c:pt idx="16">
                  <c:v>LIMA</c:v>
                </c:pt>
                <c:pt idx="17">
                  <c:v>APURIMAC</c:v>
                </c:pt>
                <c:pt idx="18">
                  <c:v>AYACUCHO</c:v>
                </c:pt>
                <c:pt idx="19">
                  <c:v>HUANCAVELICA</c:v>
                </c:pt>
                <c:pt idx="20">
                  <c:v>CAJAMARCA</c:v>
                </c:pt>
                <c:pt idx="21">
                  <c:v>PUNO</c:v>
                </c:pt>
                <c:pt idx="22">
                  <c:v>JUNIN</c:v>
                </c:pt>
                <c:pt idx="23">
                  <c:v>ANCASH</c:v>
                </c:pt>
              </c:strCache>
            </c:strRef>
          </c:cat>
          <c:val>
            <c:numRef>
              <c:f>Hoja2!$B$4:$B$28</c:f>
              <c:numCache>
                <c:formatCode>General</c:formatCode>
                <c:ptCount val="24"/>
                <c:pt idx="0">
                  <c:v>4</c:v>
                </c:pt>
                <c:pt idx="1">
                  <c:v>4</c:v>
                </c:pt>
                <c:pt idx="2">
                  <c:v>6</c:v>
                </c:pt>
                <c:pt idx="3">
                  <c:v>7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11</c:v>
                </c:pt>
                <c:pt idx="8">
                  <c:v>24</c:v>
                </c:pt>
                <c:pt idx="9">
                  <c:v>33</c:v>
                </c:pt>
                <c:pt idx="10">
                  <c:v>35</c:v>
                </c:pt>
                <c:pt idx="11">
                  <c:v>39</c:v>
                </c:pt>
                <c:pt idx="12">
                  <c:v>51</c:v>
                </c:pt>
                <c:pt idx="13">
                  <c:v>57</c:v>
                </c:pt>
                <c:pt idx="14">
                  <c:v>65</c:v>
                </c:pt>
                <c:pt idx="15">
                  <c:v>66</c:v>
                </c:pt>
                <c:pt idx="16">
                  <c:v>68</c:v>
                </c:pt>
                <c:pt idx="17">
                  <c:v>72</c:v>
                </c:pt>
                <c:pt idx="18">
                  <c:v>83</c:v>
                </c:pt>
                <c:pt idx="19">
                  <c:v>91</c:v>
                </c:pt>
                <c:pt idx="20">
                  <c:v>92</c:v>
                </c:pt>
                <c:pt idx="21">
                  <c:v>101</c:v>
                </c:pt>
                <c:pt idx="22">
                  <c:v>119</c:v>
                </c:pt>
                <c:pt idx="23">
                  <c:v>138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58303184"/>
        <c:axId val="258302624"/>
      </c:barChart>
      <c:catAx>
        <c:axId val="2583031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58302624"/>
        <c:crosses val="autoZero"/>
        <c:auto val="1"/>
        <c:lblAlgn val="ctr"/>
        <c:lblOffset val="100"/>
        <c:noMultiLvlLbl val="0"/>
      </c:catAx>
      <c:valAx>
        <c:axId val="2583026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58303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[EE_est_salud_expues_Inundacion.xlsx]Hoja2!Tabla dinámica2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PE" sz="1200"/>
              <a:t>ESTABLECIMIENTOS</a:t>
            </a:r>
            <a:r>
              <a:rPr lang="es-PE" sz="1200" baseline="0"/>
              <a:t> DE SALUD</a:t>
            </a:r>
            <a:endParaRPr lang="es-PE" sz="12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7.2703774090333018E-2"/>
          <c:y val="0.20211811684365866"/>
          <c:w val="0.89330681007264301"/>
          <c:h val="0.408032364252162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Hoja2!$B$3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Hoja2!$A$4:$A$28</c:f>
              <c:strCache>
                <c:ptCount val="24"/>
                <c:pt idx="0">
                  <c:v>UCAYALI</c:v>
                </c:pt>
                <c:pt idx="1">
                  <c:v>PIURA</c:v>
                </c:pt>
                <c:pt idx="2">
                  <c:v>PUNO</c:v>
                </c:pt>
                <c:pt idx="3">
                  <c:v>LAMBAYEQUE</c:v>
                </c:pt>
                <c:pt idx="4">
                  <c:v>JUNIN</c:v>
                </c:pt>
                <c:pt idx="5">
                  <c:v>SAN MARTIN</c:v>
                </c:pt>
                <c:pt idx="6">
                  <c:v>LORETO</c:v>
                </c:pt>
                <c:pt idx="7">
                  <c:v>MADRE DE DIOS</c:v>
                </c:pt>
                <c:pt idx="8">
                  <c:v>LA LIBERTAD</c:v>
                </c:pt>
                <c:pt idx="9">
                  <c:v>LIMA</c:v>
                </c:pt>
                <c:pt idx="10">
                  <c:v>CUSCO</c:v>
                </c:pt>
                <c:pt idx="11">
                  <c:v>AMAZONAS</c:v>
                </c:pt>
                <c:pt idx="12">
                  <c:v>ANCASH</c:v>
                </c:pt>
                <c:pt idx="13">
                  <c:v>TUMBES</c:v>
                </c:pt>
                <c:pt idx="14">
                  <c:v>HUANUCO</c:v>
                </c:pt>
                <c:pt idx="15">
                  <c:v>PASCO</c:v>
                </c:pt>
                <c:pt idx="16">
                  <c:v>AYACUCHO</c:v>
                </c:pt>
                <c:pt idx="17">
                  <c:v>HUANCAVELICA</c:v>
                </c:pt>
                <c:pt idx="18">
                  <c:v>CAJAMARCA</c:v>
                </c:pt>
                <c:pt idx="19">
                  <c:v>AREQUIPA</c:v>
                </c:pt>
                <c:pt idx="20">
                  <c:v>CALLAO</c:v>
                </c:pt>
                <c:pt idx="21">
                  <c:v>APURIMAC</c:v>
                </c:pt>
                <c:pt idx="22">
                  <c:v>TACNA</c:v>
                </c:pt>
                <c:pt idx="23">
                  <c:v>MOQUEGUA</c:v>
                </c:pt>
              </c:strCache>
            </c:strRef>
          </c:cat>
          <c:val>
            <c:numRef>
              <c:f>Hoja2!$B$4:$B$28</c:f>
              <c:numCache>
                <c:formatCode>General</c:formatCode>
                <c:ptCount val="24"/>
                <c:pt idx="0">
                  <c:v>172</c:v>
                </c:pt>
                <c:pt idx="1">
                  <c:v>158</c:v>
                </c:pt>
                <c:pt idx="2">
                  <c:v>151</c:v>
                </c:pt>
                <c:pt idx="3">
                  <c:v>149</c:v>
                </c:pt>
                <c:pt idx="4">
                  <c:v>107</c:v>
                </c:pt>
                <c:pt idx="5">
                  <c:v>98</c:v>
                </c:pt>
                <c:pt idx="6">
                  <c:v>76</c:v>
                </c:pt>
                <c:pt idx="7">
                  <c:v>67</c:v>
                </c:pt>
                <c:pt idx="8">
                  <c:v>55</c:v>
                </c:pt>
                <c:pt idx="9">
                  <c:v>52</c:v>
                </c:pt>
                <c:pt idx="10">
                  <c:v>27</c:v>
                </c:pt>
                <c:pt idx="11">
                  <c:v>22</c:v>
                </c:pt>
                <c:pt idx="12">
                  <c:v>18</c:v>
                </c:pt>
                <c:pt idx="13">
                  <c:v>15</c:v>
                </c:pt>
                <c:pt idx="14">
                  <c:v>13</c:v>
                </c:pt>
                <c:pt idx="15">
                  <c:v>13</c:v>
                </c:pt>
                <c:pt idx="16">
                  <c:v>13</c:v>
                </c:pt>
                <c:pt idx="17">
                  <c:v>11</c:v>
                </c:pt>
                <c:pt idx="18">
                  <c:v>11</c:v>
                </c:pt>
                <c:pt idx="19">
                  <c:v>10</c:v>
                </c:pt>
                <c:pt idx="20">
                  <c:v>7</c:v>
                </c:pt>
                <c:pt idx="21">
                  <c:v>2</c:v>
                </c:pt>
                <c:pt idx="22">
                  <c:v>1</c:v>
                </c:pt>
                <c:pt idx="2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8419968"/>
        <c:axId val="158417168"/>
      </c:barChart>
      <c:catAx>
        <c:axId val="158419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58417168"/>
        <c:crosses val="autoZero"/>
        <c:auto val="1"/>
        <c:lblAlgn val="ctr"/>
        <c:lblOffset val="100"/>
        <c:noMultiLvlLbl val="0"/>
      </c:catAx>
      <c:valAx>
        <c:axId val="158417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58419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[EE_inst_educativas_expues_MMasa.xlsx]Hoja2!Tabla dinámica2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 smtClean="0"/>
              <a:t>INSTITUCIONES</a:t>
            </a:r>
            <a:r>
              <a:rPr lang="en-US" sz="1200" baseline="0" dirty="0" smtClean="0"/>
              <a:t> EDUCATIVAS</a:t>
            </a:r>
            <a:endParaRPr lang="en-US" sz="1200" dirty="0"/>
          </a:p>
        </c:rich>
      </c:tx>
      <c:layout>
        <c:manualLayout>
          <c:xMode val="edge"/>
          <c:yMode val="edge"/>
          <c:x val="0.23951654973016265"/>
          <c:y val="2.31889155074644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9.1914260717410323E-2"/>
          <c:y val="0.15680336832895886"/>
          <c:w val="0.87932148130636933"/>
          <c:h val="0.448065534983888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Hoja2!$B$3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Hoja2!$A$4:$A$28</c:f>
              <c:strCache>
                <c:ptCount val="24"/>
                <c:pt idx="0">
                  <c:v>JUNIN</c:v>
                </c:pt>
                <c:pt idx="1">
                  <c:v>CAJAMARCA</c:v>
                </c:pt>
                <c:pt idx="2">
                  <c:v>ANCASH</c:v>
                </c:pt>
                <c:pt idx="3">
                  <c:v>PUNO</c:v>
                </c:pt>
                <c:pt idx="4">
                  <c:v>HUANCAVELICA</c:v>
                </c:pt>
                <c:pt idx="5">
                  <c:v>LA LIBERTAD</c:v>
                </c:pt>
                <c:pt idx="6">
                  <c:v>SAN MARTIN</c:v>
                </c:pt>
                <c:pt idx="7">
                  <c:v>AYACUCHO</c:v>
                </c:pt>
                <c:pt idx="8">
                  <c:v>CUSCO</c:v>
                </c:pt>
                <c:pt idx="9">
                  <c:v>HUANUCO</c:v>
                </c:pt>
                <c:pt idx="10">
                  <c:v>APURIMAC</c:v>
                </c:pt>
                <c:pt idx="11">
                  <c:v>PIURA</c:v>
                </c:pt>
                <c:pt idx="12">
                  <c:v>LIMA</c:v>
                </c:pt>
                <c:pt idx="13">
                  <c:v>PASCO</c:v>
                </c:pt>
                <c:pt idx="14">
                  <c:v>LAMBAYEQUE</c:v>
                </c:pt>
                <c:pt idx="15">
                  <c:v>TUMBES</c:v>
                </c:pt>
                <c:pt idx="16">
                  <c:v>AMAZONAS</c:v>
                </c:pt>
                <c:pt idx="17">
                  <c:v>AREQUIPA</c:v>
                </c:pt>
                <c:pt idx="18">
                  <c:v>UCAYALI</c:v>
                </c:pt>
                <c:pt idx="19">
                  <c:v>LORETO</c:v>
                </c:pt>
                <c:pt idx="20">
                  <c:v>MOQUEGUA</c:v>
                </c:pt>
                <c:pt idx="21">
                  <c:v>MADRE DE DIOS</c:v>
                </c:pt>
                <c:pt idx="22">
                  <c:v>ICA</c:v>
                </c:pt>
                <c:pt idx="23">
                  <c:v>TACNA</c:v>
                </c:pt>
              </c:strCache>
            </c:strRef>
          </c:cat>
          <c:val>
            <c:numRef>
              <c:f>Hoja2!$B$4:$B$28</c:f>
              <c:numCache>
                <c:formatCode>General</c:formatCode>
                <c:ptCount val="24"/>
                <c:pt idx="0">
                  <c:v>1843</c:v>
                </c:pt>
                <c:pt idx="1">
                  <c:v>1715</c:v>
                </c:pt>
                <c:pt idx="2">
                  <c:v>1547</c:v>
                </c:pt>
                <c:pt idx="3">
                  <c:v>1384</c:v>
                </c:pt>
                <c:pt idx="4">
                  <c:v>1150</c:v>
                </c:pt>
                <c:pt idx="5">
                  <c:v>1040</c:v>
                </c:pt>
                <c:pt idx="6">
                  <c:v>967</c:v>
                </c:pt>
                <c:pt idx="7">
                  <c:v>725</c:v>
                </c:pt>
                <c:pt idx="8">
                  <c:v>723</c:v>
                </c:pt>
                <c:pt idx="9">
                  <c:v>553</c:v>
                </c:pt>
                <c:pt idx="10">
                  <c:v>474</c:v>
                </c:pt>
                <c:pt idx="11">
                  <c:v>462</c:v>
                </c:pt>
                <c:pt idx="12">
                  <c:v>307</c:v>
                </c:pt>
                <c:pt idx="13">
                  <c:v>292</c:v>
                </c:pt>
                <c:pt idx="14">
                  <c:v>224</c:v>
                </c:pt>
                <c:pt idx="15">
                  <c:v>209</c:v>
                </c:pt>
                <c:pt idx="16">
                  <c:v>204</c:v>
                </c:pt>
                <c:pt idx="17">
                  <c:v>166</c:v>
                </c:pt>
                <c:pt idx="18">
                  <c:v>87</c:v>
                </c:pt>
                <c:pt idx="19">
                  <c:v>75</c:v>
                </c:pt>
                <c:pt idx="20">
                  <c:v>29</c:v>
                </c:pt>
                <c:pt idx="21">
                  <c:v>16</c:v>
                </c:pt>
                <c:pt idx="22">
                  <c:v>13</c:v>
                </c:pt>
                <c:pt idx="23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1510496"/>
        <c:axId val="261511056"/>
      </c:barChart>
      <c:catAx>
        <c:axId val="261510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61511056"/>
        <c:crosses val="autoZero"/>
        <c:auto val="1"/>
        <c:lblAlgn val="ctr"/>
        <c:lblOffset val="100"/>
        <c:noMultiLvlLbl val="0"/>
      </c:catAx>
      <c:valAx>
        <c:axId val="261511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61510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[EE_est_salud_expues_MMasa.xlsx]Hoja1!Tabla dinámica1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/>
              <a:t>ESTABLECIMIENTOS DE SALUD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Hoja1!$A$4:$A$28</c:f>
              <c:strCache>
                <c:ptCount val="24"/>
                <c:pt idx="0">
                  <c:v>JUNIN</c:v>
                </c:pt>
                <c:pt idx="1">
                  <c:v>ANCASH</c:v>
                </c:pt>
                <c:pt idx="2">
                  <c:v>HUANCAVELICA</c:v>
                </c:pt>
                <c:pt idx="3">
                  <c:v>PUNO</c:v>
                </c:pt>
                <c:pt idx="4">
                  <c:v>SAN MARTIN</c:v>
                </c:pt>
                <c:pt idx="5">
                  <c:v>CAJAMARCA</c:v>
                </c:pt>
                <c:pt idx="6">
                  <c:v>LA LIBERTAD</c:v>
                </c:pt>
                <c:pt idx="7">
                  <c:v>AYACUCHO</c:v>
                </c:pt>
                <c:pt idx="8">
                  <c:v>LIMA</c:v>
                </c:pt>
                <c:pt idx="9">
                  <c:v>APURIMAC</c:v>
                </c:pt>
                <c:pt idx="10">
                  <c:v>CUSCO</c:v>
                </c:pt>
                <c:pt idx="11">
                  <c:v>HUANUCO</c:v>
                </c:pt>
                <c:pt idx="12">
                  <c:v>PIURA</c:v>
                </c:pt>
                <c:pt idx="13">
                  <c:v>PASCO</c:v>
                </c:pt>
                <c:pt idx="14">
                  <c:v>AMAZONAS</c:v>
                </c:pt>
                <c:pt idx="15">
                  <c:v>LAMBAYEQUE</c:v>
                </c:pt>
                <c:pt idx="16">
                  <c:v>AREQUIPA</c:v>
                </c:pt>
                <c:pt idx="17">
                  <c:v>TUMBES</c:v>
                </c:pt>
                <c:pt idx="18">
                  <c:v>UCAYALI</c:v>
                </c:pt>
                <c:pt idx="19">
                  <c:v>LORETO</c:v>
                </c:pt>
                <c:pt idx="20">
                  <c:v>MOQUEGUA</c:v>
                </c:pt>
                <c:pt idx="21">
                  <c:v>MADRE DE DIOS</c:v>
                </c:pt>
                <c:pt idx="22">
                  <c:v>ICA</c:v>
                </c:pt>
                <c:pt idx="23">
                  <c:v>TACNA</c:v>
                </c:pt>
              </c:strCache>
            </c:strRef>
          </c:cat>
          <c:val>
            <c:numRef>
              <c:f>Hoja1!$B$4:$B$28</c:f>
              <c:numCache>
                <c:formatCode>General</c:formatCode>
                <c:ptCount val="24"/>
                <c:pt idx="0">
                  <c:v>226</c:v>
                </c:pt>
                <c:pt idx="1">
                  <c:v>226</c:v>
                </c:pt>
                <c:pt idx="2">
                  <c:v>161</c:v>
                </c:pt>
                <c:pt idx="3">
                  <c:v>161</c:v>
                </c:pt>
                <c:pt idx="4">
                  <c:v>159</c:v>
                </c:pt>
                <c:pt idx="5">
                  <c:v>144</c:v>
                </c:pt>
                <c:pt idx="6">
                  <c:v>128</c:v>
                </c:pt>
                <c:pt idx="7">
                  <c:v>99</c:v>
                </c:pt>
                <c:pt idx="8">
                  <c:v>90</c:v>
                </c:pt>
                <c:pt idx="9">
                  <c:v>87</c:v>
                </c:pt>
                <c:pt idx="10">
                  <c:v>71</c:v>
                </c:pt>
                <c:pt idx="11">
                  <c:v>64</c:v>
                </c:pt>
                <c:pt idx="12">
                  <c:v>52</c:v>
                </c:pt>
                <c:pt idx="13">
                  <c:v>51</c:v>
                </c:pt>
                <c:pt idx="14">
                  <c:v>40</c:v>
                </c:pt>
                <c:pt idx="15">
                  <c:v>29</c:v>
                </c:pt>
                <c:pt idx="16">
                  <c:v>27</c:v>
                </c:pt>
                <c:pt idx="17">
                  <c:v>24</c:v>
                </c:pt>
                <c:pt idx="18">
                  <c:v>9</c:v>
                </c:pt>
                <c:pt idx="19">
                  <c:v>7</c:v>
                </c:pt>
                <c:pt idx="20">
                  <c:v>6</c:v>
                </c:pt>
                <c:pt idx="21">
                  <c:v>5</c:v>
                </c:pt>
                <c:pt idx="22">
                  <c:v>4</c:v>
                </c:pt>
                <c:pt idx="2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1513296"/>
        <c:axId val="261513856"/>
      </c:barChart>
      <c:catAx>
        <c:axId val="261513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61513856"/>
        <c:crosses val="autoZero"/>
        <c:auto val="1"/>
        <c:lblAlgn val="ctr"/>
        <c:lblOffset val="100"/>
        <c:noMultiLvlLbl val="0"/>
      </c:catAx>
      <c:valAx>
        <c:axId val="261513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61513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[EE_inst_educativas_expues_Inundacion.xlsx]Hoja1!Tabla dinámica1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/>
              <a:t>INSTITUCIONES</a:t>
            </a:r>
            <a:r>
              <a:rPr lang="en-US" sz="1200" baseline="0" dirty="0"/>
              <a:t> EDUCATIVAS</a:t>
            </a:r>
          </a:p>
        </c:rich>
      </c:tx>
      <c:layout>
        <c:manualLayout>
          <c:xMode val="edge"/>
          <c:yMode val="edge"/>
          <c:x val="0.31399510537315356"/>
          <c:y val="4.8701622300395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9.7778989774706629E-2"/>
          <c:y val="0.16128617404695994"/>
          <c:w val="0.86971581102217099"/>
          <c:h val="0.448864307048860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Hoja1!$A$4:$A$28</c:f>
              <c:strCache>
                <c:ptCount val="24"/>
                <c:pt idx="0">
                  <c:v>LAMBAYEQUE</c:v>
                </c:pt>
                <c:pt idx="1">
                  <c:v>PIURA</c:v>
                </c:pt>
                <c:pt idx="2">
                  <c:v>PUNO</c:v>
                </c:pt>
                <c:pt idx="3">
                  <c:v>JUNIN</c:v>
                </c:pt>
                <c:pt idx="4">
                  <c:v>UCAYALI</c:v>
                </c:pt>
                <c:pt idx="5">
                  <c:v>LA LIBERTAD</c:v>
                </c:pt>
                <c:pt idx="6">
                  <c:v>LIMA</c:v>
                </c:pt>
                <c:pt idx="7">
                  <c:v>LORETO</c:v>
                </c:pt>
                <c:pt idx="8">
                  <c:v>SAN MARTIN</c:v>
                </c:pt>
                <c:pt idx="9">
                  <c:v>CUSCO</c:v>
                </c:pt>
                <c:pt idx="10">
                  <c:v>MADRE DE DIOS</c:v>
                </c:pt>
                <c:pt idx="11">
                  <c:v>TUMBES</c:v>
                </c:pt>
                <c:pt idx="12">
                  <c:v>AMAZONAS</c:v>
                </c:pt>
                <c:pt idx="13">
                  <c:v>ANCASH</c:v>
                </c:pt>
                <c:pt idx="14">
                  <c:v>CAJAMARCA</c:v>
                </c:pt>
                <c:pt idx="15">
                  <c:v>HUANUCO</c:v>
                </c:pt>
                <c:pt idx="16">
                  <c:v>PASCO</c:v>
                </c:pt>
                <c:pt idx="17">
                  <c:v>HUANCAVELICA</c:v>
                </c:pt>
                <c:pt idx="18">
                  <c:v>AYACUCHO</c:v>
                </c:pt>
                <c:pt idx="19">
                  <c:v>CALLAO</c:v>
                </c:pt>
                <c:pt idx="20">
                  <c:v>AREQUIPA</c:v>
                </c:pt>
                <c:pt idx="21">
                  <c:v>APURIMAC</c:v>
                </c:pt>
                <c:pt idx="22">
                  <c:v>TACNA</c:v>
                </c:pt>
                <c:pt idx="23">
                  <c:v>MOQUEGUA</c:v>
                </c:pt>
              </c:strCache>
            </c:strRef>
          </c:cat>
          <c:val>
            <c:numRef>
              <c:f>Hoja1!$B$4:$B$28</c:f>
              <c:numCache>
                <c:formatCode>General</c:formatCode>
                <c:ptCount val="24"/>
                <c:pt idx="0">
                  <c:v>1593</c:v>
                </c:pt>
                <c:pt idx="1">
                  <c:v>1541</c:v>
                </c:pt>
                <c:pt idx="2">
                  <c:v>1374</c:v>
                </c:pt>
                <c:pt idx="3">
                  <c:v>1207</c:v>
                </c:pt>
                <c:pt idx="4">
                  <c:v>965</c:v>
                </c:pt>
                <c:pt idx="5">
                  <c:v>865</c:v>
                </c:pt>
                <c:pt idx="6">
                  <c:v>684</c:v>
                </c:pt>
                <c:pt idx="7">
                  <c:v>638</c:v>
                </c:pt>
                <c:pt idx="8">
                  <c:v>459</c:v>
                </c:pt>
                <c:pt idx="9">
                  <c:v>300</c:v>
                </c:pt>
                <c:pt idx="10">
                  <c:v>218</c:v>
                </c:pt>
                <c:pt idx="11">
                  <c:v>166</c:v>
                </c:pt>
                <c:pt idx="12">
                  <c:v>165</c:v>
                </c:pt>
                <c:pt idx="13">
                  <c:v>144</c:v>
                </c:pt>
                <c:pt idx="14">
                  <c:v>135</c:v>
                </c:pt>
                <c:pt idx="15">
                  <c:v>122</c:v>
                </c:pt>
                <c:pt idx="16">
                  <c:v>115</c:v>
                </c:pt>
                <c:pt idx="17">
                  <c:v>77</c:v>
                </c:pt>
                <c:pt idx="18">
                  <c:v>69</c:v>
                </c:pt>
                <c:pt idx="19">
                  <c:v>53</c:v>
                </c:pt>
                <c:pt idx="20">
                  <c:v>46</c:v>
                </c:pt>
                <c:pt idx="21">
                  <c:v>12</c:v>
                </c:pt>
                <c:pt idx="22">
                  <c:v>12</c:v>
                </c:pt>
                <c:pt idx="2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1516096"/>
        <c:axId val="261516656"/>
      </c:barChart>
      <c:catAx>
        <c:axId val="261516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61516656"/>
        <c:crosses val="autoZero"/>
        <c:auto val="1"/>
        <c:lblAlgn val="ctr"/>
        <c:lblOffset val="100"/>
        <c:noMultiLvlLbl val="0"/>
      </c:catAx>
      <c:valAx>
        <c:axId val="261516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61516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841" cy="497762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4183" y="0"/>
            <a:ext cx="2949841" cy="497762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5D9D88A4-A731-4438-A4DC-AEACE4610CBD}" type="datetimeFigureOut">
              <a:rPr lang="es-PE" smtClean="0"/>
              <a:t>27/03/2017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0244" y="4785192"/>
            <a:ext cx="5445126" cy="3915300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46338"/>
            <a:ext cx="2949841" cy="49776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4183" y="9446338"/>
            <a:ext cx="2949841" cy="49776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65590B2E-9D29-4355-81C1-BEE60E0C06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43044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90B2E-9D29-4355-81C1-BEE60E0C069F}" type="slidenum">
              <a:rPr lang="es-PE" smtClean="0"/>
              <a:t>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88572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27/03/2017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9657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27/03/2017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3524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27/03/2017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2718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27/03/2017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5628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27/03/2017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501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27/03/2017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8685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27/03/2017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0007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27/03/2017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555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27/03/2017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2237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27/03/2017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0849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27/03/2017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0503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6B86D-1AAE-4195-A06E-E8FEF04D5022}" type="datetimeFigureOut">
              <a:rPr lang="es-PE" smtClean="0"/>
              <a:t>27/03/2017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797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soporte-sigrid@cenepred.gob.pe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97470" y="3157495"/>
            <a:ext cx="8107680" cy="15474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ESCENARIO DE RIESGO </a:t>
            </a:r>
            <a:r>
              <a:rPr lang="es-PE" sz="24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IDENTIFICACIÓN DE PROBABLES LOCALIDADES AFECTADAS</a:t>
            </a:r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(PRONÓSTICO DE PRECIPITACIONES 27/03/2017 (09:00 HORAS)</a:t>
            </a:r>
            <a:endParaRPr lang="es-PE" sz="20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20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72105" y="109423"/>
            <a:ext cx="35144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1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muy alta </a:t>
            </a:r>
            <a:r>
              <a:rPr lang="es-PE" sz="11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</a:t>
            </a:r>
            <a:r>
              <a:rPr lang="es-PE" sz="1100" b="1" dirty="0" smtClean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inundación </a:t>
            </a:r>
            <a:r>
              <a:rPr lang="es-PE" sz="11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Según </a:t>
            </a:r>
            <a:r>
              <a:rPr lang="es-PE" sz="11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Pronóstico de Lluvias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4878647" y="71296"/>
            <a:ext cx="276129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1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</a:t>
            </a:r>
            <a:r>
              <a:rPr lang="es-PE" sz="11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muy </a:t>
            </a:r>
            <a:r>
              <a:rPr lang="es-PE" sz="11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alta por </a:t>
            </a:r>
            <a:r>
              <a:rPr lang="es-PE" sz="11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movimientos en </a:t>
            </a:r>
            <a:r>
              <a:rPr lang="es-PE" sz="1100" b="1" dirty="0" smtClean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masa</a:t>
            </a:r>
          </a:p>
          <a:p>
            <a:pPr algn="ctr"/>
            <a:r>
              <a:rPr lang="es-PE" sz="11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Según el Pronóstico de Lluvias</a:t>
            </a:r>
            <a:endParaRPr lang="es-PE" sz="11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871" y="587162"/>
            <a:ext cx="4011082" cy="5669963"/>
          </a:xfrm>
          <a:prstGeom prst="rect">
            <a:avLst/>
          </a:prstGeom>
        </p:spPr>
      </p:pic>
      <p:sp>
        <p:nvSpPr>
          <p:cNvPr id="27" name="Flecha curvada hacia la derecha 26"/>
          <p:cNvSpPr/>
          <p:nvPr/>
        </p:nvSpPr>
        <p:spPr>
          <a:xfrm rot="14374644" flipH="1">
            <a:off x="5726117" y="3319472"/>
            <a:ext cx="227318" cy="465436"/>
          </a:xfrm>
          <a:prstGeom prst="curvedRightArrow">
            <a:avLst>
              <a:gd name="adj1" fmla="val 14162"/>
              <a:gd name="adj2" fmla="val 52500"/>
              <a:gd name="adj3" fmla="val 2360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5122892" y="3666104"/>
            <a:ext cx="686491" cy="4728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/>
              <a:t>ANCASH</a:t>
            </a:r>
          </a:p>
          <a:p>
            <a:pPr algn="ctr"/>
            <a:r>
              <a:rPr lang="es-PE" sz="500" b="1" dirty="0"/>
              <a:t>BOLOGNESI</a:t>
            </a:r>
          </a:p>
          <a:p>
            <a:pPr algn="ctr"/>
            <a:r>
              <a:rPr lang="es-PE" sz="500" b="1" dirty="0"/>
              <a:t>COLQUIOC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DESLIZAMIENTOS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24/03/2017 (MTC)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Flecha curvada hacia la derecha 27"/>
          <p:cNvSpPr/>
          <p:nvPr/>
        </p:nvSpPr>
        <p:spPr>
          <a:xfrm rot="21422312" flipH="1">
            <a:off x="5406221" y="1695111"/>
            <a:ext cx="301140" cy="713771"/>
          </a:xfrm>
          <a:prstGeom prst="curvedRightArrow">
            <a:avLst>
              <a:gd name="adj1" fmla="val 14162"/>
              <a:gd name="adj2" fmla="val 52500"/>
              <a:gd name="adj3" fmla="val 2360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5101288" y="1268416"/>
            <a:ext cx="686491" cy="54975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/>
              <a:t>PIURA</a:t>
            </a:r>
          </a:p>
          <a:p>
            <a:pPr algn="ctr"/>
            <a:r>
              <a:rPr lang="es-PE" sz="500" b="1" dirty="0"/>
              <a:t>HUANCABAMBA</a:t>
            </a:r>
          </a:p>
          <a:p>
            <a:pPr algn="ctr"/>
            <a:r>
              <a:rPr lang="es-PE" sz="500" b="1" dirty="0"/>
              <a:t>EL CARMEN DE LA FRONTERA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DESLIZAMIENTOS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24/03/2017 (MTC)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Flecha curvada hacia la derecha 28"/>
          <p:cNvSpPr/>
          <p:nvPr/>
        </p:nvSpPr>
        <p:spPr>
          <a:xfrm rot="14374644" flipH="1">
            <a:off x="6526283" y="4536952"/>
            <a:ext cx="227318" cy="670411"/>
          </a:xfrm>
          <a:prstGeom prst="curvedRightArrow">
            <a:avLst>
              <a:gd name="adj1" fmla="val 14162"/>
              <a:gd name="adj2" fmla="val 52500"/>
              <a:gd name="adj3" fmla="val 2360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5864772" y="5107718"/>
            <a:ext cx="686491" cy="4728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/>
              <a:t>AYACUCHO</a:t>
            </a:r>
          </a:p>
          <a:p>
            <a:pPr algn="ctr"/>
            <a:r>
              <a:rPr lang="es-PE" sz="500" b="1" dirty="0"/>
              <a:t>SUCRE</a:t>
            </a:r>
          </a:p>
          <a:p>
            <a:pPr algn="ctr"/>
            <a:r>
              <a:rPr lang="es-PE" sz="500" b="1" dirty="0"/>
              <a:t>HUACAÑA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DESLIZAMIENTOS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24/03/2017 (MTC)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543" y="569515"/>
            <a:ext cx="3980653" cy="5626949"/>
          </a:xfrm>
          <a:prstGeom prst="rect">
            <a:avLst/>
          </a:prstGeom>
        </p:spPr>
      </p:pic>
      <p:sp>
        <p:nvSpPr>
          <p:cNvPr id="18" name="Flecha curvada hacia la derecha 17"/>
          <p:cNvSpPr/>
          <p:nvPr/>
        </p:nvSpPr>
        <p:spPr>
          <a:xfrm rot="14374644" flipH="1">
            <a:off x="670075" y="2420848"/>
            <a:ext cx="301140" cy="562138"/>
          </a:xfrm>
          <a:prstGeom prst="curvedRightArrow">
            <a:avLst>
              <a:gd name="adj1" fmla="val 14162"/>
              <a:gd name="adj2" fmla="val 52500"/>
              <a:gd name="adj3" fmla="val 2360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-2" y="2581667"/>
            <a:ext cx="686491" cy="56514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/>
              <a:t>LAMBAYEQUE</a:t>
            </a:r>
          </a:p>
          <a:p>
            <a:pPr algn="ctr"/>
            <a:r>
              <a:rPr lang="es-PE" sz="500" b="1" dirty="0"/>
              <a:t>LAMBAYEQUE</a:t>
            </a:r>
          </a:p>
          <a:p>
            <a:pPr algn="ctr"/>
            <a:r>
              <a:rPr lang="es-PE" sz="500" b="1" dirty="0"/>
              <a:t>OLMOS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 FUERTES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24/03/2017 (MTC)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Flecha curvada hacia la derecha 18"/>
          <p:cNvSpPr/>
          <p:nvPr/>
        </p:nvSpPr>
        <p:spPr>
          <a:xfrm rot="15407558" flipH="1">
            <a:off x="577856" y="2007541"/>
            <a:ext cx="205013" cy="489021"/>
          </a:xfrm>
          <a:prstGeom prst="curvedRightArrow">
            <a:avLst>
              <a:gd name="adj1" fmla="val 14162"/>
              <a:gd name="adj2" fmla="val 52500"/>
              <a:gd name="adj3" fmla="val 2360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-1" y="1876676"/>
            <a:ext cx="686491" cy="56514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/>
              <a:t>PIURA</a:t>
            </a:r>
          </a:p>
          <a:p>
            <a:pPr algn="ctr"/>
            <a:r>
              <a:rPr lang="es-PE" sz="500" b="1" dirty="0"/>
              <a:t>SULLANA</a:t>
            </a:r>
          </a:p>
          <a:p>
            <a:pPr algn="ctr"/>
            <a:r>
              <a:rPr lang="es-PE" sz="500" b="1" dirty="0"/>
              <a:t>LANCONES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 FUERTES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24/03/2017 (MTC)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Flecha curvada hacia la derecha 19"/>
          <p:cNvSpPr/>
          <p:nvPr/>
        </p:nvSpPr>
        <p:spPr>
          <a:xfrm rot="14374644" flipH="1">
            <a:off x="1031305" y="2934419"/>
            <a:ext cx="227318" cy="465436"/>
          </a:xfrm>
          <a:prstGeom prst="curvedRightArrow">
            <a:avLst>
              <a:gd name="adj1" fmla="val 14162"/>
              <a:gd name="adj2" fmla="val 52500"/>
              <a:gd name="adj3" fmla="val 2360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587395" y="3231293"/>
            <a:ext cx="686491" cy="56514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/>
              <a:t>LA LIBERTAD</a:t>
            </a:r>
          </a:p>
          <a:p>
            <a:pPr algn="ctr"/>
            <a:r>
              <a:rPr lang="es-PE" sz="500" b="1" dirty="0"/>
              <a:t>ASCOPE</a:t>
            </a:r>
          </a:p>
          <a:p>
            <a:pPr algn="ctr"/>
            <a:r>
              <a:rPr lang="es-PE" sz="500" b="1" dirty="0"/>
              <a:t>CHOCOPE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 FUERTES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24/03/2017 (MTC)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Flecha curvada hacia la derecha 20"/>
          <p:cNvSpPr/>
          <p:nvPr/>
        </p:nvSpPr>
        <p:spPr>
          <a:xfrm rot="14374644" flipH="1">
            <a:off x="1463881" y="3775283"/>
            <a:ext cx="227318" cy="465436"/>
          </a:xfrm>
          <a:prstGeom prst="curvedRightArrow">
            <a:avLst>
              <a:gd name="adj1" fmla="val 14162"/>
              <a:gd name="adj2" fmla="val 52500"/>
              <a:gd name="adj3" fmla="val 2360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820645" y="4056534"/>
            <a:ext cx="686491" cy="56514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LIMA</a:t>
            </a:r>
          </a:p>
          <a:p>
            <a:pPr algn="ctr"/>
            <a:r>
              <a:rPr lang="es-PE" sz="500" b="1" dirty="0" smtClean="0"/>
              <a:t>CAJATAMBO</a:t>
            </a:r>
          </a:p>
          <a:p>
            <a:pPr algn="ctr"/>
            <a:r>
              <a:rPr lang="es-PE" sz="500" b="1" dirty="0" smtClean="0"/>
              <a:t>MANAS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 FUERTES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24/03/2017 (MTC)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lecha curvada hacia la derecha 21"/>
          <p:cNvSpPr/>
          <p:nvPr/>
        </p:nvSpPr>
        <p:spPr>
          <a:xfrm rot="13593048" flipH="1">
            <a:off x="1918580" y="4266705"/>
            <a:ext cx="236723" cy="778447"/>
          </a:xfrm>
          <a:prstGeom prst="curvedRightArrow">
            <a:avLst>
              <a:gd name="adj1" fmla="val 14162"/>
              <a:gd name="adj2" fmla="val 52500"/>
              <a:gd name="adj3" fmla="val 2360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1442827" y="4984838"/>
            <a:ext cx="686491" cy="56514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/>
              <a:t>HUANCAVELICA</a:t>
            </a:r>
          </a:p>
          <a:p>
            <a:pPr algn="ctr"/>
            <a:r>
              <a:rPr lang="es-PE" sz="500" b="1" dirty="0"/>
              <a:t>CASTROVIRREYNA</a:t>
            </a:r>
          </a:p>
          <a:p>
            <a:pPr algn="ctr"/>
            <a:r>
              <a:rPr lang="es-PE" sz="500" b="1" dirty="0"/>
              <a:t>CASTROVIRREYNA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 FUERTES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24/03/2017 (MTC)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Flecha curvada hacia la derecha 6"/>
          <p:cNvSpPr/>
          <p:nvPr/>
        </p:nvSpPr>
        <p:spPr>
          <a:xfrm rot="6566063">
            <a:off x="1716010" y="2091503"/>
            <a:ext cx="282979" cy="1480002"/>
          </a:xfrm>
          <a:prstGeom prst="curvedRightArrow">
            <a:avLst>
              <a:gd name="adj1" fmla="val 27563"/>
              <a:gd name="adj2" fmla="val 89786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2342019" y="2730819"/>
            <a:ext cx="686491" cy="56514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/>
              <a:t>CAJAMARCA</a:t>
            </a:r>
          </a:p>
          <a:p>
            <a:pPr algn="ctr"/>
            <a:r>
              <a:rPr lang="es-PE" sz="500" b="1" dirty="0"/>
              <a:t>SANTA CRUZ</a:t>
            </a:r>
          </a:p>
          <a:p>
            <a:pPr algn="ctr"/>
            <a:r>
              <a:rPr lang="es-PE" sz="500" b="1" dirty="0"/>
              <a:t>CATACHE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 FUERTES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28/03/2017 </a:t>
            </a:r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(MTC)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748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8" grpId="0" animBg="1"/>
      <p:bldP spid="25" grpId="0" animBg="1"/>
      <p:bldP spid="29" grpId="0" animBg="1"/>
      <p:bldP spid="24" grpId="0" animBg="1"/>
      <p:bldP spid="18" grpId="0" animBg="1"/>
      <p:bldP spid="17" grpId="0" animBg="1"/>
      <p:bldP spid="19" grpId="0" animBg="1"/>
      <p:bldP spid="15" grpId="0" animBg="1"/>
      <p:bldP spid="20" grpId="0" animBg="1"/>
      <p:bldP spid="13" grpId="0" animBg="1"/>
      <p:bldP spid="21" grpId="0" animBg="1"/>
      <p:bldP spid="8" grpId="0" animBg="1"/>
      <p:bldP spid="22" grpId="0" animBg="1"/>
      <p:bldP spid="14" grpId="0" animBg="1"/>
      <p:bldP spid="7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092769" y="183477"/>
            <a:ext cx="2277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/>
              <a:t>DISTRITOS EXPUESTOS</a:t>
            </a:r>
            <a:endParaRPr lang="es-PE" dirty="0"/>
          </a:p>
        </p:txBody>
      </p:sp>
      <p:sp>
        <p:nvSpPr>
          <p:cNvPr id="3" name="Rectángulo 2"/>
          <p:cNvSpPr/>
          <p:nvPr/>
        </p:nvSpPr>
        <p:spPr>
          <a:xfrm>
            <a:off x="7010116" y="1552355"/>
            <a:ext cx="117288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PE" sz="1500" dirty="0" smtClean="0"/>
              <a:t>569 Distritos</a:t>
            </a:r>
            <a:endParaRPr lang="es-PE" dirty="0"/>
          </a:p>
        </p:txBody>
      </p:sp>
      <p:sp>
        <p:nvSpPr>
          <p:cNvPr id="4" name="Rectángulo 3"/>
          <p:cNvSpPr/>
          <p:nvPr/>
        </p:nvSpPr>
        <p:spPr>
          <a:xfrm>
            <a:off x="7084614" y="4346846"/>
            <a:ext cx="127066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PE" sz="1500" dirty="0" smtClean="0"/>
              <a:t>1190 Distritos</a:t>
            </a:r>
            <a:endParaRPr lang="es-PE" dirty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200747"/>
              </p:ext>
            </p:extLst>
          </p:nvPr>
        </p:nvGraphicFramePr>
        <p:xfrm>
          <a:off x="1323191" y="624362"/>
          <a:ext cx="5761423" cy="2518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446310"/>
              </p:ext>
            </p:extLst>
          </p:nvPr>
        </p:nvGraphicFramePr>
        <p:xfrm>
          <a:off x="1323191" y="3347719"/>
          <a:ext cx="5761423" cy="2644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5338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963818" y="164988"/>
            <a:ext cx="5047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/>
              <a:t>ELEMENTOS EXPUESTOS A MOVIMIENTOS EN MASA</a:t>
            </a:r>
            <a:endParaRPr lang="es-PE" dirty="0"/>
          </a:p>
        </p:txBody>
      </p:sp>
      <p:sp>
        <p:nvSpPr>
          <p:cNvPr id="4" name="Rectángulo 3"/>
          <p:cNvSpPr/>
          <p:nvPr/>
        </p:nvSpPr>
        <p:spPr>
          <a:xfrm>
            <a:off x="2046117" y="5743614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/>
              <a:t>1249</a:t>
            </a:r>
            <a:endParaRPr lang="es-PE" dirty="0"/>
          </a:p>
        </p:txBody>
      </p:sp>
      <p:sp>
        <p:nvSpPr>
          <p:cNvPr id="5" name="Rectángulo 4"/>
          <p:cNvSpPr/>
          <p:nvPr/>
        </p:nvSpPr>
        <p:spPr>
          <a:xfrm>
            <a:off x="1770631" y="2786968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/>
              <a:t>1872</a:t>
            </a:r>
            <a:endParaRPr lang="es-PE" dirty="0"/>
          </a:p>
        </p:txBody>
      </p:sp>
      <p:sp>
        <p:nvSpPr>
          <p:cNvPr id="10" name="Rectángulo 9"/>
          <p:cNvSpPr/>
          <p:nvPr/>
        </p:nvSpPr>
        <p:spPr>
          <a:xfrm>
            <a:off x="2402783" y="3095237"/>
            <a:ext cx="4169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/>
              <a:t>ELEMENTOS EXPUESTOS A INUNDACIONES</a:t>
            </a:r>
            <a:endParaRPr lang="es-PE" dirty="0"/>
          </a:p>
        </p:txBody>
      </p:sp>
      <p:sp>
        <p:nvSpPr>
          <p:cNvPr id="12" name="Rectángulo 11"/>
          <p:cNvSpPr/>
          <p:nvPr/>
        </p:nvSpPr>
        <p:spPr>
          <a:xfrm>
            <a:off x="6657376" y="2776407"/>
            <a:ext cx="769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/>
              <a:t>14218</a:t>
            </a:r>
            <a:endParaRPr lang="es-PE" dirty="0"/>
          </a:p>
        </p:txBody>
      </p:sp>
      <p:sp>
        <p:nvSpPr>
          <p:cNvPr id="13" name="Rectángulo 12"/>
          <p:cNvSpPr/>
          <p:nvPr/>
        </p:nvSpPr>
        <p:spPr>
          <a:xfrm>
            <a:off x="6743428" y="5785033"/>
            <a:ext cx="769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/>
              <a:t>10962</a:t>
            </a:r>
            <a:endParaRPr lang="es-PE" dirty="0"/>
          </a:p>
        </p:txBody>
      </p:sp>
      <p:graphicFrame>
        <p:nvGraphicFramePr>
          <p:cNvPr id="18" name="Gráfico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654615"/>
              </p:ext>
            </p:extLst>
          </p:nvPr>
        </p:nvGraphicFramePr>
        <p:xfrm>
          <a:off x="342900" y="3607816"/>
          <a:ext cx="4110103" cy="2177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Gráfico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1334707"/>
              </p:ext>
            </p:extLst>
          </p:nvPr>
        </p:nvGraphicFramePr>
        <p:xfrm>
          <a:off x="4594541" y="637543"/>
          <a:ext cx="4297774" cy="2189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Gráfico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9859658"/>
              </p:ext>
            </p:extLst>
          </p:nvPr>
        </p:nvGraphicFramePr>
        <p:xfrm>
          <a:off x="342900" y="624385"/>
          <a:ext cx="4110103" cy="2223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Gráfico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2208878"/>
              </p:ext>
            </p:extLst>
          </p:nvPr>
        </p:nvGraphicFramePr>
        <p:xfrm>
          <a:off x="4594541" y="3607815"/>
          <a:ext cx="4297774" cy="2177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7555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653923" y="195343"/>
            <a:ext cx="4180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dirty="0" smtClean="0"/>
              <a:t>DISTRITOS EXPUESTOS </a:t>
            </a:r>
            <a:r>
              <a:rPr lang="es-PE" b="1" dirty="0"/>
              <a:t>POR </a:t>
            </a:r>
            <a:r>
              <a:rPr lang="es-PE" b="1" dirty="0" smtClean="0"/>
              <a:t>INUNDACIÓN</a:t>
            </a:r>
            <a:endParaRPr lang="es-PE" b="1" dirty="0"/>
          </a:p>
          <a:p>
            <a:endParaRPr lang="es-PE" b="1" u="sng" dirty="0"/>
          </a:p>
        </p:txBody>
      </p:sp>
      <p:pic>
        <p:nvPicPr>
          <p:cNvPr id="4" name="Imagen 3" descr="Recorte de pantalla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645" y="511566"/>
            <a:ext cx="6255513" cy="58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6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912523" y="343206"/>
            <a:ext cx="4982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dirty="0"/>
              <a:t>DISTRITOS EXPUESTOS A MOVIMIENTOS EN MASA</a:t>
            </a:r>
          </a:p>
        </p:txBody>
      </p:sp>
      <p:pic>
        <p:nvPicPr>
          <p:cNvPr id="4" name="Imagen 3" descr="Recorte de pantalla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67" y="652715"/>
            <a:ext cx="4434097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3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938697" y="407370"/>
            <a:ext cx="14526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2000" b="1" dirty="0" smtClean="0"/>
              <a:t>ALTO PIURA</a:t>
            </a:r>
            <a:endParaRPr lang="es-PE" sz="20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60" y="807480"/>
            <a:ext cx="8816354" cy="520278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920006" y="1651653"/>
            <a:ext cx="1831784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PE" sz="1700" dirty="0" smtClean="0">
                <a:solidFill>
                  <a:schemeClr val="accent1">
                    <a:lumMod val="50000"/>
                  </a:schemeClr>
                </a:solidFill>
              </a:rPr>
              <a:t>5 Centros de Salud</a:t>
            </a:r>
            <a:endParaRPr lang="es-PE" sz="17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549534" y="1140875"/>
            <a:ext cx="177401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PE" sz="1700" dirty="0" smtClean="0">
                <a:solidFill>
                  <a:schemeClr val="accent1">
                    <a:lumMod val="50000"/>
                  </a:schemeClr>
                </a:solidFill>
              </a:rPr>
              <a:t>20146 Pobladores</a:t>
            </a:r>
          </a:p>
          <a:p>
            <a:pPr algn="ctr"/>
            <a:r>
              <a:rPr lang="es-PE" sz="1700" dirty="0" smtClean="0">
                <a:solidFill>
                  <a:schemeClr val="accent1">
                    <a:lumMod val="50000"/>
                  </a:schemeClr>
                </a:solidFill>
              </a:rPr>
              <a:t>1011 Viviendas</a:t>
            </a:r>
            <a:endParaRPr lang="es-PE" sz="17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06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938697" y="407370"/>
            <a:ext cx="14729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2000" b="1" dirty="0" smtClean="0"/>
              <a:t>BAJO PIURA</a:t>
            </a:r>
            <a:endParaRPr lang="es-PE" sz="20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60" y="807480"/>
            <a:ext cx="8816354" cy="520278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864703" y="1651653"/>
            <a:ext cx="1942391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PE" sz="1700" dirty="0" smtClean="0">
                <a:solidFill>
                  <a:schemeClr val="accent1">
                    <a:lumMod val="50000"/>
                  </a:schemeClr>
                </a:solidFill>
              </a:rPr>
              <a:t>19 Centros de Salud</a:t>
            </a:r>
            <a:endParaRPr lang="es-PE" sz="17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549534" y="1140875"/>
            <a:ext cx="177401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PE" sz="1700" dirty="0" smtClean="0">
                <a:solidFill>
                  <a:schemeClr val="accent1">
                    <a:lumMod val="50000"/>
                  </a:schemeClr>
                </a:solidFill>
              </a:rPr>
              <a:t>22894 Pobladores</a:t>
            </a:r>
          </a:p>
          <a:p>
            <a:pPr algn="ctr"/>
            <a:r>
              <a:rPr lang="es-PE" sz="1700" dirty="0" smtClean="0">
                <a:solidFill>
                  <a:schemeClr val="accent1">
                    <a:lumMod val="50000"/>
                  </a:schemeClr>
                </a:solidFill>
              </a:rPr>
              <a:t>2063 Viviendas</a:t>
            </a:r>
            <a:endParaRPr lang="es-PE" sz="17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38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96039" y="4142940"/>
            <a:ext cx="3668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Consultas:</a:t>
            </a:r>
          </a:p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soporte-sigrid@cenepred.gob.pe</a:t>
            </a:r>
            <a:endParaRPr lang="es-P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17138</TotalTime>
  <Words>196</Words>
  <Application>Microsoft Office PowerPoint</Application>
  <PresentationFormat>Presentación en pantalla (4:3)</PresentationFormat>
  <Paragraphs>77</Paragraphs>
  <Slides>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FORMACIÓN</dc:title>
  <dc:creator>Laura Aledo Uema</dc:creator>
  <cp:lastModifiedBy>MODULO20</cp:lastModifiedBy>
  <cp:revision>518</cp:revision>
  <cp:lastPrinted>2017-03-24T22:30:22Z</cp:lastPrinted>
  <dcterms:created xsi:type="dcterms:W3CDTF">2016-01-13T16:13:53Z</dcterms:created>
  <dcterms:modified xsi:type="dcterms:W3CDTF">2017-03-27T15:21:45Z</dcterms:modified>
</cp:coreProperties>
</file>