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342" r:id="rId3"/>
    <p:sldId id="343" r:id="rId4"/>
    <p:sldId id="345" r:id="rId5"/>
    <p:sldId id="344" r:id="rId6"/>
    <p:sldId id="339" r:id="rId7"/>
    <p:sldId id="259" r:id="rId8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F7B91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9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PE" sz="1800" b="0" i="0" baseline="0">
                <a:effectLst/>
              </a:rPr>
              <a:t>DISTRITOS EXPUESTOS POR MOVIMIENTO DE MASA</a:t>
            </a:r>
            <a:endParaRPr lang="es-PE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[CPoblados_mmasa.xlsx]Hoja1!$G$2</c:f>
              <c:strCache>
                <c:ptCount val="1"/>
                <c:pt idx="0">
                  <c:v>DISTRITO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[CPoblados_mmasa.xlsx]Hoja1!$E$3:$E$24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ICA</c:v>
                </c:pt>
                <c:pt idx="10">
                  <c:v>JUNIN</c:v>
                </c:pt>
                <c:pt idx="11">
                  <c:v>LA LIBERTAD</c:v>
                </c:pt>
                <c:pt idx="12">
                  <c:v>LAMBAYEQUE</c:v>
                </c:pt>
                <c:pt idx="13">
                  <c:v>LIMA</c:v>
                </c:pt>
                <c:pt idx="14">
                  <c:v>LORETO</c:v>
                </c:pt>
                <c:pt idx="15">
                  <c:v>MOQUEGUA</c:v>
                </c:pt>
                <c:pt idx="16">
                  <c:v>PASCO</c:v>
                </c:pt>
                <c:pt idx="17">
                  <c:v>PIURA</c:v>
                </c:pt>
                <c:pt idx="18">
                  <c:v>PUNO</c:v>
                </c:pt>
                <c:pt idx="19">
                  <c:v>TACNA</c:v>
                </c:pt>
                <c:pt idx="20">
                  <c:v>TUMBES</c:v>
                </c:pt>
              </c:strCache>
              <c:extLst/>
            </c:strRef>
          </c:cat>
          <c:val>
            <c:numRef>
              <c:f>[CPoblados_mmasa.xlsx]Hoja1!$G$3:$G$24</c:f>
              <c:numCache>
                <c:formatCode>General</c:formatCode>
                <c:ptCount val="21"/>
                <c:pt idx="0">
                  <c:v>63</c:v>
                </c:pt>
                <c:pt idx="1">
                  <c:v>146</c:v>
                </c:pt>
                <c:pt idx="2">
                  <c:v>68</c:v>
                </c:pt>
                <c:pt idx="3">
                  <c:v>41</c:v>
                </c:pt>
                <c:pt idx="4">
                  <c:v>58</c:v>
                </c:pt>
                <c:pt idx="5">
                  <c:v>121</c:v>
                </c:pt>
                <c:pt idx="6">
                  <c:v>84</c:v>
                </c:pt>
                <c:pt idx="7">
                  <c:v>65</c:v>
                </c:pt>
                <c:pt idx="8">
                  <c:v>16</c:v>
                </c:pt>
                <c:pt idx="9">
                  <c:v>1</c:v>
                </c:pt>
                <c:pt idx="10">
                  <c:v>104</c:v>
                </c:pt>
                <c:pt idx="11">
                  <c:v>46</c:v>
                </c:pt>
                <c:pt idx="12">
                  <c:v>7</c:v>
                </c:pt>
                <c:pt idx="13">
                  <c:v>93</c:v>
                </c:pt>
                <c:pt idx="14">
                  <c:v>3</c:v>
                </c:pt>
                <c:pt idx="15">
                  <c:v>11</c:v>
                </c:pt>
                <c:pt idx="16">
                  <c:v>18</c:v>
                </c:pt>
                <c:pt idx="17">
                  <c:v>37</c:v>
                </c:pt>
                <c:pt idx="18">
                  <c:v>93</c:v>
                </c:pt>
                <c:pt idx="19">
                  <c:v>7</c:v>
                </c:pt>
                <c:pt idx="20">
                  <c:v>12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1827616"/>
        <c:axId val="731825376"/>
        <c:axId val="0"/>
      </c:bar3DChart>
      <c:catAx>
        <c:axId val="73182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1825376"/>
        <c:crosses val="autoZero"/>
        <c:auto val="1"/>
        <c:lblAlgn val="ctr"/>
        <c:lblOffset val="100"/>
        <c:noMultiLvlLbl val="0"/>
      </c:catAx>
      <c:valAx>
        <c:axId val="73182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18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DISTRITOS EXPUESTOS A</a:t>
            </a:r>
            <a:r>
              <a:rPr lang="en-US" baseline="0"/>
              <a:t> INUNDACIÓN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Hoja1!$F$2</c:f>
              <c:strCache>
                <c:ptCount val="1"/>
                <c:pt idx="0">
                  <c:v>DISTRITO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Hoja1!$D$3:$D$24</c:f>
              <c:strCache>
                <c:ptCount val="21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ICA</c:v>
                </c:pt>
                <c:pt idx="10">
                  <c:v>JUNIN</c:v>
                </c:pt>
                <c:pt idx="11">
                  <c:v>LA LIBERTAD</c:v>
                </c:pt>
                <c:pt idx="12">
                  <c:v>LAMBAYEQUE</c:v>
                </c:pt>
                <c:pt idx="13">
                  <c:v>LIMA</c:v>
                </c:pt>
                <c:pt idx="14">
                  <c:v>LORETO</c:v>
                </c:pt>
                <c:pt idx="15">
                  <c:v>MOQUEGUA</c:v>
                </c:pt>
                <c:pt idx="16">
                  <c:v>PASCO</c:v>
                </c:pt>
                <c:pt idx="17">
                  <c:v>PIURA</c:v>
                </c:pt>
                <c:pt idx="18">
                  <c:v>PUNO</c:v>
                </c:pt>
                <c:pt idx="19">
                  <c:v>TACNA</c:v>
                </c:pt>
                <c:pt idx="20">
                  <c:v>TUMBES</c:v>
                </c:pt>
              </c:strCache>
              <c:extLst/>
            </c:strRef>
          </c:cat>
          <c:val>
            <c:numRef>
              <c:f>Hoja1!$F$3:$F$24</c:f>
              <c:numCache>
                <c:formatCode>General</c:formatCode>
                <c:ptCount val="21"/>
                <c:pt idx="0">
                  <c:v>5</c:v>
                </c:pt>
                <c:pt idx="1">
                  <c:v>21</c:v>
                </c:pt>
                <c:pt idx="2">
                  <c:v>6</c:v>
                </c:pt>
                <c:pt idx="3">
                  <c:v>42</c:v>
                </c:pt>
                <c:pt idx="4">
                  <c:v>31</c:v>
                </c:pt>
                <c:pt idx="5">
                  <c:v>17</c:v>
                </c:pt>
                <c:pt idx="6">
                  <c:v>37</c:v>
                </c:pt>
                <c:pt idx="7">
                  <c:v>18</c:v>
                </c:pt>
                <c:pt idx="8">
                  <c:v>5</c:v>
                </c:pt>
                <c:pt idx="9">
                  <c:v>33</c:v>
                </c:pt>
                <c:pt idx="10">
                  <c:v>52</c:v>
                </c:pt>
                <c:pt idx="11">
                  <c:v>27</c:v>
                </c:pt>
                <c:pt idx="12">
                  <c:v>32</c:v>
                </c:pt>
                <c:pt idx="13">
                  <c:v>33</c:v>
                </c:pt>
                <c:pt idx="14">
                  <c:v>33</c:v>
                </c:pt>
                <c:pt idx="15">
                  <c:v>3</c:v>
                </c:pt>
                <c:pt idx="16">
                  <c:v>10</c:v>
                </c:pt>
                <c:pt idx="17">
                  <c:v>39</c:v>
                </c:pt>
                <c:pt idx="18">
                  <c:v>82</c:v>
                </c:pt>
                <c:pt idx="19">
                  <c:v>8</c:v>
                </c:pt>
                <c:pt idx="20">
                  <c:v>11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86318560"/>
        <c:axId val="739311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Hoja1!$E$2</c15:sqref>
                        </c15:formulaRef>
                      </c:ext>
                    </c:extLst>
                    <c:strCache>
                      <c:ptCount val="1"/>
                      <c:pt idx="0">
                        <c:v>PROVINCIA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tint val="77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tint val="77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tint val="77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Hoja1!$D$3:$D$24</c15:sqref>
                        </c15:formulaRef>
                      </c:ext>
                    </c:extLst>
                    <c:strCache>
                      <c:ptCount val="21"/>
                      <c:pt idx="0">
                        <c:v>AMAZONAS</c:v>
                      </c:pt>
                      <c:pt idx="1">
                        <c:v>ANCASH</c:v>
                      </c:pt>
                      <c:pt idx="2">
                        <c:v>APURIMAC</c:v>
                      </c:pt>
                      <c:pt idx="3">
                        <c:v>AREQUIPA</c:v>
                      </c:pt>
                      <c:pt idx="4">
                        <c:v>AYACUCHO</c:v>
                      </c:pt>
                      <c:pt idx="5">
                        <c:v>CAJAMARCA</c:v>
                      </c:pt>
                      <c:pt idx="6">
                        <c:v>CUSCO</c:v>
                      </c:pt>
                      <c:pt idx="7">
                        <c:v>HUANCAVELICA</c:v>
                      </c:pt>
                      <c:pt idx="8">
                        <c:v>HUANUCO</c:v>
                      </c:pt>
                      <c:pt idx="9">
                        <c:v>ICA</c:v>
                      </c:pt>
                      <c:pt idx="10">
                        <c:v>JUNIN</c:v>
                      </c:pt>
                      <c:pt idx="11">
                        <c:v>LA LIBERTAD</c:v>
                      </c:pt>
                      <c:pt idx="12">
                        <c:v>LAMBAYEQUE</c:v>
                      </c:pt>
                      <c:pt idx="13">
                        <c:v>LIMA</c:v>
                      </c:pt>
                      <c:pt idx="14">
                        <c:v>LORETO</c:v>
                      </c:pt>
                      <c:pt idx="15">
                        <c:v>MOQUEGUA</c:v>
                      </c:pt>
                      <c:pt idx="16">
                        <c:v>PASCO</c:v>
                      </c:pt>
                      <c:pt idx="17">
                        <c:v>PIURA</c:v>
                      </c:pt>
                      <c:pt idx="18">
                        <c:v>PUNO</c:v>
                      </c:pt>
                      <c:pt idx="19">
                        <c:v>TACNA</c:v>
                      </c:pt>
                      <c:pt idx="20">
                        <c:v>TUMBES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Hoja1!$E$3:$E$24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</c:v>
                      </c:pt>
                      <c:pt idx="1">
                        <c:v>8</c:v>
                      </c:pt>
                      <c:pt idx="2">
                        <c:v>3</c:v>
                      </c:pt>
                      <c:pt idx="3">
                        <c:v>8</c:v>
                      </c:pt>
                      <c:pt idx="4">
                        <c:v>9</c:v>
                      </c:pt>
                      <c:pt idx="5">
                        <c:v>9</c:v>
                      </c:pt>
                      <c:pt idx="6">
                        <c:v>7</c:v>
                      </c:pt>
                      <c:pt idx="7">
                        <c:v>5</c:v>
                      </c:pt>
                      <c:pt idx="8">
                        <c:v>2</c:v>
                      </c:pt>
                      <c:pt idx="9">
                        <c:v>5</c:v>
                      </c:pt>
                      <c:pt idx="10">
                        <c:v>7</c:v>
                      </c:pt>
                      <c:pt idx="11">
                        <c:v>7</c:v>
                      </c:pt>
                      <c:pt idx="12">
                        <c:v>3</c:v>
                      </c:pt>
                      <c:pt idx="13">
                        <c:v>7</c:v>
                      </c:pt>
                      <c:pt idx="14">
                        <c:v>5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8</c:v>
                      </c:pt>
                      <c:pt idx="18">
                        <c:v>13</c:v>
                      </c:pt>
                      <c:pt idx="19">
                        <c:v>3</c:v>
                      </c:pt>
                      <c:pt idx="20">
                        <c:v>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8631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9311472"/>
        <c:crosses val="autoZero"/>
        <c:auto val="1"/>
        <c:lblAlgn val="ctr"/>
        <c:lblOffset val="100"/>
        <c:noMultiLvlLbl val="0"/>
      </c:catAx>
      <c:valAx>
        <c:axId val="73931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63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5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 </a:t>
            </a:r>
            <a:r>
              <a:rPr lang="es-PE" sz="2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28/03/2017 (12:00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62" y="720502"/>
            <a:ext cx="3925994" cy="5559792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3" y="720503"/>
            <a:ext cx="3936494" cy="55597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2105" y="10942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8647" y="71296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lecha curvada hacia la derecha 29"/>
          <p:cNvSpPr/>
          <p:nvPr/>
        </p:nvSpPr>
        <p:spPr>
          <a:xfrm rot="14374644" flipH="1">
            <a:off x="6343825" y="4079178"/>
            <a:ext cx="330012" cy="1198698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5773721" y="4875622"/>
            <a:ext cx="63184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AYACUCHO</a:t>
            </a:r>
          </a:p>
          <a:p>
            <a:pPr algn="ctr"/>
            <a:r>
              <a:rPr lang="es-PE" sz="500" b="1" dirty="0" smtClean="0"/>
              <a:t>HUANTA</a:t>
            </a:r>
            <a:endParaRPr lang="es-PE" sz="500" b="1" dirty="0"/>
          </a:p>
          <a:p>
            <a:pPr algn="ctr"/>
            <a:r>
              <a:rPr lang="es-PE" sz="500" b="1" dirty="0" smtClean="0"/>
              <a:t>AYAHUANCO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Flecha curvada hacia la derecha 31"/>
          <p:cNvSpPr/>
          <p:nvPr/>
        </p:nvSpPr>
        <p:spPr>
          <a:xfrm rot="17377913" flipH="1">
            <a:off x="619516" y="1960086"/>
            <a:ext cx="275653" cy="609721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-3466" y="1918529"/>
            <a:ext cx="645266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PIURA</a:t>
            </a:r>
          </a:p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CURA MORI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lecha curvada hacia la derecha 33"/>
          <p:cNvSpPr/>
          <p:nvPr/>
        </p:nvSpPr>
        <p:spPr>
          <a:xfrm rot="6566063">
            <a:off x="1838430" y="2104805"/>
            <a:ext cx="282979" cy="1480002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2389264" y="2738109"/>
            <a:ext cx="887336" cy="51897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/>
              <a:t>CAJAMARCA</a:t>
            </a:r>
          </a:p>
          <a:p>
            <a:pPr algn="ctr"/>
            <a:r>
              <a:rPr lang="es-PE" sz="500" b="1" dirty="0" smtClean="0"/>
              <a:t>CHOTA/SAN MARCOS</a:t>
            </a:r>
            <a:endParaRPr lang="es-PE" sz="800" dirty="0"/>
          </a:p>
          <a:p>
            <a:pPr algn="ctr"/>
            <a:r>
              <a:rPr lang="es-PE" sz="400" b="1" dirty="0" smtClean="0"/>
              <a:t>PACCHA, CHOTA,TOCMOCHE, MIRACOSTA Y JUAN DE DIOS</a:t>
            </a:r>
            <a:endParaRPr lang="es-PE" sz="800" b="1" dirty="0"/>
          </a:p>
          <a:p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lecha curvada hacia la derecha 35"/>
          <p:cNvSpPr/>
          <p:nvPr/>
        </p:nvSpPr>
        <p:spPr>
          <a:xfrm rot="14751856" flipH="1">
            <a:off x="6326984" y="3753092"/>
            <a:ext cx="294093" cy="954962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617572" y="4346432"/>
            <a:ext cx="560150" cy="4724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JUNÍN</a:t>
            </a:r>
          </a:p>
          <a:p>
            <a:pPr algn="ctr"/>
            <a:r>
              <a:rPr lang="es-PE" sz="500" b="1" dirty="0" smtClean="0"/>
              <a:t>SATIPO</a:t>
            </a:r>
            <a:endParaRPr lang="es-PE" sz="500" b="1" dirty="0"/>
          </a:p>
          <a:p>
            <a:pPr algn="ctr"/>
            <a:r>
              <a:rPr lang="es-PE" sz="500" b="1" dirty="0" smtClean="0"/>
              <a:t>RÍO TAMBO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lecha curvada hacia la derecha 37"/>
          <p:cNvSpPr/>
          <p:nvPr/>
        </p:nvSpPr>
        <p:spPr>
          <a:xfrm rot="13593048" flipH="1">
            <a:off x="2709076" y="4641602"/>
            <a:ext cx="236723" cy="778447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252291" y="5348435"/>
            <a:ext cx="6864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  <a:endParaRPr lang="es-PE" sz="500" b="1" dirty="0"/>
          </a:p>
          <a:p>
            <a:pPr algn="ctr"/>
            <a:r>
              <a:rPr lang="es-PE" sz="500" b="1" dirty="0" smtClean="0"/>
              <a:t>CHUMBIVILCAS</a:t>
            </a:r>
            <a:endParaRPr lang="es-PE" sz="500" b="1" dirty="0"/>
          </a:p>
          <a:p>
            <a:pPr algn="ctr"/>
            <a:r>
              <a:rPr lang="es-PE" sz="500" b="1" dirty="0" smtClean="0"/>
              <a:t>SANTO TOMAS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 (MTC)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flipH="1">
            <a:off x="1820782" y="1417062"/>
            <a:ext cx="227318" cy="657444"/>
          </a:xfrm>
          <a:prstGeom prst="curvedRightArrow">
            <a:avLst>
              <a:gd name="adj1" fmla="val 14162"/>
              <a:gd name="adj2" fmla="val 52500"/>
              <a:gd name="adj3" fmla="val 23607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198239" y="1034002"/>
            <a:ext cx="686491" cy="472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AMAZONAS</a:t>
            </a:r>
            <a:endParaRPr lang="es-PE" sz="500" b="1" dirty="0"/>
          </a:p>
          <a:p>
            <a:pPr algn="ctr"/>
            <a:r>
              <a:rPr lang="es-PE" sz="500" b="1" dirty="0" smtClean="0"/>
              <a:t>CONDORCANQUI</a:t>
            </a:r>
          </a:p>
          <a:p>
            <a:pPr algn="ctr"/>
            <a:r>
              <a:rPr lang="es-PE" sz="500" b="1" dirty="0" smtClean="0"/>
              <a:t>EL CENEPA</a:t>
            </a:r>
            <a:endParaRPr lang="es-PE" sz="500" b="1" dirty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4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7567" y="0"/>
            <a:ext cx="227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DISTRITOS EXPUESTOS</a:t>
            </a:r>
            <a:endParaRPr lang="es-PE" dirty="0"/>
          </a:p>
        </p:txBody>
      </p:sp>
      <p:sp>
        <p:nvSpPr>
          <p:cNvPr id="3" name="Rectángulo 2"/>
          <p:cNvSpPr/>
          <p:nvPr/>
        </p:nvSpPr>
        <p:spPr>
          <a:xfrm>
            <a:off x="7746511" y="2960591"/>
            <a:ext cx="12706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500" dirty="0" smtClean="0"/>
              <a:t>1094 Distritos</a:t>
            </a:r>
            <a:endParaRPr lang="es-PE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303373"/>
              </p:ext>
            </p:extLst>
          </p:nvPr>
        </p:nvGraphicFramePr>
        <p:xfrm>
          <a:off x="1205705" y="1423723"/>
          <a:ext cx="6376989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24403" y="76506"/>
            <a:ext cx="498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DISTRITOS EXPUESTOS A MOVIMIENTOS EN MASA</a:t>
            </a: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01" y="363748"/>
            <a:ext cx="6357449" cy="596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47567" y="0"/>
            <a:ext cx="227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DISTRITOS EXPUESTOS</a:t>
            </a:r>
            <a:endParaRPr lang="es-PE" dirty="0"/>
          </a:p>
        </p:txBody>
      </p:sp>
      <p:sp>
        <p:nvSpPr>
          <p:cNvPr id="4" name="Rectángulo 3"/>
          <p:cNvSpPr/>
          <p:nvPr/>
        </p:nvSpPr>
        <p:spPr>
          <a:xfrm>
            <a:off x="7638331" y="2594403"/>
            <a:ext cx="11728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500" dirty="0" smtClean="0"/>
              <a:t>545 Distritos</a:t>
            </a:r>
            <a:endParaRPr lang="es-PE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142160"/>
              </p:ext>
            </p:extLst>
          </p:nvPr>
        </p:nvGraphicFramePr>
        <p:xfrm>
          <a:off x="1085849" y="900648"/>
          <a:ext cx="6362701" cy="4033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1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20523" y="90568"/>
            <a:ext cx="4180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DISTRITOS EXPUESTOS </a:t>
            </a:r>
            <a:r>
              <a:rPr lang="es-PE" b="1" dirty="0"/>
              <a:t>POR </a:t>
            </a:r>
            <a:r>
              <a:rPr lang="es-PE" b="1" dirty="0" smtClean="0"/>
              <a:t>INUNDACIÓN</a:t>
            </a:r>
            <a:endParaRPr lang="es-PE" b="1" dirty="0"/>
          </a:p>
          <a:p>
            <a:endParaRPr lang="es-PE" b="1" u="sng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5" y="413733"/>
            <a:ext cx="6186967" cy="59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17637</TotalTime>
  <Words>120</Words>
  <Application>Microsoft Office PowerPoint</Application>
  <PresentationFormat>Presentación en pantalla (4:3)</PresentationFormat>
  <Paragraphs>45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MODULO21</cp:lastModifiedBy>
  <cp:revision>531</cp:revision>
  <cp:lastPrinted>2017-03-24T22:30:22Z</cp:lastPrinted>
  <dcterms:created xsi:type="dcterms:W3CDTF">2016-01-13T16:13:53Z</dcterms:created>
  <dcterms:modified xsi:type="dcterms:W3CDTF">2017-03-28T22:29:21Z</dcterms:modified>
</cp:coreProperties>
</file>