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7" r:id="rId3"/>
    <p:sldId id="319" r:id="rId4"/>
    <p:sldId id="259" r:id="rId5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FFFF"/>
    <a:srgbClr val="1F7B91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>
        <p:scale>
          <a:sx n="125" d="100"/>
          <a:sy n="125" d="100"/>
        </p:scale>
        <p:origin x="105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6670" y="2916195"/>
            <a:ext cx="8107680" cy="1547478"/>
          </a:xfrm>
        </p:spPr>
        <p:txBody>
          <a:bodyPr>
            <a:normAutofit/>
          </a:bodyPr>
          <a:lstStyle/>
          <a:p>
            <a:r>
              <a:rPr lang="es-PE" sz="36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COMPARATIVO ESCENARIO DE RIESGO</a:t>
            </a:r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07/03/2017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90616" y="2290270"/>
            <a:ext cx="897100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400" b="1" dirty="0">
                <a:solidFill>
                  <a:schemeClr val="bg1"/>
                </a:solidFill>
              </a:rPr>
              <a:t>Para la identificación de las localidades con mayor probabilidad que puedan desencadenarse eventos tales como: Inundaciones y Huaycos se </a:t>
            </a:r>
            <a:r>
              <a:rPr lang="es-PE" sz="1400" b="1" dirty="0" smtClean="0">
                <a:solidFill>
                  <a:schemeClr val="bg1"/>
                </a:solidFill>
              </a:rPr>
              <a:t>utilizó </a:t>
            </a:r>
            <a:r>
              <a:rPr lang="es-PE" sz="1400" b="1" dirty="0">
                <a:solidFill>
                  <a:schemeClr val="bg1"/>
                </a:solidFill>
              </a:rPr>
              <a:t>el Escenario de Riesgo en base al pronóstico de precipitaciones de SENAMHI (</a:t>
            </a:r>
            <a:r>
              <a:rPr lang="es-PE" sz="1400" b="1" dirty="0" smtClean="0">
                <a:solidFill>
                  <a:schemeClr val="bg1"/>
                </a:solidFill>
              </a:rPr>
              <a:t>del </a:t>
            </a:r>
            <a:r>
              <a:rPr lang="es-PE" sz="1400" b="1" dirty="0" smtClean="0">
                <a:solidFill>
                  <a:schemeClr val="bg1"/>
                </a:solidFill>
              </a:rPr>
              <a:t>07.03.2017</a:t>
            </a:r>
            <a:r>
              <a:rPr lang="es-PE" sz="1400" b="1" dirty="0">
                <a:solidFill>
                  <a:schemeClr val="bg1"/>
                </a:solidFill>
              </a:rPr>
              <a:t>) y la información de la ANA sobre identificación de poblaciones vulnerables por activación de quebradas, puntos críticos por inundación </a:t>
            </a:r>
            <a:r>
              <a:rPr lang="es-PE" sz="1400" b="1" dirty="0" smtClean="0">
                <a:solidFill>
                  <a:schemeClr val="bg1"/>
                </a:solidFill>
              </a:rPr>
              <a:t>2016-2017,  puntos </a:t>
            </a:r>
            <a:r>
              <a:rPr lang="es-PE" sz="1400" b="1" dirty="0">
                <a:solidFill>
                  <a:schemeClr val="bg1"/>
                </a:solidFill>
              </a:rPr>
              <a:t>críticos por inundación </a:t>
            </a:r>
            <a:r>
              <a:rPr lang="es-PE" sz="1400" b="1" dirty="0" smtClean="0">
                <a:solidFill>
                  <a:schemeClr val="bg1"/>
                </a:solidFill>
              </a:rPr>
              <a:t>2015-2016 y el Mapa de Susceptibilidad por Movimientos en Masa (INGEMMET)</a:t>
            </a:r>
          </a:p>
          <a:p>
            <a:pPr algn="just"/>
            <a:r>
              <a:rPr lang="es-PE" sz="1400" b="1" dirty="0">
                <a:solidFill>
                  <a:schemeClr val="bg1"/>
                </a:solidFill>
              </a:rPr>
              <a:t/>
            </a:r>
            <a:br>
              <a:rPr lang="es-PE" sz="1400" b="1" dirty="0">
                <a:solidFill>
                  <a:schemeClr val="bg1"/>
                </a:solidFill>
              </a:rPr>
            </a:br>
            <a:r>
              <a:rPr lang="es-PE" sz="1400" b="1" dirty="0">
                <a:solidFill>
                  <a:schemeClr val="bg1"/>
                </a:solidFill>
              </a:rPr>
              <a:t>Las localidades en rojo son aquellas que presentan mayor riesgo y donde se recomienda mantener maquinaria para casos de emergencia</a:t>
            </a:r>
            <a:r>
              <a:rPr lang="es-PE" sz="1400" b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es-PE" sz="1400" b="1" dirty="0">
                <a:solidFill>
                  <a:schemeClr val="bg1"/>
                </a:solidFill>
              </a:rPr>
              <a:t/>
            </a:r>
            <a:br>
              <a:rPr lang="es-PE" sz="1400" b="1" dirty="0">
                <a:solidFill>
                  <a:schemeClr val="bg1"/>
                </a:solidFill>
              </a:rPr>
            </a:br>
            <a:r>
              <a:rPr lang="es-PE" sz="1400" b="1" dirty="0">
                <a:solidFill>
                  <a:schemeClr val="bg1"/>
                </a:solidFill>
              </a:rPr>
              <a:t>Importante considerar </a:t>
            </a:r>
            <a:r>
              <a:rPr lang="es-PE" sz="1400" b="1" dirty="0" smtClean="0">
                <a:solidFill>
                  <a:schemeClr val="bg1"/>
                </a:solidFill>
              </a:rPr>
              <a:t>los </a:t>
            </a:r>
            <a:r>
              <a:rPr lang="es-PE" sz="1400" b="1" dirty="0">
                <a:solidFill>
                  <a:schemeClr val="bg1"/>
                </a:solidFill>
              </a:rPr>
              <a:t>distritos en la parte </a:t>
            </a:r>
            <a:r>
              <a:rPr lang="es-PE" sz="1400" b="1" dirty="0" smtClean="0">
                <a:solidFill>
                  <a:schemeClr val="bg1"/>
                </a:solidFill>
              </a:rPr>
              <a:t>media y baja de </a:t>
            </a:r>
            <a:r>
              <a:rPr lang="es-PE" sz="1400" b="1" dirty="0">
                <a:solidFill>
                  <a:schemeClr val="bg1"/>
                </a:solidFill>
              </a:rPr>
              <a:t>las cuencas expuestas a los pronósticos antes mencionados</a:t>
            </a:r>
            <a:r>
              <a:rPr lang="es-PE" sz="1400" b="1" dirty="0" smtClean="0">
                <a:solidFill>
                  <a:schemeClr val="bg1"/>
                </a:solidFill>
              </a:rPr>
              <a:t>.</a:t>
            </a:r>
            <a:endParaRPr lang="es-PE" sz="1400" b="1" dirty="0">
              <a:solidFill>
                <a:schemeClr val="bg1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380808" y="796536"/>
            <a:ext cx="2550435" cy="661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RESUMEN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41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854872" y="427482"/>
            <a:ext cx="40702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por inundación en zonas con probabilidad de lluvias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79991" y="431883"/>
            <a:ext cx="40802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movimientos en masa en zonas con probabilidad de lluvias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2"/>
          <a:srcRect l="67742" t="13513" r="16693" b="9641"/>
          <a:stretch/>
        </p:blipFill>
        <p:spPr>
          <a:xfrm>
            <a:off x="5281528" y="897709"/>
            <a:ext cx="3324744" cy="461674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3"/>
          <a:srcRect l="67167" t="7115" r="17135" b="15488"/>
          <a:stretch/>
        </p:blipFill>
        <p:spPr>
          <a:xfrm>
            <a:off x="914646" y="947391"/>
            <a:ext cx="3309399" cy="4589091"/>
          </a:xfrm>
          <a:prstGeom prst="rect">
            <a:avLst/>
          </a:prstGeom>
        </p:spPr>
      </p:pic>
      <p:sp>
        <p:nvSpPr>
          <p:cNvPr id="29" name="Flecha curvada hacia la izquierda 28"/>
          <p:cNvSpPr/>
          <p:nvPr/>
        </p:nvSpPr>
        <p:spPr>
          <a:xfrm rot="15510211">
            <a:off x="1240606" y="2845111"/>
            <a:ext cx="588670" cy="1554566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327680" y="3488879"/>
            <a:ext cx="1171137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LIMA</a:t>
            </a:r>
            <a:endParaRPr lang="es-PE" sz="700" b="1" dirty="0" smtClean="0"/>
          </a:p>
          <a:p>
            <a:pPr algn="ctr"/>
            <a:r>
              <a:rPr lang="es-PE" sz="700" b="1" dirty="0" smtClean="0"/>
              <a:t>HUAROCHIRI</a:t>
            </a:r>
            <a:endParaRPr lang="es-PE" sz="700" b="1" dirty="0" smtClean="0"/>
          </a:p>
          <a:p>
            <a:pPr algn="ctr"/>
            <a:r>
              <a:rPr lang="es-PE" sz="700" b="1" dirty="0" smtClean="0"/>
              <a:t>CHICLA</a:t>
            </a:r>
            <a:endParaRPr lang="es-PE" sz="700" b="1" dirty="0" smtClean="0"/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DESLIZAMIENTOS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Flecha curvada hacia la izquierda 32"/>
          <p:cNvSpPr/>
          <p:nvPr/>
        </p:nvSpPr>
        <p:spPr>
          <a:xfrm rot="14009300">
            <a:off x="1645103" y="3579366"/>
            <a:ext cx="371054" cy="1203546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1212388" y="4102227"/>
            <a:ext cx="972971" cy="8771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LIMA</a:t>
            </a:r>
            <a:endParaRPr lang="es-PE" sz="700" b="1" dirty="0" smtClean="0"/>
          </a:p>
          <a:p>
            <a:pPr algn="ctr"/>
            <a:r>
              <a:rPr lang="es-PE" sz="700" b="1" dirty="0" smtClean="0"/>
              <a:t>CAÑETE</a:t>
            </a:r>
            <a:endParaRPr lang="es-PE" sz="700" b="1" dirty="0" smtClean="0"/>
          </a:p>
          <a:p>
            <a:pPr algn="ctr"/>
            <a:r>
              <a:rPr lang="pt-BR" sz="700" b="1" dirty="0" smtClean="0"/>
              <a:t>SAN VICENTE DE CAÑETE</a:t>
            </a:r>
            <a:endParaRPr lang="pt-BR" sz="700" b="1" dirty="0" smtClean="0"/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INTENSAS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PE" sz="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Flecha curvada hacia la izquierda 37"/>
          <p:cNvSpPr/>
          <p:nvPr/>
        </p:nvSpPr>
        <p:spPr>
          <a:xfrm rot="7049939" flipH="1">
            <a:off x="7084100" y="3766591"/>
            <a:ext cx="374916" cy="1224901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7136333" y="4762207"/>
            <a:ext cx="1007955" cy="6617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700" b="1" dirty="0" smtClean="0"/>
              <a:t>ICA</a:t>
            </a:r>
          </a:p>
          <a:p>
            <a:pPr algn="ctr"/>
            <a:r>
              <a:rPr lang="es-PE" sz="700" b="1" dirty="0" smtClean="0"/>
              <a:t>CHINCHA</a:t>
            </a:r>
          </a:p>
          <a:p>
            <a:pPr algn="ctr"/>
            <a:r>
              <a:rPr lang="es-PE" sz="700" b="1" dirty="0" smtClean="0"/>
              <a:t>CHINCHA BAJA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INUNDACIÓN </a:t>
            </a:r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07/03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Flecha curvada hacia la izquierda 39"/>
          <p:cNvSpPr/>
          <p:nvPr/>
        </p:nvSpPr>
        <p:spPr>
          <a:xfrm rot="14009300">
            <a:off x="529062" y="1822852"/>
            <a:ext cx="371054" cy="1203546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1106" y="2340137"/>
            <a:ext cx="972971" cy="76944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PIURA</a:t>
            </a:r>
            <a:endParaRPr lang="es-PE" sz="700" b="1" dirty="0" smtClean="0"/>
          </a:p>
          <a:p>
            <a:pPr algn="ctr"/>
            <a:r>
              <a:rPr lang="es-PE" sz="700" b="1" dirty="0" smtClean="0"/>
              <a:t>PIURA-SULLANA-TALARA</a:t>
            </a:r>
            <a:endParaRPr lang="es-PE" sz="700" b="1" dirty="0" smtClean="0"/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INTENSAS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PE" sz="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846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12083</TotalTime>
  <Words>142</Words>
  <Application>Microsoft Office PowerPoint</Application>
  <PresentationFormat>Presentación en pantalla (4:3)</PresentationFormat>
  <Paragraphs>26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ANÁLISIS COMPARATIVO ESCENARIO DE RIESGO (PRONÓSTICO DE PRECIPITACIONES 07/03/2017)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373</cp:revision>
  <cp:lastPrinted>2017-02-13T21:29:27Z</cp:lastPrinted>
  <dcterms:created xsi:type="dcterms:W3CDTF">2016-01-13T16:13:53Z</dcterms:created>
  <dcterms:modified xsi:type="dcterms:W3CDTF">2017-03-08T15:09:58Z</dcterms:modified>
</cp:coreProperties>
</file>