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00" r:id="rId2"/>
    <p:sldId id="303" r:id="rId3"/>
    <p:sldId id="304" r:id="rId4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486"/>
    <a:srgbClr val="BCE8FC"/>
    <a:srgbClr val="0377D7"/>
    <a:srgbClr val="0099FF"/>
    <a:srgbClr val="183962"/>
    <a:srgbClr val="1F497D"/>
    <a:srgbClr val="33CCFF"/>
    <a:srgbClr val="00508F"/>
    <a:srgbClr val="FFF9DD"/>
    <a:srgbClr val="E0B9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6433" autoAdjust="0"/>
  </p:normalViewPr>
  <p:slideViewPr>
    <p:cSldViewPr snapToGrid="0">
      <p:cViewPr varScale="1">
        <p:scale>
          <a:sx n="143" d="100"/>
          <a:sy n="143" d="100"/>
        </p:scale>
        <p:origin x="732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5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0EB1-9697-4928-A036-45A280D7C0B9}" type="datetimeFigureOut">
              <a:rPr lang="es-PE" smtClean="0"/>
              <a:t>18/12/2017</a:t>
            </a:fld>
            <a:endParaRPr lang="es-PE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7D72A-A771-49ED-8D4B-91AA9CD6CE7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5132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A0064-C78F-4EF9-B55A-E76DF3FE6C32}" type="datetimeFigureOut">
              <a:rPr lang="es-PE" smtClean="0"/>
              <a:t>18/12/2017</a:t>
            </a:fld>
            <a:endParaRPr lang="es-PE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EAA45-7B74-40BC-9F3E-1C522624E9F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5564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EAA45-7B74-40BC-9F3E-1C522624E9FA}" type="slidenum">
              <a:rPr lang="es-PE" smtClean="0"/>
              <a:t>1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028777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EAA45-7B74-40BC-9F3E-1C522624E9FA}" type="slidenum">
              <a:rPr lang="es-PE" smtClean="0"/>
              <a:t>2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58035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EAA45-7B74-40BC-9F3E-1C522624E9FA}" type="slidenum">
              <a:rPr lang="es-PE" smtClean="0"/>
              <a:t>3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5054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2220087" y="112759"/>
            <a:ext cx="2476218" cy="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3347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0734" algn="ctr"/>
                <a:tab pos="3741468" algn="r"/>
              </a:tabLst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REPORTE NOWCASTING: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7039002" y="148387"/>
            <a:ext cx="869967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3347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0734" algn="ctr"/>
                <a:tab pos="3741468" algn="r"/>
              </a:tabLst>
            </a:pPr>
            <a:r>
              <a:rPr kumimoji="0" lang="es-MX" sz="1300" b="1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EMISIÓN:</a:t>
            </a:r>
          </a:p>
        </p:txBody>
      </p:sp>
      <p:sp>
        <p:nvSpPr>
          <p:cNvPr id="7" name="61 Marcador de texto"/>
          <p:cNvSpPr>
            <a:spLocks noGrp="1"/>
          </p:cNvSpPr>
          <p:nvPr>
            <p:ph type="body" sz="quarter" idx="39" hasCustomPrompt="1"/>
          </p:nvPr>
        </p:nvSpPr>
        <p:spPr>
          <a:xfrm>
            <a:off x="4581166" y="89007"/>
            <a:ext cx="1728046" cy="270030"/>
          </a:xfrm>
        </p:spPr>
        <p:txBody>
          <a:bodyPr>
            <a:noAutofit/>
          </a:bodyPr>
          <a:lstStyle>
            <a:lvl1pPr marL="0" indent="0">
              <a:buNone/>
              <a:defRPr sz="17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s-PE" dirty="0" err="1" smtClean="0"/>
              <a:t>yyyymmdd</a:t>
            </a:r>
            <a:r>
              <a:rPr lang="es-PE" dirty="0" smtClean="0"/>
              <a:t>-xx</a:t>
            </a:r>
            <a:endParaRPr lang="es-PE" dirty="0"/>
          </a:p>
        </p:txBody>
      </p:sp>
      <p:sp>
        <p:nvSpPr>
          <p:cNvPr id="8" name="61 Marcador de texto"/>
          <p:cNvSpPr>
            <a:spLocks noGrp="1"/>
          </p:cNvSpPr>
          <p:nvPr>
            <p:ph type="body" sz="quarter" idx="40" hasCustomPrompt="1"/>
          </p:nvPr>
        </p:nvSpPr>
        <p:spPr>
          <a:xfrm>
            <a:off x="7823257" y="94945"/>
            <a:ext cx="1213937" cy="270030"/>
          </a:xfrm>
        </p:spPr>
        <p:txBody>
          <a:bodyPr>
            <a:noAutofit/>
          </a:bodyPr>
          <a:lstStyle>
            <a:lvl1pPr marL="0" indent="0">
              <a:buNone/>
              <a:defRPr sz="1700" b="1"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s-PE" dirty="0" err="1" smtClean="0"/>
              <a:t>hh:mm</a:t>
            </a:r>
            <a:r>
              <a:rPr lang="es-PE" dirty="0" smtClean="0"/>
              <a:t> h</a:t>
            </a:r>
            <a:endParaRPr lang="es-PE" dirty="0"/>
          </a:p>
        </p:txBody>
      </p:sp>
      <p:pic>
        <p:nvPicPr>
          <p:cNvPr id="9" name="Picture 2" descr="C:\QGis\Logos\Barra_Ministeri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76" y="112759"/>
            <a:ext cx="1216598" cy="270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adroTexto"/>
          <p:cNvSpPr txBox="1"/>
          <p:nvPr userDrawn="1"/>
        </p:nvSpPr>
        <p:spPr>
          <a:xfrm>
            <a:off x="6305796" y="951357"/>
            <a:ext cx="2730254" cy="310188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OBSERVACIONES</a:t>
            </a:r>
            <a:r>
              <a:rPr lang="es-PE" sz="1600" b="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s-PE" sz="1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GENERALES</a:t>
            </a:r>
            <a:endParaRPr lang="es-PE" sz="1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  <p:sp>
        <p:nvSpPr>
          <p:cNvPr id="12" name="32 Marcador de posición de imagen"/>
          <p:cNvSpPr>
            <a:spLocks noGrp="1"/>
          </p:cNvSpPr>
          <p:nvPr>
            <p:ph type="pic" sz="quarter" idx="13" hasCustomPrompt="1"/>
          </p:nvPr>
        </p:nvSpPr>
        <p:spPr>
          <a:xfrm>
            <a:off x="250825" y="603647"/>
            <a:ext cx="5836445" cy="402074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s-PE" dirty="0" smtClean="0"/>
              <a:t>Imagen Área de mal tiempo</a:t>
            </a:r>
            <a:endParaRPr lang="es-PE" dirty="0"/>
          </a:p>
        </p:txBody>
      </p:sp>
      <p:sp>
        <p:nvSpPr>
          <p:cNvPr id="13" name="25 Marcador de texto"/>
          <p:cNvSpPr>
            <a:spLocks noGrp="1"/>
          </p:cNvSpPr>
          <p:nvPr>
            <p:ph type="body" sz="quarter" idx="33"/>
          </p:nvPr>
        </p:nvSpPr>
        <p:spPr>
          <a:xfrm>
            <a:off x="6369296" y="1323606"/>
            <a:ext cx="2571503" cy="3229344"/>
          </a:xfrm>
        </p:spPr>
        <p:txBody>
          <a:bodyPr>
            <a:noAutofit/>
          </a:bodyPr>
          <a:lstStyle>
            <a:lvl1pPr marL="0" indent="0">
              <a:buNone/>
              <a:defRPr lang="es-PE" sz="10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4" name="13 CuadroTexto"/>
          <p:cNvSpPr txBox="1"/>
          <p:nvPr userDrawn="1"/>
        </p:nvSpPr>
        <p:spPr>
          <a:xfrm>
            <a:off x="6454239" y="4929158"/>
            <a:ext cx="2666013" cy="187077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 marL="0" algn="r" defTabSz="633476" rtl="0" eaLnBrk="1" latinLnBrk="0" hangingPunct="1"/>
            <a:r>
              <a:rPr lang="es-PE" sz="8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Consultas: (01) 614-1407 / #754618</a:t>
            </a:r>
            <a:endParaRPr lang="es-PE" sz="8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14 Rectángulo"/>
          <p:cNvSpPr/>
          <p:nvPr userDrawn="1"/>
        </p:nvSpPr>
        <p:spPr>
          <a:xfrm>
            <a:off x="1106888" y="4786404"/>
            <a:ext cx="3625478" cy="279410"/>
          </a:xfrm>
          <a:prstGeom prst="rect">
            <a:avLst/>
          </a:prstGeom>
        </p:spPr>
        <p:txBody>
          <a:bodyPr wrap="square" lIns="63348" tIns="31674" rIns="63348" bIns="31674">
            <a:spAutoFit/>
          </a:bodyPr>
          <a:lstStyle/>
          <a:p>
            <a:pPr algn="l"/>
            <a:r>
              <a:rPr lang="es-PE" sz="700" b="1" i="0" u="none" baseline="0" dirty="0" smtClean="0">
                <a:solidFill>
                  <a:srgbClr val="002060"/>
                </a:solidFill>
                <a:effectLst/>
              </a:rPr>
              <a:t>SUBDIRECCIÓN DE PREDICCIÓN METEOROLÓGICA</a:t>
            </a:r>
          </a:p>
          <a:p>
            <a:pPr algn="l"/>
            <a:r>
              <a:rPr lang="es-PE" sz="700" b="1" i="0" u="none" dirty="0" smtClean="0">
                <a:solidFill>
                  <a:srgbClr val="002060"/>
                </a:solidFill>
                <a:effectLst/>
              </a:rPr>
              <a:t>DIRECCIÓN DE</a:t>
            </a:r>
            <a:r>
              <a:rPr lang="es-PE" sz="700" b="1" i="0" u="none" baseline="0" dirty="0" smtClean="0">
                <a:solidFill>
                  <a:srgbClr val="002060"/>
                </a:solidFill>
                <a:effectLst/>
              </a:rPr>
              <a:t> METEOROLOGÍA Y EVALUACIÓN AMBIENTAL ATMOSFÉRICA</a:t>
            </a:r>
            <a:endParaRPr lang="es-PE" sz="700" i="0" u="none" dirty="0">
              <a:solidFill>
                <a:srgbClr val="002060"/>
              </a:solidFill>
              <a:effectLst/>
            </a:endParaRPr>
          </a:p>
        </p:txBody>
      </p:sp>
      <p:sp>
        <p:nvSpPr>
          <p:cNvPr id="16" name="15 Rectángulo"/>
          <p:cNvSpPr/>
          <p:nvPr userDrawn="1"/>
        </p:nvSpPr>
        <p:spPr>
          <a:xfrm>
            <a:off x="6100176" y="4700749"/>
            <a:ext cx="1419788" cy="248633"/>
          </a:xfrm>
          <a:prstGeom prst="rect">
            <a:avLst/>
          </a:prstGeom>
        </p:spPr>
        <p:txBody>
          <a:bodyPr wrap="square" lIns="63348" tIns="31674" rIns="63348" bIns="31674">
            <a:spAutoFit/>
          </a:bodyPr>
          <a:lstStyle/>
          <a:p>
            <a:r>
              <a:rPr lang="es-PE" sz="1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Próximo reporte:</a:t>
            </a:r>
            <a:endParaRPr lang="es-PE" sz="120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28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7434903" y="4691554"/>
            <a:ext cx="800004" cy="196453"/>
          </a:xfrm>
        </p:spPr>
        <p:txBody>
          <a:bodyPr>
            <a:noAutofit/>
          </a:bodyPr>
          <a:lstStyle>
            <a:lvl1pPr marL="0" indent="0">
              <a:buNone/>
              <a:defRPr sz="1200" b="0" i="1" baseline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s-PE" dirty="0" err="1" smtClean="0"/>
              <a:t>hh:mm</a:t>
            </a:r>
            <a:endParaRPr lang="es-PE" dirty="0"/>
          </a:p>
        </p:txBody>
      </p:sp>
      <p:sp>
        <p:nvSpPr>
          <p:cNvPr id="18" name="17 CuadroTexto"/>
          <p:cNvSpPr txBox="1"/>
          <p:nvPr userDrawn="1"/>
        </p:nvSpPr>
        <p:spPr>
          <a:xfrm>
            <a:off x="8014599" y="4700749"/>
            <a:ext cx="896419" cy="248633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200" b="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Hora local</a:t>
            </a:r>
            <a:endParaRPr lang="es-PE" sz="1200" b="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QGis\Logos\Logo_SENAMHI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29" y="4695697"/>
            <a:ext cx="832386" cy="44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320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47773632"/>
              </p:ext>
            </p:extLst>
          </p:nvPr>
        </p:nvGraphicFramePr>
        <p:xfrm>
          <a:off x="0" y="506297"/>
          <a:ext cx="9143999" cy="4633023"/>
        </p:xfrm>
        <a:graphic>
          <a:graphicData uri="http://schemas.openxmlformats.org/drawingml/2006/table">
            <a:tbl>
              <a:tblPr firstRow="1" firstCol="1" bandRow="1"/>
              <a:tblGrid>
                <a:gridCol w="4544884"/>
                <a:gridCol w="4599115"/>
              </a:tblGrid>
              <a:tr h="2438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5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900" b="1" baseline="0" dirty="0" smtClean="0">
                        <a:solidFill>
                          <a:sysClr val="windowText" lastClr="000000"/>
                        </a:solidFill>
                        <a:effectLst/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</a:tr>
              <a:tr h="2194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  <a:tabLst>
                          <a:tab pos="2180590" algn="ctr"/>
                        </a:tabLst>
                      </a:pPr>
                      <a:endParaRPr lang="es-PE" sz="700" i="1" dirty="0">
                        <a:solidFill>
                          <a:srgbClr val="8080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28" name="27 CuadroTexto"/>
          <p:cNvSpPr txBox="1"/>
          <p:nvPr userDrawn="1"/>
        </p:nvSpPr>
        <p:spPr>
          <a:xfrm>
            <a:off x="731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CONDICIONES ACTUALES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1" name="40 CuadroTexto"/>
          <p:cNvSpPr txBox="1"/>
          <p:nvPr userDrawn="1"/>
        </p:nvSpPr>
        <p:spPr>
          <a:xfrm>
            <a:off x="4567955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PRONÓSTICO</a:t>
            </a:r>
            <a:r>
              <a:rPr lang="es-PE" sz="1200" b="1" i="0" baseline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A 2 HORAS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>
              <a:spcAft>
                <a:spcPts val="0"/>
              </a:spcAft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83818" y="91566"/>
            <a:ext cx="156386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4735881" y="59334"/>
            <a:ext cx="1149515" cy="356354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ESTADO:</a:t>
            </a:r>
            <a:endParaRPr lang="es-PE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822989" y="24924"/>
            <a:ext cx="1118627" cy="433299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N° de tormenta:</a:t>
            </a: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° de observación: </a:t>
            </a:r>
            <a:endParaRPr lang="es-PE" sz="800" b="1" i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Precedente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8" name="25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849466" y="13100"/>
            <a:ext cx="2664295" cy="18244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SCXXX</a:t>
            </a:r>
            <a:endParaRPr lang="es-PE" dirty="0"/>
          </a:p>
        </p:txBody>
      </p:sp>
      <p:sp>
        <p:nvSpPr>
          <p:cNvPr id="9" name="2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849466" y="133501"/>
            <a:ext cx="2664295" cy="164400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XX</a:t>
            </a:r>
            <a:endParaRPr lang="es-PE" dirty="0"/>
          </a:p>
        </p:txBody>
      </p:sp>
      <p:sp>
        <p:nvSpPr>
          <p:cNvPr id="10" name="2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49466" y="255834"/>
            <a:ext cx="2664295" cy="16040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baseline="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Unión/continuación/ etc.</a:t>
            </a:r>
            <a:endParaRPr lang="es-PE" dirty="0"/>
          </a:p>
        </p:txBody>
      </p:sp>
      <p:pic>
        <p:nvPicPr>
          <p:cNvPr id="12" name="Picture 2" descr="C:\Users\usuario\Downloads\SENAMHI_logo-ACENTO-BL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" y="57735"/>
            <a:ext cx="737758" cy="36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5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104119" y="871200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4" name="34 Marcador de posición de imagen"/>
          <p:cNvSpPr>
            <a:spLocks noGrp="1"/>
          </p:cNvSpPr>
          <p:nvPr>
            <p:ph type="pic" sz="quarter" idx="34" hasCustomPrompt="1"/>
          </p:nvPr>
        </p:nvSpPr>
        <p:spPr>
          <a:xfrm>
            <a:off x="376053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1</a:t>
            </a:r>
            <a:endParaRPr lang="es-PE" dirty="0"/>
          </a:p>
        </p:txBody>
      </p:sp>
      <p:sp>
        <p:nvSpPr>
          <p:cNvPr id="35" name="34 Marcador de posición de imagen"/>
          <p:cNvSpPr>
            <a:spLocks noGrp="1"/>
          </p:cNvSpPr>
          <p:nvPr>
            <p:ph type="pic" sz="quarter" idx="40" hasCustomPrompt="1"/>
          </p:nvPr>
        </p:nvSpPr>
        <p:spPr>
          <a:xfrm>
            <a:off x="4948052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2</a:t>
            </a:r>
            <a:endParaRPr lang="es-PE" dirty="0"/>
          </a:p>
        </p:txBody>
      </p:sp>
      <p:sp>
        <p:nvSpPr>
          <p:cNvPr id="23" name="25 Marcador de texto"/>
          <p:cNvSpPr>
            <a:spLocks noGrp="1"/>
          </p:cNvSpPr>
          <p:nvPr>
            <p:ph type="body" sz="quarter" idx="41" hasCustomPrompt="1"/>
          </p:nvPr>
        </p:nvSpPr>
        <p:spPr>
          <a:xfrm>
            <a:off x="4668959" y="870177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9" name="38 Rectángulo"/>
          <p:cNvSpPr/>
          <p:nvPr userDrawn="1"/>
        </p:nvSpPr>
        <p:spPr>
          <a:xfrm>
            <a:off x="5826016" y="14933"/>
            <a:ext cx="3292044" cy="465517"/>
          </a:xfrm>
          <a:prstGeom prst="rect">
            <a:avLst/>
          </a:prstGeom>
          <a:solidFill>
            <a:srgbClr val="C0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48" tIns="31674" rIns="63348" bIns="31674" rtlCol="0" anchor="ctr"/>
          <a:lstStyle/>
          <a:p>
            <a:pPr algn="ctr"/>
            <a:r>
              <a:rPr lang="es-PE" sz="2400" b="1" dirty="0" smtClean="0">
                <a:solidFill>
                  <a:schemeClr val="bg1"/>
                </a:solidFill>
              </a:rPr>
              <a:t>INTENSIFICANDO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40" name="25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104119" y="1449865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42" name="25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104119" y="1793513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43" name="25 Marcador de texto"/>
          <p:cNvSpPr>
            <a:spLocks noGrp="1"/>
          </p:cNvSpPr>
          <p:nvPr>
            <p:ph type="body" sz="quarter" idx="37"/>
          </p:nvPr>
        </p:nvSpPr>
        <p:spPr>
          <a:xfrm>
            <a:off x="104119" y="2408444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4" name="25 Marcador de texto"/>
          <p:cNvSpPr>
            <a:spLocks noGrp="1"/>
          </p:cNvSpPr>
          <p:nvPr>
            <p:ph type="body" sz="quarter" idx="42" hasCustomPrompt="1"/>
          </p:nvPr>
        </p:nvSpPr>
        <p:spPr>
          <a:xfrm>
            <a:off x="4668959" y="1448842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45" name="25 Marcador de texto"/>
          <p:cNvSpPr>
            <a:spLocks noGrp="1"/>
          </p:cNvSpPr>
          <p:nvPr>
            <p:ph type="body" sz="quarter" idx="43" hasCustomPrompt="1"/>
          </p:nvPr>
        </p:nvSpPr>
        <p:spPr>
          <a:xfrm>
            <a:off x="4668959" y="1792490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46" name="25 Marcador de texto"/>
          <p:cNvSpPr>
            <a:spLocks noGrp="1"/>
          </p:cNvSpPr>
          <p:nvPr>
            <p:ph type="body" sz="quarter" idx="44"/>
          </p:nvPr>
        </p:nvSpPr>
        <p:spPr>
          <a:xfrm>
            <a:off x="4668959" y="2407421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6032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31914170"/>
              </p:ext>
            </p:extLst>
          </p:nvPr>
        </p:nvGraphicFramePr>
        <p:xfrm>
          <a:off x="0" y="506297"/>
          <a:ext cx="9143999" cy="4633023"/>
        </p:xfrm>
        <a:graphic>
          <a:graphicData uri="http://schemas.openxmlformats.org/drawingml/2006/table">
            <a:tbl>
              <a:tblPr firstRow="1" firstCol="1" bandRow="1"/>
              <a:tblGrid>
                <a:gridCol w="4544884"/>
                <a:gridCol w="4599115"/>
              </a:tblGrid>
              <a:tr h="2438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5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900" b="1" baseline="0" dirty="0" smtClean="0">
                        <a:solidFill>
                          <a:sysClr val="windowText" lastClr="000000"/>
                        </a:solidFill>
                        <a:effectLst/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</a:tr>
              <a:tr h="2194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  <a:tabLst>
                          <a:tab pos="2180590" algn="ctr"/>
                        </a:tabLst>
                      </a:pPr>
                      <a:endParaRPr lang="es-PE" sz="700" i="1" dirty="0">
                        <a:solidFill>
                          <a:srgbClr val="8080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28" name="27 CuadroTexto"/>
          <p:cNvSpPr txBox="1"/>
          <p:nvPr userDrawn="1"/>
        </p:nvSpPr>
        <p:spPr>
          <a:xfrm>
            <a:off x="731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CONDICIONES ACTUALES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1" name="40 CuadroTexto"/>
          <p:cNvSpPr txBox="1"/>
          <p:nvPr userDrawn="1"/>
        </p:nvSpPr>
        <p:spPr>
          <a:xfrm>
            <a:off x="4567955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PRONÓSTICO</a:t>
            </a:r>
            <a:r>
              <a:rPr lang="es-PE" sz="1200" b="1" i="0" baseline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A 2 HORAS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>
              <a:spcAft>
                <a:spcPts val="0"/>
              </a:spcAft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83818" y="91566"/>
            <a:ext cx="156386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4735881" y="59334"/>
            <a:ext cx="1149515" cy="356354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ESTADO:</a:t>
            </a:r>
            <a:endParaRPr lang="es-PE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822989" y="24924"/>
            <a:ext cx="1118627" cy="433299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N° de tormenta:</a:t>
            </a: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° de observación: </a:t>
            </a:r>
            <a:endParaRPr lang="es-PE" sz="800" b="1" i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Precedente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8" name="25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849466" y="13100"/>
            <a:ext cx="2664295" cy="18244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SCXXX</a:t>
            </a:r>
            <a:endParaRPr lang="es-PE" dirty="0"/>
          </a:p>
        </p:txBody>
      </p:sp>
      <p:sp>
        <p:nvSpPr>
          <p:cNvPr id="9" name="2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849466" y="133501"/>
            <a:ext cx="2664295" cy="164400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XX</a:t>
            </a:r>
            <a:endParaRPr lang="es-PE" dirty="0"/>
          </a:p>
        </p:txBody>
      </p:sp>
      <p:sp>
        <p:nvSpPr>
          <p:cNvPr id="10" name="2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49466" y="255834"/>
            <a:ext cx="2664295" cy="16040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baseline="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Unión/continuación/ etc.</a:t>
            </a:r>
            <a:endParaRPr lang="es-PE" dirty="0"/>
          </a:p>
        </p:txBody>
      </p:sp>
      <p:pic>
        <p:nvPicPr>
          <p:cNvPr id="12" name="Picture 2" descr="C:\Users\usuario\Downloads\SENAMHI_logo-ACENTO-BL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" y="57735"/>
            <a:ext cx="737758" cy="36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5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104119" y="871200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4" name="34 Marcador de posición de imagen"/>
          <p:cNvSpPr>
            <a:spLocks noGrp="1"/>
          </p:cNvSpPr>
          <p:nvPr>
            <p:ph type="pic" sz="quarter" idx="34" hasCustomPrompt="1"/>
          </p:nvPr>
        </p:nvSpPr>
        <p:spPr>
          <a:xfrm>
            <a:off x="376053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1</a:t>
            </a:r>
            <a:endParaRPr lang="es-PE" dirty="0"/>
          </a:p>
        </p:txBody>
      </p:sp>
      <p:sp>
        <p:nvSpPr>
          <p:cNvPr id="35" name="34 Marcador de posición de imagen"/>
          <p:cNvSpPr>
            <a:spLocks noGrp="1"/>
          </p:cNvSpPr>
          <p:nvPr>
            <p:ph type="pic" sz="quarter" idx="40" hasCustomPrompt="1"/>
          </p:nvPr>
        </p:nvSpPr>
        <p:spPr>
          <a:xfrm>
            <a:off x="4948052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2</a:t>
            </a:r>
            <a:endParaRPr lang="es-PE" dirty="0"/>
          </a:p>
        </p:txBody>
      </p:sp>
      <p:sp>
        <p:nvSpPr>
          <p:cNvPr id="23" name="25 Marcador de texto"/>
          <p:cNvSpPr>
            <a:spLocks noGrp="1"/>
          </p:cNvSpPr>
          <p:nvPr>
            <p:ph type="body" sz="quarter" idx="41" hasCustomPrompt="1"/>
          </p:nvPr>
        </p:nvSpPr>
        <p:spPr>
          <a:xfrm>
            <a:off x="4668959" y="870177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25" name="24 Rectángulo"/>
          <p:cNvSpPr/>
          <p:nvPr userDrawn="1"/>
        </p:nvSpPr>
        <p:spPr>
          <a:xfrm>
            <a:off x="5826016" y="14933"/>
            <a:ext cx="3292044" cy="465517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48" tIns="31674" rIns="63348" bIns="31674"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ESTABLE</a:t>
            </a:r>
            <a:endParaRPr lang="es-PE" sz="2400" b="1" dirty="0">
              <a:solidFill>
                <a:schemeClr val="tx1"/>
              </a:solidFill>
            </a:endParaRPr>
          </a:p>
        </p:txBody>
      </p:sp>
      <p:sp>
        <p:nvSpPr>
          <p:cNvPr id="26" name="25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104119" y="1449865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27" name="25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104119" y="1793513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36" name="25 Marcador de texto"/>
          <p:cNvSpPr>
            <a:spLocks noGrp="1"/>
          </p:cNvSpPr>
          <p:nvPr>
            <p:ph type="body" sz="quarter" idx="37"/>
          </p:nvPr>
        </p:nvSpPr>
        <p:spPr>
          <a:xfrm>
            <a:off x="104119" y="2408444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39" name="25 Marcador de texto"/>
          <p:cNvSpPr>
            <a:spLocks noGrp="1"/>
          </p:cNvSpPr>
          <p:nvPr>
            <p:ph type="body" sz="quarter" idx="42" hasCustomPrompt="1"/>
          </p:nvPr>
        </p:nvSpPr>
        <p:spPr>
          <a:xfrm>
            <a:off x="4668959" y="1448842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40" name="25 Marcador de texto"/>
          <p:cNvSpPr>
            <a:spLocks noGrp="1"/>
          </p:cNvSpPr>
          <p:nvPr>
            <p:ph type="body" sz="quarter" idx="43" hasCustomPrompt="1"/>
          </p:nvPr>
        </p:nvSpPr>
        <p:spPr>
          <a:xfrm>
            <a:off x="4668959" y="1792490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42" name="25 Marcador de texto"/>
          <p:cNvSpPr>
            <a:spLocks noGrp="1"/>
          </p:cNvSpPr>
          <p:nvPr>
            <p:ph type="body" sz="quarter" idx="44"/>
          </p:nvPr>
        </p:nvSpPr>
        <p:spPr>
          <a:xfrm>
            <a:off x="4668959" y="2407421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1339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31914170"/>
              </p:ext>
            </p:extLst>
          </p:nvPr>
        </p:nvGraphicFramePr>
        <p:xfrm>
          <a:off x="0" y="506297"/>
          <a:ext cx="9143999" cy="4633023"/>
        </p:xfrm>
        <a:graphic>
          <a:graphicData uri="http://schemas.openxmlformats.org/drawingml/2006/table">
            <a:tbl>
              <a:tblPr firstRow="1" firstCol="1" bandRow="1"/>
              <a:tblGrid>
                <a:gridCol w="4544884"/>
                <a:gridCol w="4599115"/>
              </a:tblGrid>
              <a:tr h="2438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5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900" b="1" baseline="0" dirty="0" smtClean="0">
                        <a:solidFill>
                          <a:sysClr val="windowText" lastClr="000000"/>
                        </a:solidFill>
                        <a:effectLst/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</a:tr>
              <a:tr h="2194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  <a:tabLst>
                          <a:tab pos="2180590" algn="ctr"/>
                        </a:tabLst>
                      </a:pPr>
                      <a:endParaRPr lang="es-PE" sz="700" i="1" dirty="0">
                        <a:solidFill>
                          <a:srgbClr val="8080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28" name="27 CuadroTexto"/>
          <p:cNvSpPr txBox="1"/>
          <p:nvPr userDrawn="1"/>
        </p:nvSpPr>
        <p:spPr>
          <a:xfrm>
            <a:off x="731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CONDICIONES ACTUALES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1" name="40 CuadroTexto"/>
          <p:cNvSpPr txBox="1"/>
          <p:nvPr userDrawn="1"/>
        </p:nvSpPr>
        <p:spPr>
          <a:xfrm>
            <a:off x="4567955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PRONÓSTICO</a:t>
            </a:r>
            <a:r>
              <a:rPr lang="es-PE" sz="1200" b="1" i="0" baseline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A 2 HORAS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>
              <a:spcAft>
                <a:spcPts val="0"/>
              </a:spcAft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83818" y="91566"/>
            <a:ext cx="156386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4735881" y="59334"/>
            <a:ext cx="1149515" cy="356354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ESTADO:</a:t>
            </a:r>
            <a:endParaRPr lang="es-PE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822989" y="24924"/>
            <a:ext cx="1118627" cy="433299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N° de tormenta:</a:t>
            </a: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° de observación: </a:t>
            </a:r>
            <a:endParaRPr lang="es-PE" sz="800" b="1" i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Precedente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8" name="25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849466" y="13100"/>
            <a:ext cx="2664295" cy="18244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SCXXX</a:t>
            </a:r>
            <a:endParaRPr lang="es-PE" dirty="0"/>
          </a:p>
        </p:txBody>
      </p:sp>
      <p:sp>
        <p:nvSpPr>
          <p:cNvPr id="9" name="2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849466" y="133501"/>
            <a:ext cx="2664295" cy="164400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XX</a:t>
            </a:r>
            <a:endParaRPr lang="es-PE" dirty="0"/>
          </a:p>
        </p:txBody>
      </p:sp>
      <p:sp>
        <p:nvSpPr>
          <p:cNvPr id="10" name="2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49466" y="255834"/>
            <a:ext cx="2664295" cy="16040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baseline="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Unión/continuación/ etc.</a:t>
            </a:r>
            <a:endParaRPr lang="es-PE" dirty="0"/>
          </a:p>
        </p:txBody>
      </p:sp>
      <p:pic>
        <p:nvPicPr>
          <p:cNvPr id="12" name="Picture 2" descr="C:\Users\usuario\Downloads\SENAMHI_logo-ACENTO-BL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" y="57735"/>
            <a:ext cx="737758" cy="36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5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104119" y="871200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0" name="25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104119" y="1449865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31" name="25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104119" y="1793513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32" name="25 Marcador de texto"/>
          <p:cNvSpPr>
            <a:spLocks noGrp="1"/>
          </p:cNvSpPr>
          <p:nvPr>
            <p:ph type="body" sz="quarter" idx="37"/>
          </p:nvPr>
        </p:nvSpPr>
        <p:spPr>
          <a:xfrm>
            <a:off x="104119" y="2408444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34" name="34 Marcador de posición de imagen"/>
          <p:cNvSpPr>
            <a:spLocks noGrp="1"/>
          </p:cNvSpPr>
          <p:nvPr>
            <p:ph type="pic" sz="quarter" idx="34" hasCustomPrompt="1"/>
          </p:nvPr>
        </p:nvSpPr>
        <p:spPr>
          <a:xfrm>
            <a:off x="376053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1</a:t>
            </a:r>
            <a:endParaRPr lang="es-PE" dirty="0"/>
          </a:p>
        </p:txBody>
      </p:sp>
      <p:sp>
        <p:nvSpPr>
          <p:cNvPr id="35" name="34 Marcador de posición de imagen"/>
          <p:cNvSpPr>
            <a:spLocks noGrp="1"/>
          </p:cNvSpPr>
          <p:nvPr>
            <p:ph type="pic" sz="quarter" idx="40" hasCustomPrompt="1"/>
          </p:nvPr>
        </p:nvSpPr>
        <p:spPr>
          <a:xfrm>
            <a:off x="4948052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2</a:t>
            </a:r>
            <a:endParaRPr lang="es-PE" dirty="0"/>
          </a:p>
        </p:txBody>
      </p:sp>
      <p:sp>
        <p:nvSpPr>
          <p:cNvPr id="24" name="23 Rectángulo"/>
          <p:cNvSpPr/>
          <p:nvPr userDrawn="1"/>
        </p:nvSpPr>
        <p:spPr>
          <a:xfrm>
            <a:off x="5826016" y="14933"/>
            <a:ext cx="3292044" cy="465517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48" tIns="31674" rIns="63348" bIns="31674" rtlCol="0" anchor="ctr"/>
          <a:lstStyle/>
          <a:p>
            <a:pPr algn="ctr"/>
            <a:r>
              <a:rPr lang="es-PE" sz="2400" b="1" dirty="0" smtClean="0">
                <a:solidFill>
                  <a:schemeClr val="bg1"/>
                </a:solidFill>
              </a:rPr>
              <a:t>DESINTENSIFICANDO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23" name="25 Marcador de texto"/>
          <p:cNvSpPr>
            <a:spLocks noGrp="1"/>
          </p:cNvSpPr>
          <p:nvPr>
            <p:ph type="body" sz="quarter" idx="41" hasCustomPrompt="1"/>
          </p:nvPr>
        </p:nvSpPr>
        <p:spPr>
          <a:xfrm>
            <a:off x="4668959" y="870177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3" name="25 Marcador de texto"/>
          <p:cNvSpPr>
            <a:spLocks noGrp="1"/>
          </p:cNvSpPr>
          <p:nvPr>
            <p:ph type="body" sz="quarter" idx="42" hasCustomPrompt="1"/>
          </p:nvPr>
        </p:nvSpPr>
        <p:spPr>
          <a:xfrm>
            <a:off x="4668959" y="1448842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37" name="25 Marcador de texto"/>
          <p:cNvSpPr>
            <a:spLocks noGrp="1"/>
          </p:cNvSpPr>
          <p:nvPr>
            <p:ph type="body" sz="quarter" idx="43" hasCustomPrompt="1"/>
          </p:nvPr>
        </p:nvSpPr>
        <p:spPr>
          <a:xfrm>
            <a:off x="4668959" y="1792490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38" name="25 Marcador de texto"/>
          <p:cNvSpPr>
            <a:spLocks noGrp="1"/>
          </p:cNvSpPr>
          <p:nvPr>
            <p:ph type="body" sz="quarter" idx="44"/>
          </p:nvPr>
        </p:nvSpPr>
        <p:spPr>
          <a:xfrm>
            <a:off x="4668959" y="2407421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1339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93596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8380"/>
            <a:ext cx="8229600" cy="3389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9144000" cy="513934"/>
          </a:xfrm>
          <a:prstGeom prst="rect">
            <a:avLst/>
          </a:prstGeom>
          <a:solidFill>
            <a:srgbClr val="1F497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5" descr="G:\LOGO SENAMHI\SENAMHI_logo-ACENTO - copia (2).jpg"/>
          <p:cNvPicPr>
            <a:picLocks noChangeAspect="1" noChangeArrowheads="1"/>
          </p:cNvPicPr>
          <p:nvPr/>
        </p:nvPicPr>
        <p:blipFill rotWithShape="1"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8" t="28646" r="63337" b="15934"/>
          <a:stretch/>
        </p:blipFill>
        <p:spPr bwMode="auto">
          <a:xfrm>
            <a:off x="6822374" y="1705587"/>
            <a:ext cx="2321626" cy="336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8" r:id="rId2"/>
    <p:sldLayoutId id="2147483699" r:id="rId3"/>
    <p:sldLayoutId id="214748370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posición de imagen 3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3" r="9173"/>
          <a:stretch>
            <a:fillRect/>
          </a:stretch>
        </p:blipFill>
        <p:spPr/>
      </p:pic>
      <p:sp>
        <p:nvSpPr>
          <p:cNvPr id="2" name="1 Marcador de texto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s-PE" dirty="0" smtClean="0"/>
              <a:t>20171218-04</a:t>
            </a:r>
          </a:p>
        </p:txBody>
      </p:sp>
      <p:sp>
        <p:nvSpPr>
          <p:cNvPr id="80" name="79 Marcador de texto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s-PE" dirty="0" smtClean="0"/>
              <a:t>06:00</a:t>
            </a:r>
            <a:endParaRPr lang="es-PE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s-PE" b="1" dirty="0" smtClean="0"/>
              <a:t>CONDICIONES ACTUALES</a:t>
            </a:r>
          </a:p>
          <a:p>
            <a:pPr algn="just"/>
            <a:r>
              <a:rPr lang="es-PE" dirty="0" smtClean="0"/>
              <a:t>Persiste la lluvia moderada en la sierra centro afectando las regiones de Huánuco, Pasco, Junín, Apurímac, Ayacucho y Cusco, principalmente. Por otro lado, se está presentando un nuevo SC que avanza hacia el noroeste y presenta precipitaciones de moderada a fuerte intensidad con descargas eléctricas en las regiones de Puno y Madre de Dios.</a:t>
            </a:r>
            <a:endParaRPr lang="es-PE" dirty="0"/>
          </a:p>
          <a:p>
            <a:pPr algn="just"/>
            <a:endParaRPr lang="es-PE" b="1" dirty="0" smtClean="0"/>
          </a:p>
          <a:p>
            <a:pPr algn="just"/>
            <a:r>
              <a:rPr lang="es-PE" b="1" dirty="0" smtClean="0"/>
              <a:t>PERSPECTIVA</a:t>
            </a:r>
          </a:p>
          <a:p>
            <a:pPr algn="just"/>
            <a:r>
              <a:rPr lang="es-PE" dirty="0" smtClean="0"/>
              <a:t>Se espera que las precipitaciones en el centro persistan durante las próximas horas. Asimismo se prevé que las precipitaciones en la selva sur se intensifiquen.</a:t>
            </a:r>
          </a:p>
        </p:txBody>
      </p:sp>
      <p:sp>
        <p:nvSpPr>
          <p:cNvPr id="78" name="77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PE" dirty="0" smtClean="0"/>
              <a:t>08:00</a:t>
            </a:r>
            <a:endParaRPr lang="es-PE" dirty="0"/>
          </a:p>
        </p:txBody>
      </p:sp>
      <p:sp>
        <p:nvSpPr>
          <p:cNvPr id="41" name="104 Elipse"/>
          <p:cNvSpPr/>
          <p:nvPr/>
        </p:nvSpPr>
        <p:spPr>
          <a:xfrm rot="8294776">
            <a:off x="3050312" y="2764184"/>
            <a:ext cx="661979" cy="1130593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47" name="105 CuadroTexto"/>
          <p:cNvSpPr txBox="1"/>
          <p:nvPr/>
        </p:nvSpPr>
        <p:spPr>
          <a:xfrm>
            <a:off x="3305942" y="2650035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SC074</a:t>
            </a:r>
          </a:p>
        </p:txBody>
      </p:sp>
      <p:sp>
        <p:nvSpPr>
          <p:cNvPr id="16" name="104 Elipse"/>
          <p:cNvSpPr/>
          <p:nvPr/>
        </p:nvSpPr>
        <p:spPr>
          <a:xfrm rot="21156994">
            <a:off x="2706537" y="2480263"/>
            <a:ext cx="289647" cy="450276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17" name="105 CuadroTexto"/>
          <p:cNvSpPr txBox="1"/>
          <p:nvPr/>
        </p:nvSpPr>
        <p:spPr>
          <a:xfrm>
            <a:off x="2027193" y="2754894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SC075</a:t>
            </a:r>
          </a:p>
        </p:txBody>
      </p:sp>
      <p:sp>
        <p:nvSpPr>
          <p:cNvPr id="13" name="104 Elipse"/>
          <p:cNvSpPr/>
          <p:nvPr/>
        </p:nvSpPr>
        <p:spPr>
          <a:xfrm rot="21156994">
            <a:off x="3980752" y="3112846"/>
            <a:ext cx="503661" cy="75099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14" name="105 CuadroTexto"/>
          <p:cNvSpPr txBox="1"/>
          <p:nvPr/>
        </p:nvSpPr>
        <p:spPr>
          <a:xfrm>
            <a:off x="4569279" y="3123644"/>
            <a:ext cx="612049" cy="195814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SC076</a:t>
            </a:r>
          </a:p>
        </p:txBody>
      </p:sp>
    </p:spTree>
    <p:extLst>
      <p:ext uri="{BB962C8B-B14F-4D97-AF65-F5344CB8AC3E}">
        <p14:creationId xmlns:p14="http://schemas.microsoft.com/office/powerpoint/2010/main" val="1572381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Marcador de posición de imagen 13"/>
          <p:cNvPicPr>
            <a:picLocks noGrp="1" noChangeAspect="1"/>
          </p:cNvPicPr>
          <p:nvPr>
            <p:ph type="pic" sz="quarter" idx="4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pic>
        <p:nvPicPr>
          <p:cNvPr id="11" name="Marcador de posición de imagen 10"/>
          <p:cNvPicPr>
            <a:picLocks noGrp="1" noChangeAspect="1"/>
          </p:cNvPicPr>
          <p:nvPr>
            <p:ph type="pic" sz="quarter" idx="3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sp>
        <p:nvSpPr>
          <p:cNvPr id="2" name="Marcador de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PE" dirty="0" smtClean="0"/>
              <a:t>SC074, SC075</a:t>
            </a:r>
            <a:endParaRPr lang="es-P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PE" dirty="0" smtClean="0"/>
              <a:t>08. 04</a:t>
            </a:r>
            <a:endParaRPr lang="es-PE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PE" dirty="0" smtClean="0"/>
              <a:t>Continuación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s-PE" dirty="0"/>
              <a:t>Precipitación máxima estimada </a:t>
            </a:r>
            <a:r>
              <a:rPr lang="es-PE" dirty="0" smtClean="0"/>
              <a:t>SC074:  2 - 3 mm/h</a:t>
            </a:r>
          </a:p>
          <a:p>
            <a:r>
              <a:rPr lang="es-PE" dirty="0"/>
              <a:t>Precipitación máxima estimada </a:t>
            </a:r>
            <a:r>
              <a:rPr lang="es-PE" dirty="0" smtClean="0"/>
              <a:t>SC075:  1 - 3 mm/h</a:t>
            </a:r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s-PE" dirty="0"/>
              <a:t>Precipitación máxima estimada </a:t>
            </a:r>
            <a:r>
              <a:rPr lang="es-PE" dirty="0" smtClean="0"/>
              <a:t>SC074:  2 - 3 </a:t>
            </a:r>
            <a:r>
              <a:rPr lang="es-PE" dirty="0"/>
              <a:t>mm/h</a:t>
            </a:r>
          </a:p>
          <a:p>
            <a:r>
              <a:rPr lang="es-PE" dirty="0"/>
              <a:t>Precipitación máxima estimada </a:t>
            </a:r>
            <a:r>
              <a:rPr lang="es-PE" dirty="0" smtClean="0"/>
              <a:t>SC075:  1 - 3 </a:t>
            </a:r>
            <a:r>
              <a:rPr lang="es-PE" dirty="0"/>
              <a:t>mm/h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s-PE" dirty="0" smtClean="0"/>
              <a:t>Mantiene su posición.</a:t>
            </a:r>
            <a:endParaRPr lang="es-PE" dirty="0"/>
          </a:p>
          <a:p>
            <a:endParaRPr lang="es-PE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algn="just"/>
            <a:r>
              <a:rPr lang="es-PE" dirty="0" smtClean="0"/>
              <a:t>San Martín, Huánuco, Ucayali, Pasco, Junín, Ayacucho, Apurímac, Cusco.</a:t>
            </a:r>
            <a:endParaRPr lang="es-PE" dirty="0"/>
          </a:p>
        </p:txBody>
      </p:sp>
      <p:sp>
        <p:nvSpPr>
          <p:cNvPr id="20" name="Marcador de texto 19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algn="just"/>
            <a:r>
              <a:rPr lang="es-PE" sz="800" dirty="0" smtClean="0"/>
              <a:t>Tocache, Mariscal Cáceres, Marañón, Huamalíes, Huaycabamba, Leoncio Prado,  Oxapampa, Junín, Chanchamayo, Jauja, Satipo, Tayacaja, Churcampa, Acobamba, Huanta, Humanga, Cangallo, La Mar, Parinacochas, Paucar del Sara Sara</a:t>
            </a:r>
            <a:r>
              <a:rPr lang="es-PE" sz="800" dirty="0"/>
              <a:t>,</a:t>
            </a:r>
            <a:r>
              <a:rPr lang="es-PE" sz="800" dirty="0" smtClean="0"/>
              <a:t> Andahuaylas, Aymaraes, Antabamba, La Convención.</a:t>
            </a:r>
          </a:p>
        </p:txBody>
      </p:sp>
      <p:sp>
        <p:nvSpPr>
          <p:cNvPr id="22" name="Marcador de texto 2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s-PE" dirty="0"/>
              <a:t>Mantiene su posición.</a:t>
            </a:r>
          </a:p>
        </p:txBody>
      </p:sp>
      <p:sp>
        <p:nvSpPr>
          <p:cNvPr id="23" name="Marcador de texto 2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pPr algn="just"/>
            <a:r>
              <a:rPr lang="es-PE" dirty="0"/>
              <a:t>San Martín, Huánuco, Ucayali, Pasco, Junín, Ayacucho, Apurímac, Cusco.</a:t>
            </a:r>
          </a:p>
        </p:txBody>
      </p:sp>
      <p:sp>
        <p:nvSpPr>
          <p:cNvPr id="24" name="Marcador de texto 2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pPr lvl="0" algn="just">
              <a:buClr>
                <a:srgbClr val="FDA023"/>
              </a:buClr>
            </a:pPr>
            <a:r>
              <a:rPr lang="es-PE" sz="800" dirty="0">
                <a:solidFill>
                  <a:prstClr val="black"/>
                </a:solidFill>
              </a:rPr>
              <a:t>Tocache, Mariscal Cáceres, Marañón, Huamalíes, Huaycabamba, Leoncio Prado,  Oxapampa, Junín, Chanchamayo, Jauja, Satipo, Tayacaja, Churcampa, Acobamba, Huanta, Humanga, Cangallo, La </a:t>
            </a:r>
            <a:r>
              <a:rPr lang="es-PE" sz="800" dirty="0" smtClean="0">
                <a:solidFill>
                  <a:prstClr val="black"/>
                </a:solidFill>
              </a:rPr>
              <a:t>Mar, </a:t>
            </a:r>
            <a:r>
              <a:rPr lang="es-PE" sz="800" dirty="0">
                <a:solidFill>
                  <a:prstClr val="black"/>
                </a:solidFill>
              </a:rPr>
              <a:t>Andahuaylas, Aymaraes, Antabamba, La Convención.</a:t>
            </a:r>
          </a:p>
        </p:txBody>
      </p:sp>
      <p:sp>
        <p:nvSpPr>
          <p:cNvPr id="25" name="22 CuadroTexto"/>
          <p:cNvSpPr txBox="1"/>
          <p:nvPr/>
        </p:nvSpPr>
        <p:spPr>
          <a:xfrm>
            <a:off x="69743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</a:t>
            </a:r>
            <a:r>
              <a:rPr lang="es-PE" sz="600" b="1" dirty="0" smtClean="0"/>
              <a:t>AREA DE MAL </a:t>
            </a:r>
            <a:r>
              <a:rPr lang="es-PE" sz="600" b="1" dirty="0"/>
              <a:t>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 </a:t>
            </a:r>
            <a:r>
              <a:rPr lang="es-PE" sz="600" b="1" dirty="0" smtClean="0"/>
              <a:t>06:00 </a:t>
            </a:r>
            <a:r>
              <a:rPr lang="es-PE" sz="600" b="1" dirty="0"/>
              <a:t>del </a:t>
            </a:r>
            <a:r>
              <a:rPr lang="es-PE" sz="600" b="1" dirty="0" smtClean="0"/>
              <a:t>18/12/2017</a:t>
            </a:r>
            <a:endParaRPr lang="es-PE" sz="600" b="1" dirty="0"/>
          </a:p>
        </p:txBody>
      </p:sp>
      <p:sp>
        <p:nvSpPr>
          <p:cNvPr id="26" name="23 CuadroTexto"/>
          <p:cNvSpPr txBox="1"/>
          <p:nvPr/>
        </p:nvSpPr>
        <p:spPr>
          <a:xfrm>
            <a:off x="531776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AREA DE MAL 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</a:t>
            </a:r>
            <a:r>
              <a:rPr lang="es-PE" sz="600" b="1" dirty="0" smtClean="0"/>
              <a:t>08:00 </a:t>
            </a:r>
            <a:r>
              <a:rPr lang="es-PE" sz="600" b="1" dirty="0"/>
              <a:t>del </a:t>
            </a:r>
            <a:r>
              <a:rPr lang="es-PE" sz="600" b="1" dirty="0" smtClean="0"/>
              <a:t>18/12/2017</a:t>
            </a:r>
            <a:endParaRPr lang="es-PE" sz="600" b="1" dirty="0"/>
          </a:p>
        </p:txBody>
      </p:sp>
      <p:sp>
        <p:nvSpPr>
          <p:cNvPr id="27" name="104 Elipse"/>
          <p:cNvSpPr/>
          <p:nvPr/>
        </p:nvSpPr>
        <p:spPr>
          <a:xfrm rot="8360906">
            <a:off x="2045370" y="3644593"/>
            <a:ext cx="776029" cy="140284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28" name="105 CuadroTexto"/>
          <p:cNvSpPr txBox="1"/>
          <p:nvPr/>
        </p:nvSpPr>
        <p:spPr>
          <a:xfrm>
            <a:off x="3038733" y="3893808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SC074</a:t>
            </a:r>
          </a:p>
        </p:txBody>
      </p:sp>
      <p:sp>
        <p:nvSpPr>
          <p:cNvPr id="36" name="104 Elipse"/>
          <p:cNvSpPr/>
          <p:nvPr/>
        </p:nvSpPr>
        <p:spPr>
          <a:xfrm rot="3214507">
            <a:off x="1587778" y="3363120"/>
            <a:ext cx="409999" cy="362417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38" name="105 CuadroTexto"/>
          <p:cNvSpPr txBox="1"/>
          <p:nvPr/>
        </p:nvSpPr>
        <p:spPr>
          <a:xfrm>
            <a:off x="1114441" y="3710854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SC075</a:t>
            </a:r>
          </a:p>
        </p:txBody>
      </p:sp>
      <p:sp>
        <p:nvSpPr>
          <p:cNvPr id="29" name="104 Elipse"/>
          <p:cNvSpPr/>
          <p:nvPr/>
        </p:nvSpPr>
        <p:spPr>
          <a:xfrm rot="7838525">
            <a:off x="6620889" y="3679393"/>
            <a:ext cx="851003" cy="124944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30" name="105 CuadroTexto"/>
          <p:cNvSpPr txBox="1"/>
          <p:nvPr/>
        </p:nvSpPr>
        <p:spPr>
          <a:xfrm>
            <a:off x="7407833" y="4551223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SC074</a:t>
            </a:r>
          </a:p>
        </p:txBody>
      </p:sp>
      <p:sp>
        <p:nvSpPr>
          <p:cNvPr id="31" name="104 Elipse"/>
          <p:cNvSpPr/>
          <p:nvPr/>
        </p:nvSpPr>
        <p:spPr>
          <a:xfrm rot="3214507">
            <a:off x="6270547" y="3392186"/>
            <a:ext cx="398822" cy="37190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32" name="105 CuadroTexto"/>
          <p:cNvSpPr txBox="1"/>
          <p:nvPr/>
        </p:nvSpPr>
        <p:spPr>
          <a:xfrm>
            <a:off x="5457309" y="3791719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SC075</a:t>
            </a:r>
          </a:p>
        </p:txBody>
      </p:sp>
    </p:spTree>
    <p:extLst>
      <p:ext uri="{BB962C8B-B14F-4D97-AF65-F5344CB8AC3E}">
        <p14:creationId xmlns:p14="http://schemas.microsoft.com/office/powerpoint/2010/main" val="2042268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PE" dirty="0" smtClean="0"/>
              <a:t>SC076</a:t>
            </a:r>
            <a:endParaRPr lang="es-P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PE" dirty="0" smtClean="0"/>
              <a:t>01</a:t>
            </a:r>
            <a:endParaRPr lang="es-PE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PE" dirty="0" smtClean="0"/>
              <a:t>Nuevo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s-PE" dirty="0"/>
              <a:t>Precipitación máxima estimada </a:t>
            </a:r>
            <a:r>
              <a:rPr lang="es-PE" dirty="0" smtClean="0"/>
              <a:t>SC076:  2 - </a:t>
            </a:r>
            <a:r>
              <a:rPr lang="es-PE" dirty="0"/>
              <a:t>7</a:t>
            </a:r>
            <a:r>
              <a:rPr lang="es-PE" dirty="0" smtClean="0"/>
              <a:t> mm/h</a:t>
            </a:r>
          </a:p>
          <a:p>
            <a:r>
              <a:rPr lang="es-PE" dirty="0" smtClean="0"/>
              <a:t>Descargas eléctricas</a:t>
            </a:r>
          </a:p>
        </p:txBody>
      </p:sp>
      <p:pic>
        <p:nvPicPr>
          <p:cNvPr id="6" name="Marcador de posición de imagen 5"/>
          <p:cNvPicPr>
            <a:picLocks noGrp="1" noChangeAspect="1"/>
          </p:cNvPicPr>
          <p:nvPr>
            <p:ph type="pic" sz="quarter" idx="3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pic>
        <p:nvPicPr>
          <p:cNvPr id="9" name="Marcador de posición de imagen 8"/>
          <p:cNvPicPr>
            <a:picLocks noGrp="1" noChangeAspect="1"/>
          </p:cNvPicPr>
          <p:nvPr>
            <p:ph type="pic" sz="quarter" idx="40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sp>
        <p:nvSpPr>
          <p:cNvPr id="21" name="Marcador de texto 2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s-PE" dirty="0"/>
              <a:t>Precipitación máxima estimada </a:t>
            </a:r>
            <a:r>
              <a:rPr lang="es-PE" dirty="0" smtClean="0"/>
              <a:t>SC074:  2 - 9 </a:t>
            </a:r>
            <a:r>
              <a:rPr lang="es-PE" dirty="0"/>
              <a:t>mm/h</a:t>
            </a:r>
          </a:p>
          <a:p>
            <a:r>
              <a:rPr lang="es-PE" dirty="0" smtClean="0"/>
              <a:t>Descargas eléctricas</a:t>
            </a:r>
            <a:endParaRPr lang="es-PE" dirty="0"/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s-PE" dirty="0" smtClean="0"/>
              <a:t>Noroeste.</a:t>
            </a:r>
            <a:endParaRPr lang="es-PE" dirty="0"/>
          </a:p>
          <a:p>
            <a:endParaRPr lang="es-PE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algn="just"/>
            <a:r>
              <a:rPr lang="es-PE" dirty="0" smtClean="0"/>
              <a:t>Puno, Madre de Dios.</a:t>
            </a:r>
            <a:endParaRPr lang="es-PE" dirty="0"/>
          </a:p>
        </p:txBody>
      </p:sp>
      <p:sp>
        <p:nvSpPr>
          <p:cNvPr id="20" name="Marcador de texto 19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algn="just"/>
            <a:r>
              <a:rPr lang="es-PE" dirty="0" smtClean="0"/>
              <a:t>Tambopata, Carabaya, Sandia, Moho, Huancane.</a:t>
            </a:r>
          </a:p>
        </p:txBody>
      </p:sp>
      <p:sp>
        <p:nvSpPr>
          <p:cNvPr id="22" name="Marcador de texto 2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s-PE" dirty="0" smtClean="0"/>
              <a:t>Noroeste.</a:t>
            </a:r>
            <a:endParaRPr lang="es-PE" dirty="0"/>
          </a:p>
        </p:txBody>
      </p:sp>
      <p:sp>
        <p:nvSpPr>
          <p:cNvPr id="23" name="Marcador de texto 2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pPr algn="just"/>
            <a:r>
              <a:rPr lang="es-PE" dirty="0" smtClean="0"/>
              <a:t>Puno, Cusco, Madre de Dios..</a:t>
            </a:r>
            <a:endParaRPr lang="es-PE" dirty="0"/>
          </a:p>
        </p:txBody>
      </p:sp>
      <p:sp>
        <p:nvSpPr>
          <p:cNvPr id="24" name="Marcador de texto 2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pPr algn="just"/>
            <a:r>
              <a:rPr lang="es-PE" dirty="0" smtClean="0"/>
              <a:t>Tambopata, </a:t>
            </a:r>
            <a:r>
              <a:rPr lang="es-PE" dirty="0"/>
              <a:t>Carabaya, Sandia, Moho, </a:t>
            </a:r>
            <a:r>
              <a:rPr lang="es-PE" dirty="0" smtClean="0"/>
              <a:t>Huancane, San Antonio de Putina, Quispicanchi.</a:t>
            </a:r>
            <a:endParaRPr lang="es-PE" dirty="0"/>
          </a:p>
        </p:txBody>
      </p:sp>
      <p:sp>
        <p:nvSpPr>
          <p:cNvPr id="25" name="22 CuadroTexto"/>
          <p:cNvSpPr txBox="1"/>
          <p:nvPr/>
        </p:nvSpPr>
        <p:spPr>
          <a:xfrm>
            <a:off x="69743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</a:t>
            </a:r>
            <a:r>
              <a:rPr lang="es-PE" sz="600" b="1" dirty="0" smtClean="0"/>
              <a:t>AREA DE MAL </a:t>
            </a:r>
            <a:r>
              <a:rPr lang="es-PE" sz="600" b="1" dirty="0"/>
              <a:t>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 </a:t>
            </a:r>
            <a:r>
              <a:rPr lang="es-PE" sz="600" b="1" dirty="0" smtClean="0"/>
              <a:t>06:00 </a:t>
            </a:r>
            <a:r>
              <a:rPr lang="es-PE" sz="600" b="1" dirty="0"/>
              <a:t>del </a:t>
            </a:r>
            <a:r>
              <a:rPr lang="es-PE" sz="600" b="1" dirty="0" smtClean="0"/>
              <a:t>18/12/2017</a:t>
            </a:r>
            <a:endParaRPr lang="es-PE" sz="600" b="1" dirty="0"/>
          </a:p>
        </p:txBody>
      </p:sp>
      <p:sp>
        <p:nvSpPr>
          <p:cNvPr id="26" name="23 CuadroTexto"/>
          <p:cNvSpPr txBox="1"/>
          <p:nvPr/>
        </p:nvSpPr>
        <p:spPr>
          <a:xfrm>
            <a:off x="531776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AREA DE MAL 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</a:t>
            </a:r>
            <a:r>
              <a:rPr lang="es-PE" sz="600" b="1" dirty="0" smtClean="0"/>
              <a:t>08:00 </a:t>
            </a:r>
            <a:r>
              <a:rPr lang="es-PE" sz="600" b="1" dirty="0"/>
              <a:t>del </a:t>
            </a:r>
            <a:r>
              <a:rPr lang="es-PE" sz="600" b="1" dirty="0" smtClean="0"/>
              <a:t>18/12/2017</a:t>
            </a:r>
            <a:endParaRPr lang="es-PE" sz="600" b="1" dirty="0"/>
          </a:p>
        </p:txBody>
      </p:sp>
      <p:sp>
        <p:nvSpPr>
          <p:cNvPr id="28" name="105 CuadroTexto"/>
          <p:cNvSpPr txBox="1"/>
          <p:nvPr/>
        </p:nvSpPr>
        <p:spPr>
          <a:xfrm>
            <a:off x="1237417" y="3477652"/>
            <a:ext cx="612049" cy="195814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SC076</a:t>
            </a:r>
          </a:p>
        </p:txBody>
      </p:sp>
      <p:sp>
        <p:nvSpPr>
          <p:cNvPr id="36" name="104 Elipse"/>
          <p:cNvSpPr/>
          <p:nvPr/>
        </p:nvSpPr>
        <p:spPr>
          <a:xfrm rot="1059565">
            <a:off x="1856677" y="3255148"/>
            <a:ext cx="1106357" cy="160090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31" name="104 Elipse"/>
          <p:cNvSpPr/>
          <p:nvPr/>
        </p:nvSpPr>
        <p:spPr>
          <a:xfrm rot="5883591">
            <a:off x="6198934" y="3434011"/>
            <a:ext cx="1348544" cy="982346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32" name="105 CuadroTexto"/>
          <p:cNvSpPr txBox="1"/>
          <p:nvPr/>
        </p:nvSpPr>
        <p:spPr>
          <a:xfrm>
            <a:off x="5771008" y="3372806"/>
            <a:ext cx="612049" cy="195814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SC075</a:t>
            </a:r>
          </a:p>
        </p:txBody>
      </p:sp>
    </p:spTree>
    <p:extLst>
      <p:ext uri="{BB962C8B-B14F-4D97-AF65-F5344CB8AC3E}">
        <p14:creationId xmlns:p14="http://schemas.microsoft.com/office/powerpoint/2010/main" val="2204600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chemeClr val="tx1"/>
          </a:solidFill>
          <a:prstDash val="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hincheta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D83E2C"/>
    </a:hlink>
    <a:folHlink>
      <a:srgbClr val="ED7D2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359907</TotalTime>
  <Words>409</Words>
  <Application>Microsoft Office PowerPoint</Application>
  <PresentationFormat>Presentación en pantalla (16:9)</PresentationFormat>
  <Paragraphs>54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Tw Cen MT</vt:lpstr>
      <vt:lpstr>Claridad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CONDICIONES DEL DÍA</dc:title>
  <dc:creator>usuario</dc:creator>
  <cp:lastModifiedBy>MODULO20</cp:lastModifiedBy>
  <cp:revision>9628</cp:revision>
  <cp:lastPrinted>2017-10-07T19:23:15Z</cp:lastPrinted>
  <dcterms:created xsi:type="dcterms:W3CDTF">2016-04-18T12:50:10Z</dcterms:created>
  <dcterms:modified xsi:type="dcterms:W3CDTF">2017-12-18T11:25:27Z</dcterms:modified>
</cp:coreProperties>
</file>