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18.12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18.12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18.12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18.12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GRAFICO'!$F$4:$F$20</c:f>
              <c:strCache>
                <c:ptCount val="17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MOQUEGUA</c:v>
                </c:pt>
                <c:pt idx="13">
                  <c:v>PASCO</c:v>
                </c:pt>
                <c:pt idx="14">
                  <c:v>PUNO</c:v>
                </c:pt>
                <c:pt idx="15">
                  <c:v>TACNA</c:v>
                </c:pt>
                <c:pt idx="16">
                  <c:v>UCAYALI</c:v>
                </c:pt>
              </c:strCache>
            </c:strRef>
          </c:cat>
          <c:val>
            <c:numRef>
              <c:f>'TABLA Y GRAFICO'!$G$4:$G$20</c:f>
              <c:numCache>
                <c:formatCode>#,##0</c:formatCode>
                <c:ptCount val="17"/>
                <c:pt idx="0">
                  <c:v>7</c:v>
                </c:pt>
                <c:pt idx="1">
                  <c:v>19</c:v>
                </c:pt>
                <c:pt idx="2">
                  <c:v>30</c:v>
                </c:pt>
                <c:pt idx="3">
                  <c:v>2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8</c:v>
                </c:pt>
                <c:pt idx="8">
                  <c:v>3</c:v>
                </c:pt>
                <c:pt idx="9">
                  <c:v>3</c:v>
                </c:pt>
                <c:pt idx="10">
                  <c:v>20</c:v>
                </c:pt>
                <c:pt idx="11">
                  <c:v>11</c:v>
                </c:pt>
                <c:pt idx="12">
                  <c:v>2</c:v>
                </c:pt>
                <c:pt idx="13">
                  <c:v>2</c:v>
                </c:pt>
                <c:pt idx="14">
                  <c:v>7</c:v>
                </c:pt>
                <c:pt idx="15">
                  <c:v>4</c:v>
                </c:pt>
                <c:pt idx="16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3219104"/>
        <c:axId val="723220224"/>
      </c:barChart>
      <c:catAx>
        <c:axId val="7232191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220224"/>
        <c:crosses val="autoZero"/>
        <c:auto val="1"/>
        <c:lblAlgn val="ctr"/>
        <c:lblOffset val="100"/>
        <c:noMultiLvlLbl val="0"/>
      </c:catAx>
      <c:valAx>
        <c:axId val="7232202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2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GRAFICO'!$J$4:$J$20</c:f>
              <c:strCache>
                <c:ptCount val="17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MOQUEGUA</c:v>
                </c:pt>
                <c:pt idx="13">
                  <c:v>PASCO</c:v>
                </c:pt>
                <c:pt idx="14">
                  <c:v>PUNO</c:v>
                </c:pt>
                <c:pt idx="15">
                  <c:v>TACNA</c:v>
                </c:pt>
                <c:pt idx="16">
                  <c:v>UCAYALI</c:v>
                </c:pt>
              </c:strCache>
            </c:strRef>
          </c:cat>
          <c:val>
            <c:numRef>
              <c:f>'TABLA Y GRAFICO'!$K$4:$K$20</c:f>
              <c:numCache>
                <c:formatCode>#,##0</c:formatCode>
                <c:ptCount val="17"/>
                <c:pt idx="0">
                  <c:v>130</c:v>
                </c:pt>
                <c:pt idx="1">
                  <c:v>11304</c:v>
                </c:pt>
                <c:pt idx="2">
                  <c:v>8383</c:v>
                </c:pt>
                <c:pt idx="3">
                  <c:v>2245</c:v>
                </c:pt>
                <c:pt idx="4">
                  <c:v>39383</c:v>
                </c:pt>
                <c:pt idx="5">
                  <c:v>3492</c:v>
                </c:pt>
                <c:pt idx="6">
                  <c:v>7756</c:v>
                </c:pt>
                <c:pt idx="7">
                  <c:v>9780</c:v>
                </c:pt>
                <c:pt idx="8">
                  <c:v>954</c:v>
                </c:pt>
                <c:pt idx="9">
                  <c:v>88</c:v>
                </c:pt>
                <c:pt idx="10">
                  <c:v>490750</c:v>
                </c:pt>
                <c:pt idx="11">
                  <c:v>93285</c:v>
                </c:pt>
                <c:pt idx="12">
                  <c:v>228</c:v>
                </c:pt>
                <c:pt idx="13">
                  <c:v>5098</c:v>
                </c:pt>
                <c:pt idx="14">
                  <c:v>1743</c:v>
                </c:pt>
                <c:pt idx="15">
                  <c:v>131</c:v>
                </c:pt>
                <c:pt idx="16">
                  <c:v>358378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7759344"/>
        <c:axId val="597761584"/>
      </c:barChart>
      <c:catAx>
        <c:axId val="5977593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7761584"/>
        <c:crosses val="autoZero"/>
        <c:auto val="1"/>
        <c:lblAlgn val="ctr"/>
        <c:lblOffset val="100"/>
        <c:noMultiLvlLbl val="0"/>
      </c:catAx>
      <c:valAx>
        <c:axId val="597761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775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GRAFICO'!$F$4:$F$21</c:f>
              <c:strCache>
                <c:ptCount val="18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TACNA</c:v>
                </c:pt>
                <c:pt idx="17">
                  <c:v>UCAYALI</c:v>
                </c:pt>
              </c:strCache>
            </c:strRef>
          </c:cat>
          <c:val>
            <c:numRef>
              <c:f>'TABLA Y GRAFICO'!$G$4:$G$21</c:f>
              <c:numCache>
                <c:formatCode>#,##0</c:formatCode>
                <c:ptCount val="18"/>
                <c:pt idx="0">
                  <c:v>53</c:v>
                </c:pt>
                <c:pt idx="1">
                  <c:v>49</c:v>
                </c:pt>
                <c:pt idx="2">
                  <c:v>34</c:v>
                </c:pt>
                <c:pt idx="3">
                  <c:v>64</c:v>
                </c:pt>
                <c:pt idx="4">
                  <c:v>9</c:v>
                </c:pt>
                <c:pt idx="5">
                  <c:v>20</c:v>
                </c:pt>
                <c:pt idx="6">
                  <c:v>41</c:v>
                </c:pt>
                <c:pt idx="7">
                  <c:v>28</c:v>
                </c:pt>
                <c:pt idx="8">
                  <c:v>26</c:v>
                </c:pt>
                <c:pt idx="9">
                  <c:v>24</c:v>
                </c:pt>
                <c:pt idx="10">
                  <c:v>16</c:v>
                </c:pt>
                <c:pt idx="11">
                  <c:v>1</c:v>
                </c:pt>
                <c:pt idx="12">
                  <c:v>4</c:v>
                </c:pt>
                <c:pt idx="13">
                  <c:v>7</c:v>
                </c:pt>
                <c:pt idx="14">
                  <c:v>2</c:v>
                </c:pt>
                <c:pt idx="15">
                  <c:v>21</c:v>
                </c:pt>
                <c:pt idx="16">
                  <c:v>4</c:v>
                </c:pt>
                <c:pt idx="1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9959120"/>
        <c:axId val="596965792"/>
      </c:barChart>
      <c:catAx>
        <c:axId val="719959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6965792"/>
        <c:crosses val="autoZero"/>
        <c:auto val="1"/>
        <c:lblAlgn val="ctr"/>
        <c:lblOffset val="100"/>
        <c:noMultiLvlLbl val="0"/>
      </c:catAx>
      <c:valAx>
        <c:axId val="5969657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99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GRAFICO'!$J$4:$J$21</c:f>
              <c:strCache>
                <c:ptCount val="18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TACNA</c:v>
                </c:pt>
                <c:pt idx="17">
                  <c:v>UCAYALI</c:v>
                </c:pt>
              </c:strCache>
            </c:strRef>
          </c:cat>
          <c:val>
            <c:numRef>
              <c:f>'TABLA Y GRAFICO'!$K$4:$K$21</c:f>
              <c:numCache>
                <c:formatCode>#,##0</c:formatCode>
                <c:ptCount val="18"/>
                <c:pt idx="0">
                  <c:v>175048</c:v>
                </c:pt>
                <c:pt idx="1">
                  <c:v>65117</c:v>
                </c:pt>
                <c:pt idx="2">
                  <c:v>58414</c:v>
                </c:pt>
                <c:pt idx="3">
                  <c:v>140430</c:v>
                </c:pt>
                <c:pt idx="4">
                  <c:v>61113</c:v>
                </c:pt>
                <c:pt idx="5">
                  <c:v>115058</c:v>
                </c:pt>
                <c:pt idx="6">
                  <c:v>192317</c:v>
                </c:pt>
                <c:pt idx="7">
                  <c:v>89416</c:v>
                </c:pt>
                <c:pt idx="8">
                  <c:v>45762</c:v>
                </c:pt>
                <c:pt idx="9">
                  <c:v>199220</c:v>
                </c:pt>
                <c:pt idx="10">
                  <c:v>16578</c:v>
                </c:pt>
                <c:pt idx="11">
                  <c:v>59</c:v>
                </c:pt>
                <c:pt idx="12">
                  <c:v>2329</c:v>
                </c:pt>
                <c:pt idx="13">
                  <c:v>11399</c:v>
                </c:pt>
                <c:pt idx="14">
                  <c:v>3801</c:v>
                </c:pt>
                <c:pt idx="15">
                  <c:v>43082</c:v>
                </c:pt>
                <c:pt idx="16">
                  <c:v>310</c:v>
                </c:pt>
                <c:pt idx="17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7760464"/>
        <c:axId val="719961360"/>
      </c:barChart>
      <c:catAx>
        <c:axId val="5977604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9961360"/>
        <c:crosses val="autoZero"/>
        <c:auto val="1"/>
        <c:lblAlgn val="ctr"/>
        <c:lblOffset val="100"/>
        <c:noMultiLvlLbl val="0"/>
      </c:catAx>
      <c:valAx>
        <c:axId val="719961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776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4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9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4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9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94517"/>
              </p:ext>
            </p:extLst>
          </p:nvPr>
        </p:nvGraphicFramePr>
        <p:xfrm>
          <a:off x="3659767" y="1032926"/>
          <a:ext cx="4923273" cy="54779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4440"/>
                <a:gridCol w="1816255"/>
                <a:gridCol w="1882578"/>
              </a:tblGrid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175,048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65,117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58,414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140,430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61,113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115,058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192,317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89,416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45,762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199,220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43,082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89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1,241,453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419234"/>
              </p:ext>
            </p:extLst>
          </p:nvPr>
        </p:nvGraphicFramePr>
        <p:xfrm>
          <a:off x="757771" y="1051560"/>
          <a:ext cx="10727266" cy="524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06172"/>
            <a:ext cx="11413067" cy="63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5" y="656761"/>
            <a:ext cx="4225967" cy="5985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7" y="656761"/>
            <a:ext cx="4225967" cy="5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11107"/>
              </p:ext>
            </p:extLst>
          </p:nvPr>
        </p:nvGraphicFramePr>
        <p:xfrm>
          <a:off x="3666071" y="956728"/>
          <a:ext cx="4944535" cy="528319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5192"/>
                <a:gridCol w="1645097"/>
                <a:gridCol w="2204246"/>
              </a:tblGrid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06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300369"/>
              </p:ext>
            </p:extLst>
          </p:nvPr>
        </p:nvGraphicFramePr>
        <p:xfrm>
          <a:off x="1077118" y="905934"/>
          <a:ext cx="1011608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32957"/>
              </p:ext>
            </p:extLst>
          </p:nvPr>
        </p:nvGraphicFramePr>
        <p:xfrm>
          <a:off x="3722186" y="939796"/>
          <a:ext cx="4758266" cy="51816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3403"/>
                <a:gridCol w="1755381"/>
                <a:gridCol w="1819482"/>
              </a:tblGrid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11,304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39,383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9,780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490,750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358,378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1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1,033,128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8421"/>
              </p:ext>
            </p:extLst>
          </p:nvPr>
        </p:nvGraphicFramePr>
        <p:xfrm>
          <a:off x="1182162" y="1068493"/>
          <a:ext cx="9878483" cy="509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211"/>
              </p:ext>
            </p:extLst>
          </p:nvPr>
        </p:nvGraphicFramePr>
        <p:xfrm>
          <a:off x="3683814" y="956740"/>
          <a:ext cx="4835009" cy="53424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1456"/>
                <a:gridCol w="1604160"/>
                <a:gridCol w="2149393"/>
              </a:tblGrid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12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999510"/>
              </p:ext>
            </p:extLst>
          </p:nvPr>
        </p:nvGraphicFramePr>
        <p:xfrm>
          <a:off x="973669" y="1110827"/>
          <a:ext cx="10295467" cy="519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26251</TotalTime>
  <Words>344</Words>
  <Application>Microsoft Office PowerPoint</Application>
  <PresentationFormat>Panorámica</PresentationFormat>
  <Paragraphs>257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1074</cp:revision>
  <cp:lastPrinted>2017-12-18T16:15:47Z</cp:lastPrinted>
  <dcterms:created xsi:type="dcterms:W3CDTF">2016-01-13T16:13:53Z</dcterms:created>
  <dcterms:modified xsi:type="dcterms:W3CDTF">2017-12-18T16:17:38Z</dcterms:modified>
</cp:coreProperties>
</file>