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00" r:id="rId2"/>
    <p:sldId id="303" r:id="rId3"/>
    <p:sldId id="304" r:id="rId4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486"/>
    <a:srgbClr val="BCE8FC"/>
    <a:srgbClr val="0377D7"/>
    <a:srgbClr val="0099FF"/>
    <a:srgbClr val="183962"/>
    <a:srgbClr val="1F497D"/>
    <a:srgbClr val="33CCFF"/>
    <a:srgbClr val="00508F"/>
    <a:srgbClr val="FFF9DD"/>
    <a:srgbClr val="E0B9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38" autoAdjust="0"/>
    <p:restoredTop sz="96433" autoAdjust="0"/>
  </p:normalViewPr>
  <p:slideViewPr>
    <p:cSldViewPr snapToGrid="0">
      <p:cViewPr varScale="1">
        <p:scale>
          <a:sx n="143" d="100"/>
          <a:sy n="143" d="100"/>
        </p:scale>
        <p:origin x="1098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56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 snapToGrid="0"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0EB1-9697-4928-A036-45A280D7C0B9}" type="datetimeFigureOut">
              <a:rPr lang="es-PE" smtClean="0"/>
              <a:t>19/12/2017</a:t>
            </a:fld>
            <a:endParaRPr lang="es-PE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7D72A-A771-49ED-8D4B-91AA9CD6CE70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5132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A0064-C78F-4EF9-B55A-E76DF3FE6C32}" type="datetimeFigureOut">
              <a:rPr lang="es-PE" smtClean="0"/>
              <a:t>19/12/2017</a:t>
            </a:fld>
            <a:endParaRPr lang="es-PE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EAA45-7B74-40BC-9F3E-1C522624E9FA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55644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1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028777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2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5803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EAA45-7B74-40BC-9F3E-1C522624E9FA}" type="slidenum">
              <a:rPr lang="es-PE" smtClean="0"/>
              <a:t>3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35054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ChangeArrowheads="1"/>
          </p:cNvSpPr>
          <p:nvPr userDrawn="1"/>
        </p:nvSpPr>
        <p:spPr bwMode="auto">
          <a:xfrm>
            <a:off x="2220087" y="112759"/>
            <a:ext cx="2476218" cy="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REPORTE NOWCASTING:</a:t>
            </a:r>
            <a:endParaRPr kumimoji="0" lang="es-MX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7039002" y="148387"/>
            <a:ext cx="869967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3347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0734" algn="ctr"/>
                <a:tab pos="3741468" algn="r"/>
              </a:tabLst>
            </a:pPr>
            <a:r>
              <a:rPr kumimoji="0" lang="es-MX" sz="1300" b="1" i="0" u="none" strike="noStrike" kern="1200" cap="none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libri" pitchFamily="34" charset="0"/>
                <a:cs typeface="Times New Roman" pitchFamily="18" charset="0"/>
              </a:rPr>
              <a:t>EMISIÓN:</a:t>
            </a:r>
          </a:p>
        </p:txBody>
      </p:sp>
      <p:sp>
        <p:nvSpPr>
          <p:cNvPr id="7" name="61 Marcador de texto"/>
          <p:cNvSpPr>
            <a:spLocks noGrp="1"/>
          </p:cNvSpPr>
          <p:nvPr>
            <p:ph type="body" sz="quarter" idx="39" hasCustomPrompt="1"/>
          </p:nvPr>
        </p:nvSpPr>
        <p:spPr>
          <a:xfrm>
            <a:off x="4581166" y="89007"/>
            <a:ext cx="1728046" cy="270030"/>
          </a:xfrm>
        </p:spPr>
        <p:txBody>
          <a:bodyPr>
            <a:noAutofit/>
          </a:bodyPr>
          <a:lstStyle>
            <a:lvl1pPr marL="0" indent="0">
              <a:buNone/>
              <a:defRPr sz="17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s-PE" dirty="0" err="1" smtClean="0"/>
              <a:t>yyyymmdd</a:t>
            </a:r>
            <a:r>
              <a:rPr lang="es-PE" dirty="0" smtClean="0"/>
              <a:t>-xx</a:t>
            </a:r>
            <a:endParaRPr lang="es-PE" dirty="0"/>
          </a:p>
        </p:txBody>
      </p:sp>
      <p:sp>
        <p:nvSpPr>
          <p:cNvPr id="8" name="61 Marcador de texto"/>
          <p:cNvSpPr>
            <a:spLocks noGrp="1"/>
          </p:cNvSpPr>
          <p:nvPr>
            <p:ph type="body" sz="quarter" idx="40" hasCustomPrompt="1"/>
          </p:nvPr>
        </p:nvSpPr>
        <p:spPr>
          <a:xfrm>
            <a:off x="7823257" y="94945"/>
            <a:ext cx="1213937" cy="270030"/>
          </a:xfrm>
        </p:spPr>
        <p:txBody>
          <a:bodyPr>
            <a:noAutofit/>
          </a:bodyPr>
          <a:lstStyle>
            <a:lvl1pPr marL="0" indent="0">
              <a:buNone/>
              <a:defRPr sz="1700" b="1" i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s-PE" dirty="0" err="1" smtClean="0"/>
              <a:t>hh:mm</a:t>
            </a:r>
            <a:r>
              <a:rPr lang="es-PE" dirty="0" smtClean="0"/>
              <a:t> h</a:t>
            </a:r>
            <a:endParaRPr lang="es-PE" dirty="0"/>
          </a:p>
        </p:txBody>
      </p:sp>
      <p:pic>
        <p:nvPicPr>
          <p:cNvPr id="9" name="Picture 2" descr="C:\QGis\Logos\Barra_Ministeri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76" y="112759"/>
            <a:ext cx="1216598" cy="270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CuadroTexto"/>
          <p:cNvSpPr txBox="1"/>
          <p:nvPr userDrawn="1"/>
        </p:nvSpPr>
        <p:spPr>
          <a:xfrm>
            <a:off x="6305796" y="951357"/>
            <a:ext cx="2730254" cy="310188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OBSERVACIONES</a:t>
            </a:r>
            <a:r>
              <a:rPr lang="es-PE" sz="1600" b="0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es-PE" sz="16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GENERALES</a:t>
            </a:r>
            <a:endParaRPr lang="es-PE" sz="16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12" name="32 Marcador de posición de imagen"/>
          <p:cNvSpPr>
            <a:spLocks noGrp="1"/>
          </p:cNvSpPr>
          <p:nvPr>
            <p:ph type="pic" sz="quarter" idx="13" hasCustomPrompt="1"/>
          </p:nvPr>
        </p:nvSpPr>
        <p:spPr>
          <a:xfrm>
            <a:off x="250825" y="603647"/>
            <a:ext cx="5836445" cy="402074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s-PE" dirty="0" smtClean="0"/>
              <a:t>Imagen Área de mal tiempo</a:t>
            </a:r>
            <a:endParaRPr lang="es-PE" dirty="0"/>
          </a:p>
        </p:txBody>
      </p:sp>
      <p:sp>
        <p:nvSpPr>
          <p:cNvPr id="13" name="25 Marcador de texto"/>
          <p:cNvSpPr>
            <a:spLocks noGrp="1"/>
          </p:cNvSpPr>
          <p:nvPr>
            <p:ph type="body" sz="quarter" idx="33"/>
          </p:nvPr>
        </p:nvSpPr>
        <p:spPr>
          <a:xfrm>
            <a:off x="6369296" y="1323606"/>
            <a:ext cx="2571503" cy="3229344"/>
          </a:xfrm>
        </p:spPr>
        <p:txBody>
          <a:bodyPr>
            <a:noAutofit/>
          </a:bodyPr>
          <a:lstStyle>
            <a:lvl1pPr marL="0" indent="0">
              <a:buNone/>
              <a:defRPr lang="es-PE" sz="10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4" name="13 CuadroTexto"/>
          <p:cNvSpPr txBox="1"/>
          <p:nvPr userDrawn="1"/>
        </p:nvSpPr>
        <p:spPr>
          <a:xfrm>
            <a:off x="6454239" y="4929158"/>
            <a:ext cx="2666013" cy="187077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 marL="0" algn="r" defTabSz="633476" rtl="0" eaLnBrk="1" latinLnBrk="0" hangingPunct="1"/>
            <a:r>
              <a:rPr lang="es-PE" sz="8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Consultas: (01) 614-1407 / #754618</a:t>
            </a:r>
            <a:endParaRPr lang="es-PE" sz="800" b="1" i="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14 Rectángulo"/>
          <p:cNvSpPr/>
          <p:nvPr userDrawn="1"/>
        </p:nvSpPr>
        <p:spPr>
          <a:xfrm>
            <a:off x="1106888" y="4786404"/>
            <a:ext cx="3625478" cy="279410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pPr algn="l"/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SUBDIRECCIÓN DE PREDICCIÓN METEOROLÓGICA</a:t>
            </a:r>
          </a:p>
          <a:p>
            <a:pPr algn="l"/>
            <a:r>
              <a:rPr lang="es-PE" sz="700" b="1" i="0" u="none" dirty="0" smtClean="0">
                <a:solidFill>
                  <a:srgbClr val="002060"/>
                </a:solidFill>
                <a:effectLst/>
              </a:rPr>
              <a:t>DIRECCIÓN DE</a:t>
            </a:r>
            <a:r>
              <a:rPr lang="es-PE" sz="700" b="1" i="0" u="none" baseline="0" dirty="0" smtClean="0">
                <a:solidFill>
                  <a:srgbClr val="002060"/>
                </a:solidFill>
                <a:effectLst/>
              </a:rPr>
              <a:t> METEOROLOGÍA Y EVALUACIÓN AMBIENTAL ATMOSFÉRICA</a:t>
            </a:r>
            <a:endParaRPr lang="es-PE" sz="700" i="0" u="none" dirty="0">
              <a:solidFill>
                <a:srgbClr val="002060"/>
              </a:solidFill>
              <a:effectLst/>
            </a:endParaRPr>
          </a:p>
        </p:txBody>
      </p:sp>
      <p:sp>
        <p:nvSpPr>
          <p:cNvPr id="16" name="15 Rectángulo"/>
          <p:cNvSpPr/>
          <p:nvPr userDrawn="1"/>
        </p:nvSpPr>
        <p:spPr>
          <a:xfrm>
            <a:off x="6100176" y="4700749"/>
            <a:ext cx="1419788" cy="248633"/>
          </a:xfrm>
          <a:prstGeom prst="rect">
            <a:avLst/>
          </a:prstGeom>
        </p:spPr>
        <p:txBody>
          <a:bodyPr wrap="square" lIns="63348" tIns="31674" rIns="63348" bIns="31674">
            <a:spAutoFit/>
          </a:bodyPr>
          <a:lstStyle/>
          <a:p>
            <a:r>
              <a:rPr lang="es-PE" sz="12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Próximo reporte:</a:t>
            </a:r>
            <a:endParaRPr lang="es-PE" sz="12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28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7434903" y="4691554"/>
            <a:ext cx="800004" cy="196453"/>
          </a:xfrm>
        </p:spPr>
        <p:txBody>
          <a:bodyPr>
            <a:noAutofit/>
          </a:bodyPr>
          <a:lstStyle>
            <a:lvl1pPr marL="0" indent="0">
              <a:buNone/>
              <a:defRPr sz="1200" b="0" i="1" baseline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es-PE" dirty="0" err="1" smtClean="0"/>
              <a:t>hh:mm</a:t>
            </a:r>
            <a:endParaRPr lang="es-PE" dirty="0"/>
          </a:p>
        </p:txBody>
      </p:sp>
      <p:sp>
        <p:nvSpPr>
          <p:cNvPr id="18" name="17 CuadroTexto"/>
          <p:cNvSpPr txBox="1"/>
          <p:nvPr userDrawn="1"/>
        </p:nvSpPr>
        <p:spPr>
          <a:xfrm>
            <a:off x="8014599" y="4700749"/>
            <a:ext cx="896419" cy="248633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200" b="0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 local</a:t>
            </a:r>
            <a:endParaRPr lang="es-PE" sz="1200" b="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QGis\Logos\Logo_SENAMHI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29" y="4695697"/>
            <a:ext cx="832386" cy="447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320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047773632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9" name="38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3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4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5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6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6032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25" name="24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FFFF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tx1"/>
                </a:solidFill>
              </a:rPr>
              <a:t>ESTABLE</a:t>
            </a:r>
            <a:endParaRPr lang="es-PE" sz="2400" b="1" dirty="0">
              <a:solidFill>
                <a:schemeClr val="tx1"/>
              </a:solidFill>
            </a:endParaRPr>
          </a:p>
        </p:txBody>
      </p:sp>
      <p:sp>
        <p:nvSpPr>
          <p:cNvPr id="26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27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6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9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40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42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31914170"/>
              </p:ext>
            </p:extLst>
          </p:nvPr>
        </p:nvGraphicFramePr>
        <p:xfrm>
          <a:off x="0" y="506297"/>
          <a:ext cx="9143999" cy="4633023"/>
        </p:xfrm>
        <a:graphic>
          <a:graphicData uri="http://schemas.openxmlformats.org/drawingml/2006/table">
            <a:tbl>
              <a:tblPr firstRow="1" firstCol="1" bandRow="1"/>
              <a:tblGrid>
                <a:gridCol w="4544884"/>
                <a:gridCol w="4599115"/>
              </a:tblGrid>
              <a:tr h="2438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5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endParaRPr lang="es-PE" sz="900" b="1" baseline="0" dirty="0" smtClean="0">
                        <a:solidFill>
                          <a:sysClr val="windowText" lastClr="000000"/>
                        </a:solidFill>
                        <a:effectLst/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  <a:alpha val="50000"/>
                      </a:srgbClr>
                    </a:solidFill>
                  </a:tcPr>
                </a:tc>
              </a:tr>
              <a:tr h="21945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  <a:tabLst>
                          <a:tab pos="2180590" algn="ctr"/>
                        </a:tabLst>
                      </a:pPr>
                      <a:endParaRPr lang="es-PE" sz="700" i="1" dirty="0">
                        <a:solidFill>
                          <a:srgbClr val="80808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272665" algn="ctr"/>
                        </a:tabLst>
                      </a:pPr>
                      <a:endParaRPr lang="es-PE" sz="800" b="1" i="1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5173" marR="75173" marT="0" marB="0">
                    <a:lnL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alpha val="50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28" name="27 CuadroTexto"/>
          <p:cNvSpPr txBox="1"/>
          <p:nvPr userDrawn="1"/>
        </p:nvSpPr>
        <p:spPr>
          <a:xfrm>
            <a:off x="731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CONDICIONES ACTUALES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1" name="40 CuadroTexto"/>
          <p:cNvSpPr txBox="1"/>
          <p:nvPr userDrawn="1"/>
        </p:nvSpPr>
        <p:spPr>
          <a:xfrm>
            <a:off x="4567955" y="535612"/>
            <a:ext cx="45360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Aft>
                <a:spcPts val="0"/>
              </a:spcAft>
            </a:pPr>
            <a:r>
              <a:rPr lang="es-PE" sz="1200" b="1" i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PRONÓSTICO</a:t>
            </a:r>
            <a:r>
              <a:rPr lang="es-PE" sz="1200" b="1" i="0" baseline="0" dirty="0" smtClean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A 2 HORAS</a:t>
            </a:r>
          </a:p>
          <a:p>
            <a:pPr>
              <a:spcAft>
                <a:spcPts val="0"/>
              </a:spcAft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Fenómenos meteorológicos:</a:t>
            </a:r>
          </a:p>
          <a:p>
            <a:pPr>
              <a:spcAft>
                <a:spcPts val="0"/>
              </a:spcAft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Dirección</a:t>
            </a:r>
            <a:r>
              <a:rPr lang="es-PE" sz="1000" b="1" i="0" baseline="0" dirty="0" smtClean="0">
                <a:solidFill>
                  <a:schemeClr val="tx1"/>
                </a:solidFill>
                <a:effectLst/>
                <a:latin typeface="Calibri" pitchFamily="34" charset="0"/>
              </a:rPr>
              <a:t>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Dpto. afectados:</a:t>
            </a: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E" sz="1000" b="1" i="0" baseline="0" dirty="0" smtClean="0">
                <a:solidFill>
                  <a:sysClr val="windowText" lastClr="000000"/>
                </a:solidFill>
                <a:effectLst/>
                <a:latin typeface="Calibri" pitchFamily="34" charset="0"/>
              </a:rPr>
              <a:t>Provincias: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PE" sz="1000" b="1" i="0" baseline="0" dirty="0" smtClean="0">
              <a:solidFill>
                <a:sysClr val="windowText" lastClr="000000"/>
              </a:solidFill>
              <a:effectLst/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83818" y="91566"/>
            <a:ext cx="156386" cy="26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3348" tIns="31674" rIns="63348" bIns="31674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5 CuadroTexto"/>
          <p:cNvSpPr txBox="1"/>
          <p:nvPr userDrawn="1"/>
        </p:nvSpPr>
        <p:spPr>
          <a:xfrm>
            <a:off x="4735881" y="59334"/>
            <a:ext cx="1149515" cy="356354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r>
              <a:rPr lang="es-PE" sz="19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ESTADO:</a:t>
            </a:r>
            <a:endParaRPr lang="es-PE" sz="1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6 CuadroTexto"/>
          <p:cNvSpPr txBox="1"/>
          <p:nvPr userDrawn="1"/>
        </p:nvSpPr>
        <p:spPr>
          <a:xfrm>
            <a:off x="822989" y="24924"/>
            <a:ext cx="1118627" cy="433299"/>
          </a:xfrm>
          <a:prstGeom prst="rect">
            <a:avLst/>
          </a:prstGeom>
          <a:noFill/>
        </p:spPr>
        <p:txBody>
          <a:bodyPr wrap="square" lIns="63348" tIns="31674" rIns="63348" bIns="31674" rtlCol="0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N° de tormenta:</a:t>
            </a: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N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° de observación: </a:t>
            </a:r>
            <a:endParaRPr lang="es-PE" sz="800" b="1" i="1" dirty="0" smtClean="0">
              <a:ln w="10541" cmpd="sng">
                <a:noFill/>
                <a:prstDash val="solid"/>
              </a:ln>
              <a:solidFill>
                <a:schemeClr val="bg1"/>
              </a:solidFill>
              <a:latin typeface="Trebuchet MS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es-PE" sz="800" b="1" i="1" dirty="0" smtClean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Precedente</a:t>
            </a:r>
            <a:r>
              <a:rPr lang="es-PE" sz="800" b="1" i="1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</a:rPr>
              <a:t>: </a:t>
            </a:r>
          </a:p>
        </p:txBody>
      </p:sp>
      <p:sp>
        <p:nvSpPr>
          <p:cNvPr id="8" name="25 Marcador de texto"/>
          <p:cNvSpPr>
            <a:spLocks noGrp="1"/>
          </p:cNvSpPr>
          <p:nvPr>
            <p:ph type="body" sz="quarter" idx="11" hasCustomPrompt="1"/>
          </p:nvPr>
        </p:nvSpPr>
        <p:spPr>
          <a:xfrm>
            <a:off x="1849466" y="13100"/>
            <a:ext cx="2664295" cy="18244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SCXXX</a:t>
            </a:r>
            <a:endParaRPr lang="es-PE" dirty="0"/>
          </a:p>
        </p:txBody>
      </p:sp>
      <p:sp>
        <p:nvSpPr>
          <p:cNvPr id="9" name="25 Marcador de texto"/>
          <p:cNvSpPr>
            <a:spLocks noGrp="1"/>
          </p:cNvSpPr>
          <p:nvPr>
            <p:ph type="body" sz="quarter" idx="12" hasCustomPrompt="1"/>
          </p:nvPr>
        </p:nvSpPr>
        <p:spPr>
          <a:xfrm>
            <a:off x="1849466" y="133501"/>
            <a:ext cx="2664295" cy="164400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XX</a:t>
            </a:r>
            <a:endParaRPr lang="es-PE" dirty="0"/>
          </a:p>
        </p:txBody>
      </p:sp>
      <p:sp>
        <p:nvSpPr>
          <p:cNvPr id="10" name="25 Marcador de texto"/>
          <p:cNvSpPr>
            <a:spLocks noGrp="1"/>
          </p:cNvSpPr>
          <p:nvPr>
            <p:ph type="body" sz="quarter" idx="13" hasCustomPrompt="1"/>
          </p:nvPr>
        </p:nvSpPr>
        <p:spPr>
          <a:xfrm>
            <a:off x="1849466" y="255834"/>
            <a:ext cx="2664295" cy="160403"/>
          </a:xfrm>
        </p:spPr>
        <p:txBody>
          <a:bodyPr>
            <a:noAutofit/>
          </a:bodyPr>
          <a:lstStyle>
            <a:lvl1pPr marL="0" indent="0">
              <a:buNone/>
              <a:defRPr lang="es-PE" sz="800" b="0" i="1" kern="1200" baseline="0" dirty="0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Trebuchet MS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Unión/continuación/ etc.</a:t>
            </a:r>
            <a:endParaRPr lang="es-PE" dirty="0"/>
          </a:p>
        </p:txBody>
      </p:sp>
      <p:pic>
        <p:nvPicPr>
          <p:cNvPr id="12" name="Picture 2" descr="C:\Users\usuario\Downloads\SENAMHI_logo-ACENTO-BLANC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2" y="57735"/>
            <a:ext cx="737758" cy="36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25 Marcador de texto"/>
          <p:cNvSpPr>
            <a:spLocks noGrp="1"/>
          </p:cNvSpPr>
          <p:nvPr>
            <p:ph type="body" sz="quarter" idx="33" hasCustomPrompt="1"/>
          </p:nvPr>
        </p:nvSpPr>
        <p:spPr>
          <a:xfrm>
            <a:off x="104119" y="871200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0" name="25 Marcador de texto"/>
          <p:cNvSpPr>
            <a:spLocks noGrp="1"/>
          </p:cNvSpPr>
          <p:nvPr>
            <p:ph type="body" sz="quarter" idx="35" hasCustomPrompt="1"/>
          </p:nvPr>
        </p:nvSpPr>
        <p:spPr>
          <a:xfrm>
            <a:off x="104119" y="1449865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1" name="25 Marcador de texto"/>
          <p:cNvSpPr>
            <a:spLocks noGrp="1"/>
          </p:cNvSpPr>
          <p:nvPr>
            <p:ph type="body" sz="quarter" idx="36" hasCustomPrompt="1"/>
          </p:nvPr>
        </p:nvSpPr>
        <p:spPr>
          <a:xfrm>
            <a:off x="104119" y="1793513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2" name="25 Marcador de texto"/>
          <p:cNvSpPr>
            <a:spLocks noGrp="1"/>
          </p:cNvSpPr>
          <p:nvPr>
            <p:ph type="body" sz="quarter" idx="37"/>
          </p:nvPr>
        </p:nvSpPr>
        <p:spPr>
          <a:xfrm>
            <a:off x="104119" y="2408444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34" name="34 Marcador de posición de imagen"/>
          <p:cNvSpPr>
            <a:spLocks noGrp="1"/>
          </p:cNvSpPr>
          <p:nvPr>
            <p:ph type="pic" sz="quarter" idx="34" hasCustomPrompt="1"/>
          </p:nvPr>
        </p:nvSpPr>
        <p:spPr>
          <a:xfrm>
            <a:off x="376053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1</a:t>
            </a:r>
            <a:endParaRPr lang="es-PE" dirty="0"/>
          </a:p>
        </p:txBody>
      </p:sp>
      <p:sp>
        <p:nvSpPr>
          <p:cNvPr id="35" name="34 Marcador de posición de imagen"/>
          <p:cNvSpPr>
            <a:spLocks noGrp="1"/>
          </p:cNvSpPr>
          <p:nvPr>
            <p:ph type="pic" sz="quarter" idx="40" hasCustomPrompt="1"/>
          </p:nvPr>
        </p:nvSpPr>
        <p:spPr>
          <a:xfrm>
            <a:off x="4948052" y="2951030"/>
            <a:ext cx="3744000" cy="2196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Tiempo 2</a:t>
            </a:r>
            <a:endParaRPr lang="es-PE" dirty="0"/>
          </a:p>
        </p:txBody>
      </p:sp>
      <p:sp>
        <p:nvSpPr>
          <p:cNvPr id="24" name="23 Rectángulo"/>
          <p:cNvSpPr/>
          <p:nvPr userDrawn="1"/>
        </p:nvSpPr>
        <p:spPr>
          <a:xfrm>
            <a:off x="5826016" y="14933"/>
            <a:ext cx="3292044" cy="465517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3348" tIns="31674" rIns="63348" bIns="31674" rtlCol="0" anchor="ctr"/>
          <a:lstStyle/>
          <a:p>
            <a:pPr algn="ctr"/>
            <a:r>
              <a:rPr lang="es-PE" sz="2400" b="1" dirty="0" smtClean="0">
                <a:solidFill>
                  <a:schemeClr val="bg1"/>
                </a:solidFill>
              </a:rPr>
              <a:t>DESINTENSIFICANDO</a:t>
            </a:r>
            <a:endParaRPr lang="es-PE" sz="2400" b="1" dirty="0">
              <a:solidFill>
                <a:schemeClr val="bg1"/>
              </a:solidFill>
            </a:endParaRPr>
          </a:p>
        </p:txBody>
      </p:sp>
      <p:sp>
        <p:nvSpPr>
          <p:cNvPr id="23" name="25 Marcador de texto"/>
          <p:cNvSpPr>
            <a:spLocks noGrp="1"/>
          </p:cNvSpPr>
          <p:nvPr>
            <p:ph type="body" sz="quarter" idx="41" hasCustomPrompt="1"/>
          </p:nvPr>
        </p:nvSpPr>
        <p:spPr>
          <a:xfrm>
            <a:off x="4668959" y="870177"/>
            <a:ext cx="4320000" cy="540290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100"/>
              </a:spcBef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Indicar fenómenos</a:t>
            </a:r>
          </a:p>
          <a:p>
            <a:pPr lvl="0"/>
            <a:r>
              <a:rPr lang="es-PE" dirty="0" smtClean="0"/>
              <a:t>Intensidad lluvia (mm/h)</a:t>
            </a:r>
            <a:endParaRPr lang="es-PE" dirty="0"/>
          </a:p>
        </p:txBody>
      </p:sp>
      <p:sp>
        <p:nvSpPr>
          <p:cNvPr id="33" name="25 Marcador de texto"/>
          <p:cNvSpPr>
            <a:spLocks noGrp="1"/>
          </p:cNvSpPr>
          <p:nvPr>
            <p:ph type="body" sz="quarter" idx="42" hasCustomPrompt="1"/>
          </p:nvPr>
        </p:nvSpPr>
        <p:spPr>
          <a:xfrm>
            <a:off x="4668959" y="1448842"/>
            <a:ext cx="4320000" cy="180000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N/NE/E/SE/S/…</a:t>
            </a:r>
            <a:endParaRPr lang="es-PE" dirty="0"/>
          </a:p>
        </p:txBody>
      </p:sp>
      <p:sp>
        <p:nvSpPr>
          <p:cNvPr id="37" name="25 Marcador de texto"/>
          <p:cNvSpPr>
            <a:spLocks noGrp="1"/>
          </p:cNvSpPr>
          <p:nvPr>
            <p:ph type="body" sz="quarter" idx="43" hasCustomPrompt="1"/>
          </p:nvPr>
        </p:nvSpPr>
        <p:spPr>
          <a:xfrm>
            <a:off x="4668959" y="1792490"/>
            <a:ext cx="4320000" cy="490066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PE" dirty="0" smtClean="0"/>
              <a:t>Nombre departamento</a:t>
            </a:r>
            <a:endParaRPr lang="es-PE" dirty="0"/>
          </a:p>
        </p:txBody>
      </p:sp>
      <p:sp>
        <p:nvSpPr>
          <p:cNvPr id="38" name="25 Marcador de texto"/>
          <p:cNvSpPr>
            <a:spLocks noGrp="1"/>
          </p:cNvSpPr>
          <p:nvPr>
            <p:ph type="body" sz="quarter" idx="44"/>
          </p:nvPr>
        </p:nvSpPr>
        <p:spPr>
          <a:xfrm>
            <a:off x="4668959" y="2407421"/>
            <a:ext cx="4320000" cy="476552"/>
          </a:xfrm>
        </p:spPr>
        <p:txBody>
          <a:bodyPr>
            <a:noAutofit/>
          </a:bodyPr>
          <a:lstStyle>
            <a:lvl1pPr marL="0" indent="0">
              <a:buNone/>
              <a:defRPr lang="es-PE" sz="900" b="0" i="0" kern="1200" dirty="0">
                <a:ln w="10541" cmpd="sng">
                  <a:noFill/>
                  <a:prstDash val="solid"/>
                </a:ln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01339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93596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8380"/>
            <a:ext cx="8229600" cy="33893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-1"/>
            <a:ext cx="9144000" cy="513934"/>
          </a:xfrm>
          <a:prstGeom prst="rect">
            <a:avLst/>
          </a:prstGeom>
          <a:solidFill>
            <a:srgbClr val="1F497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5" descr="G:\LOGO SENAMHI\SENAMHI_logo-ACENTO - copia (2).jpg"/>
          <p:cNvPicPr>
            <a:picLocks noChangeAspect="1" noChangeArrowheads="1"/>
          </p:cNvPicPr>
          <p:nvPr/>
        </p:nvPicPr>
        <p:blipFill rotWithShape="1">
          <a:blip r:embed="rId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68" t="28646" r="63337" b="15934"/>
          <a:stretch/>
        </p:blipFill>
        <p:spPr bwMode="auto">
          <a:xfrm>
            <a:off x="6822374" y="1705587"/>
            <a:ext cx="2321626" cy="336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8" r:id="rId2"/>
    <p:sldLayoutId id="2147483699" r:id="rId3"/>
    <p:sldLayoutId id="2147483700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posición de imagen 6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3" r="9173"/>
          <a:stretch>
            <a:fillRect/>
          </a:stretch>
        </p:blipFill>
        <p:spPr/>
      </p:pic>
      <p:sp>
        <p:nvSpPr>
          <p:cNvPr id="2" name="1 Marcador de texto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s-PE" dirty="0" smtClean="0"/>
              <a:t>20171220-01</a:t>
            </a:r>
            <a:endParaRPr lang="es-PE" dirty="0" smtClean="0"/>
          </a:p>
        </p:txBody>
      </p:sp>
      <p:sp>
        <p:nvSpPr>
          <p:cNvPr id="80" name="79 Marcador de texto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s-PE" dirty="0" smtClean="0"/>
              <a:t>00</a:t>
            </a:r>
            <a:r>
              <a:rPr lang="es-PE" dirty="0" smtClean="0"/>
              <a:t>:00</a:t>
            </a:r>
            <a:endParaRPr lang="es-PE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3"/>
          </p:nvPr>
        </p:nvSpPr>
        <p:spPr>
          <a:xfrm>
            <a:off x="6243878" y="1323606"/>
            <a:ext cx="2696921" cy="3229344"/>
          </a:xfrm>
        </p:spPr>
        <p:txBody>
          <a:bodyPr/>
          <a:lstStyle/>
          <a:p>
            <a:r>
              <a:rPr lang="es-PE" b="1" dirty="0" smtClean="0"/>
              <a:t>CONDICIONES ACTUALES</a:t>
            </a:r>
          </a:p>
          <a:p>
            <a:pPr algn="just"/>
            <a:r>
              <a:rPr lang="es-PE" dirty="0" smtClean="0"/>
              <a:t>Continúan las precipitaciones de moderada intensidad en la sierra centro y sur, afectando Arequipa y </a:t>
            </a:r>
            <a:r>
              <a:rPr lang="es-PE" dirty="0" smtClean="0"/>
              <a:t>Puno</a:t>
            </a:r>
            <a:r>
              <a:rPr lang="es-PE" dirty="0" smtClean="0"/>
              <a:t>, </a:t>
            </a:r>
            <a:r>
              <a:rPr lang="es-PE" dirty="0" smtClean="0"/>
              <a:t>principalmente. En la región selva, continúan las lluvias de moderada entre los </a:t>
            </a:r>
            <a:r>
              <a:rPr lang="es-PE" dirty="0" smtClean="0"/>
              <a:t>en la </a:t>
            </a:r>
            <a:r>
              <a:rPr lang="es-PE" dirty="0" smtClean="0"/>
              <a:t>región de </a:t>
            </a:r>
            <a:r>
              <a:rPr lang="es-PE" dirty="0" smtClean="0"/>
              <a:t>Loreto, San Martín y Ucayali.</a:t>
            </a:r>
            <a:endParaRPr lang="es-PE" dirty="0" smtClean="0"/>
          </a:p>
          <a:p>
            <a:pPr algn="just"/>
            <a:r>
              <a:rPr lang="es-PE" dirty="0" smtClean="0"/>
              <a:t>Por último, continúan las precipitaciones de ligera intensidad en la región de Madre de Dios.</a:t>
            </a:r>
          </a:p>
          <a:p>
            <a:pPr algn="just"/>
            <a:endParaRPr lang="es-PE" dirty="0"/>
          </a:p>
          <a:p>
            <a:pPr algn="just"/>
            <a:r>
              <a:rPr lang="es-PE" b="1" dirty="0" smtClean="0"/>
              <a:t>PERSPECTIVA</a:t>
            </a:r>
          </a:p>
          <a:p>
            <a:pPr algn="just"/>
            <a:r>
              <a:rPr lang="es-PE" dirty="0" smtClean="0"/>
              <a:t>Se espera que las precipitaciones continúen en las sierra centro y sur, así como en Madre de </a:t>
            </a:r>
            <a:r>
              <a:rPr lang="es-PE" dirty="0" smtClean="0"/>
              <a:t>dios y Ucayali. </a:t>
            </a:r>
            <a:r>
              <a:rPr lang="es-PE" dirty="0" smtClean="0"/>
              <a:t>Por otro lado,  se prevé que las precipitaciones en la selva norte(Loreto, San Martin) continúen con la misma intensidad.</a:t>
            </a:r>
          </a:p>
        </p:txBody>
      </p:sp>
      <p:sp>
        <p:nvSpPr>
          <p:cNvPr id="78" name="77 Marcador de texto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02:00</a:t>
            </a:r>
            <a:endParaRPr lang="es-PE" dirty="0"/>
          </a:p>
        </p:txBody>
      </p:sp>
      <p:sp>
        <p:nvSpPr>
          <p:cNvPr id="47" name="105 CuadroTexto"/>
          <p:cNvSpPr txBox="1"/>
          <p:nvPr/>
        </p:nvSpPr>
        <p:spPr>
          <a:xfrm>
            <a:off x="2635091" y="3619886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SC083</a:t>
            </a:r>
          </a:p>
        </p:txBody>
      </p:sp>
      <p:sp>
        <p:nvSpPr>
          <p:cNvPr id="15" name="104 Elipse"/>
          <p:cNvSpPr/>
          <p:nvPr/>
        </p:nvSpPr>
        <p:spPr>
          <a:xfrm rot="7469345">
            <a:off x="3551786" y="3274054"/>
            <a:ext cx="529065" cy="96820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3" name="104 Elipse"/>
          <p:cNvSpPr/>
          <p:nvPr/>
        </p:nvSpPr>
        <p:spPr>
          <a:xfrm rot="1845274">
            <a:off x="3282793" y="1476447"/>
            <a:ext cx="847948" cy="444955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4" name="105 CuadroTexto"/>
          <p:cNvSpPr txBox="1"/>
          <p:nvPr/>
        </p:nvSpPr>
        <p:spPr>
          <a:xfrm>
            <a:off x="3095451" y="117307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SC082</a:t>
            </a:r>
          </a:p>
        </p:txBody>
      </p:sp>
      <p:sp>
        <p:nvSpPr>
          <p:cNvPr id="19" name="104 Elipse"/>
          <p:cNvSpPr/>
          <p:nvPr/>
        </p:nvSpPr>
        <p:spPr>
          <a:xfrm rot="6398511">
            <a:off x="2714182" y="1529039"/>
            <a:ext cx="850752" cy="1439839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1" name="105 CuadroTexto"/>
          <p:cNvSpPr txBox="1"/>
          <p:nvPr/>
        </p:nvSpPr>
        <p:spPr>
          <a:xfrm>
            <a:off x="2271763" y="149827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SC085</a:t>
            </a:r>
          </a:p>
        </p:txBody>
      </p:sp>
      <p:sp>
        <p:nvSpPr>
          <p:cNvPr id="22" name="104 Elipse"/>
          <p:cNvSpPr/>
          <p:nvPr/>
        </p:nvSpPr>
        <p:spPr>
          <a:xfrm rot="7469345">
            <a:off x="2690159" y="2507599"/>
            <a:ext cx="503152" cy="968206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5" name="105 CuadroTexto"/>
          <p:cNvSpPr txBox="1"/>
          <p:nvPr/>
        </p:nvSpPr>
        <p:spPr>
          <a:xfrm>
            <a:off x="1869519" y="2529855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SC087</a:t>
            </a:r>
            <a:endParaRPr lang="es-PE" sz="800" dirty="0" smtClean="0">
              <a:latin typeface="Calibri" pitchFamily="34" charset="0"/>
            </a:endParaRPr>
          </a:p>
        </p:txBody>
      </p:sp>
      <p:sp>
        <p:nvSpPr>
          <p:cNvPr id="26" name="104 Elipse"/>
          <p:cNvSpPr/>
          <p:nvPr/>
        </p:nvSpPr>
        <p:spPr>
          <a:xfrm rot="1845274">
            <a:off x="3628033" y="2936854"/>
            <a:ext cx="704107" cy="402329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27" name="105 CuadroTexto"/>
          <p:cNvSpPr txBox="1"/>
          <p:nvPr/>
        </p:nvSpPr>
        <p:spPr>
          <a:xfrm>
            <a:off x="4053038" y="2741599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SC086</a:t>
            </a:r>
          </a:p>
        </p:txBody>
      </p:sp>
    </p:spTree>
    <p:extLst>
      <p:ext uri="{BB962C8B-B14F-4D97-AF65-F5344CB8AC3E}">
        <p14:creationId xmlns:p14="http://schemas.microsoft.com/office/powerpoint/2010/main" val="1572381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rcador de posición de imagen 10"/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10" name="Marcador de posición de imagen 9"/>
          <p:cNvPicPr>
            <a:picLocks noGrp="1" noChangeAspect="1"/>
          </p:cNvPicPr>
          <p:nvPr>
            <p:ph type="pic" sz="quarter" idx="3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>
          <a:xfrm>
            <a:off x="376053" y="2951030"/>
            <a:ext cx="3744000" cy="2196000"/>
          </a:xfrm>
        </p:spPr>
      </p:pic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SC082, SC085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14, 05</a:t>
            </a:r>
            <a:endParaRPr lang="es-PE" dirty="0" smtClean="0"/>
          </a:p>
          <a:p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Continuación, Continuación</a:t>
            </a:r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SC082:  </a:t>
            </a:r>
            <a:r>
              <a:rPr lang="es-PE" dirty="0" smtClean="0"/>
              <a:t>2 </a:t>
            </a:r>
            <a:r>
              <a:rPr lang="es-PE" dirty="0"/>
              <a:t>-</a:t>
            </a:r>
            <a:r>
              <a:rPr lang="es-PE" dirty="0" smtClean="0"/>
              <a:t> 10 mm/h</a:t>
            </a:r>
          </a:p>
          <a:p>
            <a:r>
              <a:rPr lang="es-PE" dirty="0"/>
              <a:t>Precipitación máxima estimada </a:t>
            </a:r>
            <a:r>
              <a:rPr lang="es-PE" dirty="0" smtClean="0"/>
              <a:t>SC085:  </a:t>
            </a:r>
            <a:r>
              <a:rPr lang="es-PE" dirty="0" smtClean="0"/>
              <a:t>2 </a:t>
            </a:r>
            <a:r>
              <a:rPr lang="es-PE" dirty="0" smtClean="0"/>
              <a:t>- 10 mm/h</a:t>
            </a:r>
          </a:p>
          <a:p>
            <a:endParaRPr lang="es-PE" dirty="0" smtClean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/>
              <a:t>Precipitación máxima estimada SC082:  </a:t>
            </a:r>
            <a:r>
              <a:rPr lang="es-PE" dirty="0"/>
              <a:t>2</a:t>
            </a:r>
            <a:r>
              <a:rPr lang="es-PE" dirty="0" smtClean="0"/>
              <a:t> </a:t>
            </a:r>
            <a:r>
              <a:rPr lang="es-PE" dirty="0" smtClean="0"/>
              <a:t>- 10 </a:t>
            </a:r>
            <a:r>
              <a:rPr lang="es-PE" dirty="0"/>
              <a:t>mm/h</a:t>
            </a:r>
          </a:p>
          <a:p>
            <a:r>
              <a:rPr lang="es-PE" dirty="0"/>
              <a:t>Precipitación máxima estimada SC085:  </a:t>
            </a:r>
            <a:r>
              <a:rPr lang="es-PE" dirty="0" smtClean="0"/>
              <a:t>2- </a:t>
            </a:r>
            <a:r>
              <a:rPr lang="es-PE" dirty="0" smtClean="0"/>
              <a:t>10 mm/h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SUR	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Loreto, San </a:t>
            </a:r>
            <a:r>
              <a:rPr lang="es-PE" dirty="0" smtClean="0"/>
              <a:t>Martín, Amazonas, Cajamarca, Ucayali</a:t>
            </a:r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sz="800" dirty="0" smtClean="0"/>
              <a:t>Maynas, Mariscal Ramón Castilla, Loreto, Ucayali, Alto Amazonas, Requena, Condorcanqui, </a:t>
            </a:r>
            <a:r>
              <a:rPr lang="es-PE" sz="800" dirty="0" smtClean="0"/>
              <a:t>Lamas, Huallaga</a:t>
            </a:r>
            <a:r>
              <a:rPr lang="es-PE" sz="800" dirty="0" smtClean="0"/>
              <a:t>, San Martín, El </a:t>
            </a:r>
            <a:r>
              <a:rPr lang="es-PE" sz="800" dirty="0" smtClean="0"/>
              <a:t>Dorado, Bongará, Luya, Chachapoyas, Rodríguez de Mendoza, Rioja, Moyobamba, Chota, Celendín, Hualgayoc</a:t>
            </a:r>
            <a:r>
              <a:rPr lang="es-PE" sz="800" dirty="0" smtClean="0"/>
              <a:t>, Bolívar, Mariscal Cáceres, Bellavista, Padre Abad, Coronel Portillo</a:t>
            </a:r>
            <a:endParaRPr lang="es-PE" sz="800" dirty="0" smtClean="0"/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 smtClean="0"/>
              <a:t>SUR</a:t>
            </a:r>
            <a:endParaRPr lang="es-PE" dirty="0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 smtClean="0"/>
              <a:t>Loreto, San </a:t>
            </a:r>
            <a:r>
              <a:rPr lang="es-PE" dirty="0" smtClean="0"/>
              <a:t>Martín, Amazonas, Ucayali</a:t>
            </a:r>
            <a:endParaRPr lang="es-PE" dirty="0"/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algn="just"/>
            <a:r>
              <a:rPr lang="es-PE" sz="800" dirty="0"/>
              <a:t>Maynas, Mariscal Ramón Castilla, Loreto, Ucayali, Alto Amazonas, Requena, Condorcanqui, Lamas, Huallaga, San Martín, El Dorado, </a:t>
            </a:r>
            <a:r>
              <a:rPr lang="es-PE" sz="800" dirty="0" smtClean="0"/>
              <a:t>Bongará, Rioja</a:t>
            </a:r>
            <a:r>
              <a:rPr lang="es-PE" sz="800" dirty="0"/>
              <a:t>, Moyobamba, Chota, Celendín, Hualgayoc, Bolívar, Mariscal Cáceres, Bellavista, Padre Abad, Coronel Portillo</a:t>
            </a:r>
          </a:p>
        </p:txBody>
      </p:sp>
      <p:sp>
        <p:nvSpPr>
          <p:cNvPr id="25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00</a:t>
            </a:r>
            <a:r>
              <a:rPr lang="es-PE" sz="600" b="1" dirty="0" smtClean="0"/>
              <a:t>:00 </a:t>
            </a:r>
            <a:r>
              <a:rPr lang="es-PE" sz="600" b="1" dirty="0"/>
              <a:t>del </a:t>
            </a:r>
            <a:r>
              <a:rPr lang="es-PE" sz="600" b="1" dirty="0" smtClean="0"/>
              <a:t>20</a:t>
            </a:r>
            <a:r>
              <a:rPr lang="es-PE" sz="600" b="1" dirty="0" smtClean="0"/>
              <a:t>/12/2017</a:t>
            </a:r>
            <a:endParaRPr lang="es-PE" sz="600" b="1" dirty="0"/>
          </a:p>
        </p:txBody>
      </p:sp>
      <p:sp>
        <p:nvSpPr>
          <p:cNvPr id="26" name="23 CuadroTexto"/>
          <p:cNvSpPr txBox="1"/>
          <p:nvPr/>
        </p:nvSpPr>
        <p:spPr>
          <a:xfrm>
            <a:off x="531776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02:00 </a:t>
            </a:r>
            <a:r>
              <a:rPr lang="es-PE" sz="600" b="1" dirty="0"/>
              <a:t>del </a:t>
            </a:r>
            <a:r>
              <a:rPr lang="es-PE" sz="600" b="1" dirty="0" smtClean="0"/>
              <a:t>20</a:t>
            </a:r>
            <a:r>
              <a:rPr lang="es-PE" sz="600" b="1" dirty="0" smtClean="0"/>
              <a:t>/12/2017</a:t>
            </a:r>
            <a:endParaRPr lang="es-PE" sz="600" b="1" dirty="0"/>
          </a:p>
        </p:txBody>
      </p:sp>
      <p:sp>
        <p:nvSpPr>
          <p:cNvPr id="37" name="105 CuadroTexto"/>
          <p:cNvSpPr txBox="1"/>
          <p:nvPr/>
        </p:nvSpPr>
        <p:spPr>
          <a:xfrm>
            <a:off x="3114565" y="3305880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SC082</a:t>
            </a:r>
          </a:p>
        </p:txBody>
      </p:sp>
      <p:sp>
        <p:nvSpPr>
          <p:cNvPr id="39" name="104 Elipse"/>
          <p:cNvSpPr/>
          <p:nvPr/>
        </p:nvSpPr>
        <p:spPr>
          <a:xfrm rot="13554885">
            <a:off x="2543274" y="3632456"/>
            <a:ext cx="756659" cy="573431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0" name="104 Elipse"/>
          <p:cNvSpPr/>
          <p:nvPr/>
        </p:nvSpPr>
        <p:spPr>
          <a:xfrm rot="7019403">
            <a:off x="1455088" y="3626501"/>
            <a:ext cx="1138101" cy="138307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1" name="105 CuadroTexto"/>
          <p:cNvSpPr txBox="1"/>
          <p:nvPr/>
        </p:nvSpPr>
        <p:spPr>
          <a:xfrm>
            <a:off x="1343202" y="344802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SC085</a:t>
            </a:r>
          </a:p>
        </p:txBody>
      </p:sp>
      <p:sp>
        <p:nvSpPr>
          <p:cNvPr id="29" name="105 CuadroTexto"/>
          <p:cNvSpPr txBox="1"/>
          <p:nvPr/>
        </p:nvSpPr>
        <p:spPr>
          <a:xfrm>
            <a:off x="7378439" y="3418235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SC082</a:t>
            </a:r>
          </a:p>
        </p:txBody>
      </p:sp>
      <p:sp>
        <p:nvSpPr>
          <p:cNvPr id="30" name="104 Elipse"/>
          <p:cNvSpPr/>
          <p:nvPr/>
        </p:nvSpPr>
        <p:spPr>
          <a:xfrm rot="13587094">
            <a:off x="7162577" y="3773280"/>
            <a:ext cx="756659" cy="540185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1" name="105 CuadroTexto"/>
          <p:cNvSpPr txBox="1"/>
          <p:nvPr/>
        </p:nvSpPr>
        <p:spPr>
          <a:xfrm>
            <a:off x="5994695" y="3522404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SC085</a:t>
            </a:r>
          </a:p>
        </p:txBody>
      </p:sp>
      <p:sp>
        <p:nvSpPr>
          <p:cNvPr id="32" name="104 Elipse"/>
          <p:cNvSpPr/>
          <p:nvPr/>
        </p:nvSpPr>
        <p:spPr>
          <a:xfrm rot="7019403">
            <a:off x="6076054" y="3685565"/>
            <a:ext cx="1138101" cy="1383078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2042268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arcador de posición de imagen 10"/>
          <p:cNvPicPr>
            <a:picLocks noGrp="1" noChangeAspect="1"/>
          </p:cNvPicPr>
          <p:nvPr>
            <p:ph type="pic" sz="quarter" idx="4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/>
      </p:pic>
      <p:pic>
        <p:nvPicPr>
          <p:cNvPr id="10" name="Marcador de posición de imagen 9"/>
          <p:cNvPicPr>
            <a:picLocks noGrp="1" noChangeAspect="1"/>
          </p:cNvPicPr>
          <p:nvPr>
            <p:ph type="pic" sz="quarter" idx="3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7" r="2047"/>
          <a:stretch>
            <a:fillRect/>
          </a:stretch>
        </p:blipFill>
        <p:spPr>
          <a:xfrm>
            <a:off x="376053" y="2951030"/>
            <a:ext cx="3744000" cy="2196000"/>
          </a:xfrm>
        </p:spPr>
      </p:pic>
      <p:sp>
        <p:nvSpPr>
          <p:cNvPr id="2" name="Marcador de texto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PE" dirty="0" smtClean="0"/>
              <a:t>SC083, </a:t>
            </a:r>
            <a:r>
              <a:rPr lang="es-PE" dirty="0" smtClean="0"/>
              <a:t>SC086, SC087</a:t>
            </a:r>
            <a:endParaRPr lang="es-PE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PE" dirty="0" smtClean="0"/>
              <a:t>14, 04, 01</a:t>
            </a:r>
            <a:endParaRPr lang="es-PE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PE" dirty="0" smtClean="0"/>
              <a:t>Continuación, </a:t>
            </a:r>
            <a:r>
              <a:rPr lang="es-PE" dirty="0" smtClean="0"/>
              <a:t>Continuación, Nuevo</a:t>
            </a:r>
            <a:endParaRPr lang="es-PE" dirty="0" smtClean="0"/>
          </a:p>
        </p:txBody>
      </p:sp>
      <p:sp>
        <p:nvSpPr>
          <p:cNvPr id="8" name="Marcador de texto 7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s-PE" dirty="0"/>
              <a:t>Precipitación máxima estimada </a:t>
            </a:r>
            <a:r>
              <a:rPr lang="es-PE" dirty="0" smtClean="0"/>
              <a:t>SC083:  1 - </a:t>
            </a:r>
            <a:r>
              <a:rPr lang="es-PE" dirty="0" smtClean="0"/>
              <a:t>4 </a:t>
            </a:r>
            <a:r>
              <a:rPr lang="es-PE" dirty="0" smtClean="0"/>
              <a:t>mm/h</a:t>
            </a:r>
          </a:p>
          <a:p>
            <a:r>
              <a:rPr lang="es-PE" dirty="0" smtClean="0"/>
              <a:t>Precipitación </a:t>
            </a:r>
            <a:r>
              <a:rPr lang="es-PE" dirty="0"/>
              <a:t>máxima estimada </a:t>
            </a:r>
            <a:r>
              <a:rPr lang="es-PE" dirty="0" smtClean="0"/>
              <a:t>SC086:  </a:t>
            </a:r>
            <a:r>
              <a:rPr lang="es-PE" dirty="0"/>
              <a:t>1</a:t>
            </a:r>
            <a:r>
              <a:rPr lang="es-PE" dirty="0" smtClean="0"/>
              <a:t> </a:t>
            </a:r>
            <a:r>
              <a:rPr lang="es-PE" dirty="0"/>
              <a:t>- </a:t>
            </a:r>
            <a:r>
              <a:rPr lang="es-PE" dirty="0" smtClean="0"/>
              <a:t>4 </a:t>
            </a:r>
            <a:r>
              <a:rPr lang="es-PE" dirty="0"/>
              <a:t>mm/h</a:t>
            </a:r>
          </a:p>
          <a:p>
            <a:r>
              <a:rPr lang="es-PE" dirty="0"/>
              <a:t>Descargas eléctricas.</a:t>
            </a:r>
          </a:p>
          <a:p>
            <a:endParaRPr lang="es-PE" dirty="0"/>
          </a:p>
        </p:txBody>
      </p:sp>
      <p:sp>
        <p:nvSpPr>
          <p:cNvPr id="21" name="Marcador de texto 20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s-PE" dirty="0"/>
              <a:t>Precipitación máxima estimada SC083:  1</a:t>
            </a:r>
            <a:r>
              <a:rPr lang="es-PE" dirty="0" smtClean="0"/>
              <a:t> - </a:t>
            </a:r>
            <a:r>
              <a:rPr lang="es-PE" dirty="0" smtClean="0"/>
              <a:t>4 </a:t>
            </a:r>
            <a:r>
              <a:rPr lang="es-PE" dirty="0" smtClean="0"/>
              <a:t>mm/h</a:t>
            </a:r>
            <a:endParaRPr lang="es-PE" dirty="0"/>
          </a:p>
          <a:p>
            <a:r>
              <a:rPr lang="es-PE" dirty="0" smtClean="0"/>
              <a:t>Precipitación </a:t>
            </a:r>
            <a:r>
              <a:rPr lang="es-PE" dirty="0"/>
              <a:t>máxima estimada </a:t>
            </a:r>
            <a:r>
              <a:rPr lang="es-PE" dirty="0" smtClean="0"/>
              <a:t>SC086:  </a:t>
            </a:r>
            <a:r>
              <a:rPr lang="es-PE" dirty="0"/>
              <a:t>1</a:t>
            </a:r>
            <a:r>
              <a:rPr lang="es-PE" dirty="0" smtClean="0"/>
              <a:t> </a:t>
            </a:r>
            <a:r>
              <a:rPr lang="es-PE" dirty="0"/>
              <a:t>- </a:t>
            </a:r>
            <a:r>
              <a:rPr lang="es-PE" dirty="0" smtClean="0"/>
              <a:t>4 </a:t>
            </a:r>
            <a:r>
              <a:rPr lang="es-PE" dirty="0"/>
              <a:t>mm/h</a:t>
            </a:r>
          </a:p>
          <a:p>
            <a:r>
              <a:rPr lang="es-PE" dirty="0"/>
              <a:t>Descargas eléctricas.</a:t>
            </a:r>
          </a:p>
          <a:p>
            <a:endParaRPr lang="es-PE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s-PE" dirty="0" smtClean="0"/>
              <a:t>Noreste.</a:t>
            </a:r>
            <a:endParaRPr lang="es-PE" dirty="0"/>
          </a:p>
          <a:p>
            <a:endParaRPr lang="es-PE" dirty="0"/>
          </a:p>
        </p:txBody>
      </p:sp>
      <p:sp>
        <p:nvSpPr>
          <p:cNvPr id="19" name="Marcador de texto 1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algn="just"/>
            <a:r>
              <a:rPr lang="es-PE" dirty="0" smtClean="0"/>
              <a:t>La Libertad, Ancash, Lima, Ica, Arequipa, Ayacucho, Moquegua, Tacna, Puno, Cusco, Huancavelica, Junín, Pasco, Huánuco, San Martín, Ucayali, Madre de Dios.</a:t>
            </a:r>
            <a:endParaRPr lang="es-PE" dirty="0"/>
          </a:p>
        </p:txBody>
      </p:sp>
      <p:sp>
        <p:nvSpPr>
          <p:cNvPr id="20" name="Marcador de texto 19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pPr algn="just"/>
            <a:r>
              <a:rPr lang="es-PE" sz="700" dirty="0" smtClean="0"/>
              <a:t>Sánchez Carrión, Santiago de Chuco, </a:t>
            </a:r>
            <a:r>
              <a:rPr lang="es-PE" sz="700" dirty="0"/>
              <a:t>H</a:t>
            </a:r>
            <a:r>
              <a:rPr lang="es-PE" sz="700" dirty="0" smtClean="0"/>
              <a:t>uaraz, </a:t>
            </a:r>
            <a:r>
              <a:rPr lang="es-PE" sz="700" dirty="0"/>
              <a:t>R</a:t>
            </a:r>
            <a:r>
              <a:rPr lang="es-PE" sz="700" dirty="0" smtClean="0"/>
              <a:t>ecuay, </a:t>
            </a:r>
            <a:r>
              <a:rPr lang="es-PE" sz="700" dirty="0" err="1" smtClean="0"/>
              <a:t>Ocros</a:t>
            </a:r>
            <a:r>
              <a:rPr lang="es-PE" sz="700" dirty="0" smtClean="0"/>
              <a:t>, </a:t>
            </a:r>
            <a:r>
              <a:rPr lang="es-PE" sz="700" dirty="0" err="1" smtClean="0"/>
              <a:t>Huaura</a:t>
            </a:r>
            <a:r>
              <a:rPr lang="es-PE" sz="700" dirty="0" smtClean="0"/>
              <a:t>, Huaral, Huarochirí, Ica, Nazca, Lucanas, Parinacochas, Paucar del Sara </a:t>
            </a:r>
            <a:r>
              <a:rPr lang="es-PE" sz="700" dirty="0" err="1" smtClean="0"/>
              <a:t>Sara</a:t>
            </a:r>
            <a:r>
              <a:rPr lang="es-PE" sz="700" dirty="0" smtClean="0"/>
              <a:t>, Caravelí, Condesuyos, La Unión, Castilla, Caylloma, Arequipa, General Sánchez Cerro, Mariscal Nieto, Candarave, Lampa, Azángaro, Espinar, Huaytara, Castrovirreyna, Satipo, Yauli, Oxapampa, Yarowilca, Puerto Inca, Bellavista, Tocache, Coronel Portillo, Atalaya, Purús, Manu, Tahuamanu.</a:t>
            </a:r>
          </a:p>
        </p:txBody>
      </p:sp>
      <p:sp>
        <p:nvSpPr>
          <p:cNvPr id="22" name="Marcador de texto 21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s-PE" dirty="0" smtClean="0"/>
              <a:t>Mantiene su posición.</a:t>
            </a:r>
            <a:endParaRPr lang="es-PE" dirty="0"/>
          </a:p>
        </p:txBody>
      </p:sp>
      <p:sp>
        <p:nvSpPr>
          <p:cNvPr id="23" name="Marcador de texto 2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pPr algn="just"/>
            <a:r>
              <a:rPr lang="es-PE" dirty="0"/>
              <a:t>La Libertad, Ancash, Lima, Ica, Arequipa, Ayacucho, Moquegua, Tacna, Puno, Cusco, Huancavelica, Junín, Pasco, Huánuco, San Martín, Ucayali, Madre de Dios.</a:t>
            </a:r>
          </a:p>
        </p:txBody>
      </p:sp>
      <p:sp>
        <p:nvSpPr>
          <p:cNvPr id="24" name="Marcador de texto 2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pPr lvl="0" algn="just">
              <a:buClr>
                <a:srgbClr val="FDA023"/>
              </a:buClr>
            </a:pPr>
            <a:r>
              <a:rPr lang="es-PE" sz="700" dirty="0">
                <a:solidFill>
                  <a:prstClr val="black"/>
                </a:solidFill>
              </a:rPr>
              <a:t>Sánchez Carrión, Santiago de Chuco, Huaraz, Recuay, </a:t>
            </a:r>
            <a:r>
              <a:rPr lang="es-PE" sz="700" dirty="0" err="1">
                <a:solidFill>
                  <a:prstClr val="black"/>
                </a:solidFill>
              </a:rPr>
              <a:t>Ocros</a:t>
            </a:r>
            <a:r>
              <a:rPr lang="es-PE" sz="700" dirty="0">
                <a:solidFill>
                  <a:prstClr val="black"/>
                </a:solidFill>
              </a:rPr>
              <a:t>, </a:t>
            </a:r>
            <a:r>
              <a:rPr lang="es-PE" sz="700" dirty="0" err="1">
                <a:solidFill>
                  <a:prstClr val="black"/>
                </a:solidFill>
              </a:rPr>
              <a:t>Huaura</a:t>
            </a:r>
            <a:r>
              <a:rPr lang="es-PE" sz="700" dirty="0">
                <a:solidFill>
                  <a:prstClr val="black"/>
                </a:solidFill>
              </a:rPr>
              <a:t>, Huaral, Huarochirí, Ica, Nazca, Lucanas, Parinacochas, Paucar del Sara </a:t>
            </a:r>
            <a:r>
              <a:rPr lang="es-PE" sz="700" dirty="0" err="1">
                <a:solidFill>
                  <a:prstClr val="black"/>
                </a:solidFill>
              </a:rPr>
              <a:t>Sara</a:t>
            </a:r>
            <a:r>
              <a:rPr lang="es-PE" sz="700" dirty="0">
                <a:solidFill>
                  <a:prstClr val="black"/>
                </a:solidFill>
              </a:rPr>
              <a:t>, </a:t>
            </a:r>
            <a:r>
              <a:rPr lang="es-PE" sz="700" dirty="0" err="1">
                <a:solidFill>
                  <a:prstClr val="black"/>
                </a:solidFill>
              </a:rPr>
              <a:t>Caravelí</a:t>
            </a:r>
            <a:r>
              <a:rPr lang="es-PE" sz="700" dirty="0">
                <a:solidFill>
                  <a:prstClr val="black"/>
                </a:solidFill>
              </a:rPr>
              <a:t>, Condesuyos, La Unión, Castilla, Caylloma, Arequipa, General Sánchez Cerro, Mariscal Nieto, Candarave, Lampa, Azángaro, Espinar, Huaytara, </a:t>
            </a:r>
            <a:r>
              <a:rPr lang="es-PE" sz="700" dirty="0" err="1">
                <a:solidFill>
                  <a:prstClr val="black"/>
                </a:solidFill>
              </a:rPr>
              <a:t>Castrovirreyna</a:t>
            </a:r>
            <a:r>
              <a:rPr lang="es-PE" sz="700" dirty="0">
                <a:solidFill>
                  <a:prstClr val="black"/>
                </a:solidFill>
              </a:rPr>
              <a:t>, Satipo, </a:t>
            </a:r>
            <a:r>
              <a:rPr lang="es-PE" sz="700" dirty="0" err="1">
                <a:solidFill>
                  <a:prstClr val="black"/>
                </a:solidFill>
              </a:rPr>
              <a:t>Yauli</a:t>
            </a:r>
            <a:r>
              <a:rPr lang="es-PE" sz="700" dirty="0">
                <a:solidFill>
                  <a:prstClr val="black"/>
                </a:solidFill>
              </a:rPr>
              <a:t>, Oxapampa, Yarowilca, Puerto Inca, Bellavista, Tocache, Coronel Portillo, Atalaya, Purús, Manu, Tahuamanu.</a:t>
            </a:r>
          </a:p>
          <a:p>
            <a:pPr algn="just"/>
            <a:endParaRPr lang="es-PE" sz="675" dirty="0"/>
          </a:p>
        </p:txBody>
      </p:sp>
      <p:sp>
        <p:nvSpPr>
          <p:cNvPr id="29" name="22 CuadroTexto"/>
          <p:cNvSpPr txBox="1"/>
          <p:nvPr/>
        </p:nvSpPr>
        <p:spPr>
          <a:xfrm>
            <a:off x="697430" y="2951030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</a:t>
            </a:r>
            <a:r>
              <a:rPr lang="es-PE" sz="600" b="1" dirty="0" smtClean="0"/>
              <a:t>AREA DE MAL </a:t>
            </a:r>
            <a:r>
              <a:rPr lang="es-PE" sz="600" b="1" dirty="0"/>
              <a:t>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 </a:t>
            </a:r>
            <a:r>
              <a:rPr lang="es-PE" sz="600" b="1" dirty="0" smtClean="0"/>
              <a:t>00</a:t>
            </a:r>
            <a:r>
              <a:rPr lang="es-PE" sz="600" b="1" dirty="0" smtClean="0"/>
              <a:t>:00 </a:t>
            </a:r>
            <a:r>
              <a:rPr lang="es-PE" sz="600" b="1" dirty="0"/>
              <a:t>del </a:t>
            </a:r>
            <a:r>
              <a:rPr lang="es-PE" sz="600" b="1" dirty="0" smtClean="0"/>
              <a:t>20</a:t>
            </a:r>
            <a:r>
              <a:rPr lang="es-PE" sz="600" b="1" dirty="0" smtClean="0"/>
              <a:t>/12/2017</a:t>
            </a:r>
            <a:endParaRPr lang="es-PE" sz="600" b="1" dirty="0"/>
          </a:p>
        </p:txBody>
      </p:sp>
      <p:sp>
        <p:nvSpPr>
          <p:cNvPr id="30" name="23 CuadroTexto"/>
          <p:cNvSpPr txBox="1"/>
          <p:nvPr/>
        </p:nvSpPr>
        <p:spPr>
          <a:xfrm>
            <a:off x="5411066" y="2949404"/>
            <a:ext cx="300458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PE" sz="600" b="1" dirty="0"/>
              <a:t>PRONÓSTICO DE AREA DE MAL TIEMPO</a:t>
            </a:r>
          </a:p>
          <a:p>
            <a:pPr algn="ctr"/>
            <a:r>
              <a:rPr lang="es-PE" sz="600" b="1" dirty="0" smtClean="0"/>
              <a:t>Hora </a:t>
            </a:r>
            <a:r>
              <a:rPr lang="es-PE" sz="600" b="1" dirty="0"/>
              <a:t>local </a:t>
            </a:r>
            <a:r>
              <a:rPr lang="es-PE" sz="600" b="1" dirty="0" smtClean="0"/>
              <a:t>02:00 </a:t>
            </a:r>
            <a:r>
              <a:rPr lang="es-PE" sz="600" b="1" dirty="0"/>
              <a:t>del </a:t>
            </a:r>
            <a:r>
              <a:rPr lang="es-PE" sz="600" b="1" dirty="0" smtClean="0"/>
              <a:t>20</a:t>
            </a:r>
            <a:r>
              <a:rPr lang="es-PE" sz="600" b="1" dirty="0" smtClean="0"/>
              <a:t>/12/2017</a:t>
            </a:r>
            <a:endParaRPr lang="es-PE" sz="600" b="1" dirty="0"/>
          </a:p>
        </p:txBody>
      </p:sp>
      <p:sp>
        <p:nvSpPr>
          <p:cNvPr id="45" name="105 CuadroTexto"/>
          <p:cNvSpPr txBox="1"/>
          <p:nvPr/>
        </p:nvSpPr>
        <p:spPr>
          <a:xfrm>
            <a:off x="1450753" y="437182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SC083</a:t>
            </a:r>
          </a:p>
        </p:txBody>
      </p:sp>
      <p:sp>
        <p:nvSpPr>
          <p:cNvPr id="48" name="104 Elipse"/>
          <p:cNvSpPr/>
          <p:nvPr/>
        </p:nvSpPr>
        <p:spPr>
          <a:xfrm rot="7869434">
            <a:off x="2313056" y="3851860"/>
            <a:ext cx="596738" cy="1234499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7" name="104 Elipse"/>
          <p:cNvSpPr/>
          <p:nvPr/>
        </p:nvSpPr>
        <p:spPr>
          <a:xfrm rot="1845274">
            <a:off x="2431724" y="3640556"/>
            <a:ext cx="884002" cy="460042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8" name="105 CuadroTexto"/>
          <p:cNvSpPr txBox="1"/>
          <p:nvPr/>
        </p:nvSpPr>
        <p:spPr>
          <a:xfrm>
            <a:off x="2778214" y="3368998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SC086</a:t>
            </a:r>
          </a:p>
        </p:txBody>
      </p:sp>
      <p:sp>
        <p:nvSpPr>
          <p:cNvPr id="39" name="104 Elipse"/>
          <p:cNvSpPr/>
          <p:nvPr/>
        </p:nvSpPr>
        <p:spPr>
          <a:xfrm rot="1845274">
            <a:off x="6962686" y="3578630"/>
            <a:ext cx="789918" cy="473559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0" name="105 CuadroTexto"/>
          <p:cNvSpPr txBox="1"/>
          <p:nvPr/>
        </p:nvSpPr>
        <p:spPr>
          <a:xfrm>
            <a:off x="7644644" y="3556149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SC086</a:t>
            </a:r>
          </a:p>
        </p:txBody>
      </p:sp>
      <p:sp>
        <p:nvSpPr>
          <p:cNvPr id="31" name="104 Elipse"/>
          <p:cNvSpPr/>
          <p:nvPr/>
        </p:nvSpPr>
        <p:spPr>
          <a:xfrm rot="8705545">
            <a:off x="1612774" y="3173743"/>
            <a:ext cx="626792" cy="857127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32" name="105 CuadroTexto"/>
          <p:cNvSpPr txBox="1"/>
          <p:nvPr/>
        </p:nvSpPr>
        <p:spPr>
          <a:xfrm rot="21581127">
            <a:off x="808288" y="306380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SC087</a:t>
            </a:r>
            <a:endParaRPr lang="es-PE" sz="800" dirty="0" smtClean="0">
              <a:latin typeface="Calibri" pitchFamily="34" charset="0"/>
            </a:endParaRPr>
          </a:p>
        </p:txBody>
      </p:sp>
      <p:sp>
        <p:nvSpPr>
          <p:cNvPr id="33" name="105 CuadroTexto"/>
          <p:cNvSpPr txBox="1"/>
          <p:nvPr/>
        </p:nvSpPr>
        <p:spPr>
          <a:xfrm>
            <a:off x="6202165" y="4446437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SC083</a:t>
            </a:r>
          </a:p>
        </p:txBody>
      </p:sp>
      <p:sp>
        <p:nvSpPr>
          <p:cNvPr id="41" name="104 Elipse"/>
          <p:cNvSpPr/>
          <p:nvPr/>
        </p:nvSpPr>
        <p:spPr>
          <a:xfrm rot="8705545">
            <a:off x="6225087" y="3203234"/>
            <a:ext cx="566206" cy="813497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  <p:sp>
        <p:nvSpPr>
          <p:cNvPr id="42" name="105 CuadroTexto"/>
          <p:cNvSpPr txBox="1"/>
          <p:nvPr/>
        </p:nvSpPr>
        <p:spPr>
          <a:xfrm rot="21581127">
            <a:off x="5339152" y="3136113"/>
            <a:ext cx="612049" cy="195814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txBody>
          <a:bodyPr wrap="square" lIns="36000" tIns="36000" rIns="36000" bIns="36000">
            <a:spAutoFit/>
          </a:bodyPr>
          <a:lstStyle>
            <a:defPPr>
              <a:defRPr lang="es-PE"/>
            </a:defPPr>
            <a:lvl1pPr algn="ctr">
              <a:defRPr sz="16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s-PE" sz="800" dirty="0" smtClean="0">
                <a:latin typeface="Calibri" pitchFamily="34" charset="0"/>
              </a:rPr>
              <a:t>SC087</a:t>
            </a:r>
            <a:endParaRPr lang="es-PE" sz="800" dirty="0" smtClean="0">
              <a:latin typeface="Calibri" pitchFamily="34" charset="0"/>
            </a:endParaRPr>
          </a:p>
        </p:txBody>
      </p:sp>
      <p:sp>
        <p:nvSpPr>
          <p:cNvPr id="43" name="104 Elipse"/>
          <p:cNvSpPr/>
          <p:nvPr/>
        </p:nvSpPr>
        <p:spPr>
          <a:xfrm rot="7869434">
            <a:off x="6976603" y="3951282"/>
            <a:ext cx="486435" cy="1059160"/>
          </a:xfrm>
          <a:prstGeom prst="ellipse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 dirty="0"/>
          </a:p>
        </p:txBody>
      </p:sp>
    </p:spTree>
    <p:extLst>
      <p:ext uri="{BB962C8B-B14F-4D97-AF65-F5344CB8AC3E}">
        <p14:creationId xmlns:p14="http://schemas.microsoft.com/office/powerpoint/2010/main" val="22046008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>
        <a:noFill/>
        <a:ln w="25400">
          <a:solidFill>
            <a:schemeClr val="tx1"/>
          </a:solidFill>
          <a:prstDash val="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hincheta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D83E2C"/>
    </a:hlink>
    <a:folHlink>
      <a:srgbClr val="ED7D2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361288</TotalTime>
  <Words>666</Words>
  <Application>Microsoft Office PowerPoint</Application>
  <PresentationFormat>Presentación en pantalla (16:9)</PresentationFormat>
  <Paragraphs>63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Tw Cen MT</vt:lpstr>
      <vt:lpstr>Claridad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CONDICIONES DEL DÍA</dc:title>
  <dc:creator>usuario</dc:creator>
  <cp:lastModifiedBy>MODULO13</cp:lastModifiedBy>
  <cp:revision>9738</cp:revision>
  <cp:lastPrinted>2017-10-07T19:23:15Z</cp:lastPrinted>
  <dcterms:created xsi:type="dcterms:W3CDTF">2016-04-18T12:50:10Z</dcterms:created>
  <dcterms:modified xsi:type="dcterms:W3CDTF">2017-12-20T05:09:41Z</dcterms:modified>
</cp:coreProperties>
</file>