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handoutMasterIdLst>
    <p:handoutMasterId r:id="rId7"/>
  </p:handoutMasterIdLst>
  <p:sldIdLst>
    <p:sldId id="300" r:id="rId2"/>
    <p:sldId id="306" r:id="rId3"/>
    <p:sldId id="308" r:id="rId4"/>
    <p:sldId id="307" r:id="rId5"/>
  </p:sldIdLst>
  <p:sldSz cx="9144000" cy="5143500" type="screen16x9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4D486"/>
    <a:srgbClr val="BCE8FC"/>
    <a:srgbClr val="0377D7"/>
    <a:srgbClr val="0099FF"/>
    <a:srgbClr val="183962"/>
    <a:srgbClr val="1F497D"/>
    <a:srgbClr val="33CCFF"/>
    <a:srgbClr val="00508F"/>
    <a:srgbClr val="FFF9DD"/>
    <a:srgbClr val="E0B9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Estilo medio 4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E3FDE45-AF77-4B5C-9715-49D594BDF05E}" styleName="Estilo claro 1 - Acento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BC89EF96-8CEA-46FF-86C4-4CE0E7609802}" styleName="Estilo claro 3 - Acento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A111915-BE36-4E01-A7E5-04B1672EAD32}" styleName="Estilo claro 2 - Acento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08FB837D-C827-4EFA-A057-4D05807E0F7C}" styleName="Estilo temático 1 - Énfasis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B301B821-A1FF-4177-AEE7-76D212191A09}" styleName="Estilo medio 1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84E427A-3D55-4303-BF80-6455036E1DE7}" styleName="Estilo temático 1 - Énfasis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00A15C55-8517-42AA-B614-E9B94910E393}" styleName="Estilo medio 2 - Énfasis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35758FB7-9AC5-4552-8A53-C91805E547FA}" styleName="Estilo temático 1 - Énfasis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C2FFA5D-87B4-456A-9821-1D502468CF0F}" styleName="Estilo temático 1 - Énfasis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EB9631B5-78F2-41C9-869B-9F39066F8104}" styleName="Estilo medio 3 - Énfasis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8799B23B-EC83-4686-B30A-512413B5E67A}" styleName="Estilo claro 3 - Acent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Estilo cl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DA37D80-6434-44D0-A028-1B22A696006F}" styleName="Estilo claro 3 - Acento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038" autoAdjust="0"/>
    <p:restoredTop sz="96433" autoAdjust="0"/>
  </p:normalViewPr>
  <p:slideViewPr>
    <p:cSldViewPr snapToGrid="0">
      <p:cViewPr varScale="1">
        <p:scale>
          <a:sx n="143" d="100"/>
          <a:sy n="143" d="100"/>
        </p:scale>
        <p:origin x="1098" y="12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1566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70" d="100"/>
        <a:sy n="170" d="100"/>
      </p:scale>
      <p:origin x="0" y="0"/>
    </p:cViewPr>
  </p:sorterViewPr>
  <p:notesViewPr>
    <p:cSldViewPr snapToGrid="0">
      <p:cViewPr varScale="1">
        <p:scale>
          <a:sx n="92" d="100"/>
          <a:sy n="92" d="100"/>
        </p:scale>
        <p:origin x="-3780" y="-120"/>
      </p:cViewPr>
      <p:guideLst>
        <p:guide orient="horz" pos="2880"/>
        <p:guide pos="2160"/>
      </p:guideLst>
    </p:cSldViewPr>
  </p:notesViewPr>
  <p:gridSpacing cx="72010" cy="7201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PE" dirty="0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770EB1-9697-4928-A036-45A280D7C0B9}" type="datetimeFigureOut">
              <a:rPr lang="es-PE" smtClean="0"/>
              <a:t>24/12/2017</a:t>
            </a:fld>
            <a:endParaRPr lang="es-PE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PE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67D72A-A771-49ED-8D4B-91AA9CD6CE70}" type="slidenum">
              <a:rPr lang="es-PE" smtClean="0"/>
              <a:t>‹Nº›</a:t>
            </a:fld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1051327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PE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3A0064-C78F-4EF9-B55A-E76DF3FE6C32}" type="datetimeFigureOut">
              <a:rPr lang="es-PE" smtClean="0"/>
              <a:t>24/12/2017</a:t>
            </a:fld>
            <a:endParaRPr lang="es-PE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PE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PE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8EAA45-7B74-40BC-9F3E-1C522624E9FA}" type="slidenum">
              <a:rPr lang="es-PE" smtClean="0"/>
              <a:t>‹Nº›</a:t>
            </a:fld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26556444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PE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8EAA45-7B74-40BC-9F3E-1C522624E9FA}" type="slidenum">
              <a:rPr lang="es-PE" smtClean="0"/>
              <a:t>1</a:t>
            </a:fld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30287778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PE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8EAA45-7B74-40BC-9F3E-1C522624E9FA}" type="slidenum">
              <a:rPr lang="es-PE" smtClean="0"/>
              <a:t>2</a:t>
            </a:fld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42214461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PE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8EAA45-7B74-40BC-9F3E-1C522624E9FA}" type="slidenum">
              <a:rPr lang="es-PE" smtClean="0"/>
              <a:t>3</a:t>
            </a:fld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28451212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PE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8EAA45-7B74-40BC-9F3E-1C522624E9FA}" type="slidenum">
              <a:rPr lang="es-PE" smtClean="0"/>
              <a:t>4</a:t>
            </a:fld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24782053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FIN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ChangeArrowheads="1"/>
          </p:cNvSpPr>
          <p:nvPr userDrawn="1"/>
        </p:nvSpPr>
        <p:spPr bwMode="auto">
          <a:xfrm>
            <a:off x="2220087" y="112759"/>
            <a:ext cx="2476218" cy="310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3348" tIns="31674" rIns="63348" bIns="31674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63347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70734" algn="ctr"/>
                <a:tab pos="3741468" algn="r"/>
              </a:tabLst>
            </a:pPr>
            <a:r>
              <a:rPr kumimoji="0" lang="es-MX" sz="1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Calibri" pitchFamily="34" charset="0"/>
                <a:cs typeface="Times New Roman" pitchFamily="18" charset="0"/>
              </a:rPr>
              <a:t>REPORTE NOWCASTING:</a:t>
            </a:r>
            <a:endParaRPr kumimoji="0" lang="es-MX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latin typeface="+mj-lt"/>
              <a:cs typeface="Arial" pitchFamily="34" charset="0"/>
            </a:endParaRPr>
          </a:p>
        </p:txBody>
      </p:sp>
      <p:sp>
        <p:nvSpPr>
          <p:cNvPr id="6" name="Rectangle 7"/>
          <p:cNvSpPr>
            <a:spLocks noChangeArrowheads="1"/>
          </p:cNvSpPr>
          <p:nvPr userDrawn="1"/>
        </p:nvSpPr>
        <p:spPr bwMode="auto">
          <a:xfrm>
            <a:off x="7039002" y="148387"/>
            <a:ext cx="869967" cy="2640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3348" tIns="31674" rIns="63348" bIns="31674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63347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70734" algn="ctr"/>
                <a:tab pos="3741468" algn="r"/>
              </a:tabLst>
            </a:pPr>
            <a:r>
              <a:rPr kumimoji="0" lang="es-MX" sz="1300" b="1" i="0" u="none" strike="noStrike" kern="1200" cap="none" normalizeH="0" baseline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Calibri" pitchFamily="34" charset="0"/>
                <a:cs typeface="Times New Roman" pitchFamily="18" charset="0"/>
              </a:rPr>
              <a:t>EMISIÓN:</a:t>
            </a:r>
          </a:p>
        </p:txBody>
      </p:sp>
      <p:sp>
        <p:nvSpPr>
          <p:cNvPr id="7" name="61 Marcador de texto"/>
          <p:cNvSpPr>
            <a:spLocks noGrp="1"/>
          </p:cNvSpPr>
          <p:nvPr>
            <p:ph type="body" sz="quarter" idx="39" hasCustomPrompt="1"/>
          </p:nvPr>
        </p:nvSpPr>
        <p:spPr>
          <a:xfrm>
            <a:off x="4581166" y="89007"/>
            <a:ext cx="1728046" cy="270030"/>
          </a:xfrm>
        </p:spPr>
        <p:txBody>
          <a:bodyPr>
            <a:noAutofit/>
          </a:bodyPr>
          <a:lstStyle>
            <a:lvl1pPr marL="0" indent="0">
              <a:buNone/>
              <a:defRPr sz="17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s-PE" dirty="0" err="1" smtClean="0"/>
              <a:t>yyyymmdd</a:t>
            </a:r>
            <a:r>
              <a:rPr lang="es-PE" dirty="0" smtClean="0"/>
              <a:t>-xx</a:t>
            </a:r>
            <a:endParaRPr lang="es-PE" dirty="0"/>
          </a:p>
        </p:txBody>
      </p:sp>
      <p:sp>
        <p:nvSpPr>
          <p:cNvPr id="8" name="61 Marcador de texto"/>
          <p:cNvSpPr>
            <a:spLocks noGrp="1"/>
          </p:cNvSpPr>
          <p:nvPr>
            <p:ph type="body" sz="quarter" idx="40" hasCustomPrompt="1"/>
          </p:nvPr>
        </p:nvSpPr>
        <p:spPr>
          <a:xfrm>
            <a:off x="7823257" y="94945"/>
            <a:ext cx="1213937" cy="270030"/>
          </a:xfrm>
        </p:spPr>
        <p:txBody>
          <a:bodyPr>
            <a:noAutofit/>
          </a:bodyPr>
          <a:lstStyle>
            <a:lvl1pPr marL="0" indent="0">
              <a:buNone/>
              <a:defRPr sz="1700" b="1" i="1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s-PE" dirty="0" err="1" smtClean="0"/>
              <a:t>hh:mm</a:t>
            </a:r>
            <a:r>
              <a:rPr lang="es-PE" dirty="0" smtClean="0"/>
              <a:t> h</a:t>
            </a:r>
            <a:endParaRPr lang="es-PE" dirty="0"/>
          </a:p>
        </p:txBody>
      </p:sp>
      <p:pic>
        <p:nvPicPr>
          <p:cNvPr id="9" name="Picture 2" descr="C:\QGis\Logos\Barra_Ministerio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376" y="112759"/>
            <a:ext cx="1216598" cy="2702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10 CuadroTexto"/>
          <p:cNvSpPr txBox="1"/>
          <p:nvPr userDrawn="1"/>
        </p:nvSpPr>
        <p:spPr>
          <a:xfrm>
            <a:off x="6305796" y="951357"/>
            <a:ext cx="2730254" cy="310188"/>
          </a:xfrm>
          <a:prstGeom prst="rect">
            <a:avLst/>
          </a:prstGeom>
          <a:noFill/>
        </p:spPr>
        <p:txBody>
          <a:bodyPr wrap="square" lIns="63348" tIns="31674" rIns="63348" bIns="31674" rtlCol="0">
            <a:spAutoFit/>
          </a:bodyPr>
          <a:lstStyle/>
          <a:p>
            <a:r>
              <a:rPr lang="es-PE" sz="1600" b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>OBSERVACIONES</a:t>
            </a:r>
            <a:r>
              <a:rPr lang="es-PE" sz="1600" b="0" baseline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> </a:t>
            </a:r>
            <a:r>
              <a:rPr lang="es-PE" sz="1600" b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>GENERALES</a:t>
            </a:r>
            <a:endParaRPr lang="es-PE" sz="1600" b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cs typeface="Times New Roman" pitchFamily="18" charset="0"/>
            </a:endParaRPr>
          </a:p>
        </p:txBody>
      </p:sp>
      <p:sp>
        <p:nvSpPr>
          <p:cNvPr id="12" name="32 Marcador de posición de imagen"/>
          <p:cNvSpPr>
            <a:spLocks noGrp="1"/>
          </p:cNvSpPr>
          <p:nvPr>
            <p:ph type="pic" sz="quarter" idx="13" hasCustomPrompt="1"/>
          </p:nvPr>
        </p:nvSpPr>
        <p:spPr>
          <a:xfrm>
            <a:off x="250825" y="603647"/>
            <a:ext cx="5836445" cy="4020741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s-PE" dirty="0" smtClean="0"/>
              <a:t>Imagen Área de mal tiempo</a:t>
            </a:r>
            <a:endParaRPr lang="es-PE" dirty="0"/>
          </a:p>
        </p:txBody>
      </p:sp>
      <p:sp>
        <p:nvSpPr>
          <p:cNvPr id="13" name="25 Marcador de texto"/>
          <p:cNvSpPr>
            <a:spLocks noGrp="1"/>
          </p:cNvSpPr>
          <p:nvPr>
            <p:ph type="body" sz="quarter" idx="33"/>
          </p:nvPr>
        </p:nvSpPr>
        <p:spPr>
          <a:xfrm>
            <a:off x="6369296" y="1323606"/>
            <a:ext cx="2571503" cy="3229344"/>
          </a:xfrm>
        </p:spPr>
        <p:txBody>
          <a:bodyPr>
            <a:noAutofit/>
          </a:bodyPr>
          <a:lstStyle>
            <a:lvl1pPr marL="0" indent="0">
              <a:buNone/>
              <a:defRPr lang="es-PE" sz="1000" b="0" i="0" kern="1200" dirty="0">
                <a:ln w="10541" cmpd="sng">
                  <a:noFill/>
                  <a:prstDash val="solid"/>
                </a:ln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14" name="13 CuadroTexto"/>
          <p:cNvSpPr txBox="1"/>
          <p:nvPr userDrawn="1"/>
        </p:nvSpPr>
        <p:spPr>
          <a:xfrm>
            <a:off x="6454239" y="4929158"/>
            <a:ext cx="2666013" cy="187077"/>
          </a:xfrm>
          <a:prstGeom prst="rect">
            <a:avLst/>
          </a:prstGeom>
          <a:noFill/>
        </p:spPr>
        <p:txBody>
          <a:bodyPr wrap="square" lIns="63348" tIns="31674" rIns="63348" bIns="31674" rtlCol="0">
            <a:spAutoFit/>
          </a:bodyPr>
          <a:lstStyle/>
          <a:p>
            <a:pPr marL="0" algn="r" defTabSz="633476" rtl="0" eaLnBrk="1" latinLnBrk="0" hangingPunct="1"/>
            <a:r>
              <a:rPr lang="es-PE" sz="800" b="1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Consultas: (01) 614-1407 / #754618</a:t>
            </a:r>
            <a:endParaRPr lang="es-PE" sz="800" b="1" i="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5" name="14 Rectángulo"/>
          <p:cNvSpPr/>
          <p:nvPr userDrawn="1"/>
        </p:nvSpPr>
        <p:spPr>
          <a:xfrm>
            <a:off x="1106888" y="4786404"/>
            <a:ext cx="3625478" cy="279410"/>
          </a:xfrm>
          <a:prstGeom prst="rect">
            <a:avLst/>
          </a:prstGeom>
        </p:spPr>
        <p:txBody>
          <a:bodyPr wrap="square" lIns="63348" tIns="31674" rIns="63348" bIns="31674">
            <a:spAutoFit/>
          </a:bodyPr>
          <a:lstStyle/>
          <a:p>
            <a:pPr algn="l"/>
            <a:r>
              <a:rPr lang="es-PE" sz="700" b="1" i="0" u="none" baseline="0" dirty="0" smtClean="0">
                <a:solidFill>
                  <a:srgbClr val="002060"/>
                </a:solidFill>
                <a:effectLst/>
              </a:rPr>
              <a:t>SUBDIRECCIÓN DE PREDICCIÓN METEOROLÓGICA</a:t>
            </a:r>
          </a:p>
          <a:p>
            <a:pPr algn="l"/>
            <a:r>
              <a:rPr lang="es-PE" sz="700" b="1" i="0" u="none" dirty="0" smtClean="0">
                <a:solidFill>
                  <a:srgbClr val="002060"/>
                </a:solidFill>
                <a:effectLst/>
              </a:rPr>
              <a:t>DIRECCIÓN DE</a:t>
            </a:r>
            <a:r>
              <a:rPr lang="es-PE" sz="700" b="1" i="0" u="none" baseline="0" dirty="0" smtClean="0">
                <a:solidFill>
                  <a:srgbClr val="002060"/>
                </a:solidFill>
                <a:effectLst/>
              </a:rPr>
              <a:t> METEOROLOGÍA Y EVALUACIÓN AMBIENTAL ATMOSFÉRICA</a:t>
            </a:r>
            <a:endParaRPr lang="es-PE" sz="700" i="0" u="none" dirty="0">
              <a:solidFill>
                <a:srgbClr val="002060"/>
              </a:solidFill>
              <a:effectLst/>
            </a:endParaRPr>
          </a:p>
        </p:txBody>
      </p:sp>
      <p:sp>
        <p:nvSpPr>
          <p:cNvPr id="16" name="15 Rectángulo"/>
          <p:cNvSpPr/>
          <p:nvPr userDrawn="1"/>
        </p:nvSpPr>
        <p:spPr>
          <a:xfrm>
            <a:off x="6100176" y="4700749"/>
            <a:ext cx="1419788" cy="248633"/>
          </a:xfrm>
          <a:prstGeom prst="rect">
            <a:avLst/>
          </a:prstGeom>
        </p:spPr>
        <p:txBody>
          <a:bodyPr wrap="square" lIns="63348" tIns="31674" rIns="63348" bIns="31674">
            <a:spAutoFit/>
          </a:bodyPr>
          <a:lstStyle/>
          <a:p>
            <a:r>
              <a:rPr lang="es-PE" sz="1200" b="1" i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Próximo reporte:</a:t>
            </a:r>
            <a:endParaRPr lang="es-PE" sz="1200" i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28 Marcador de texto"/>
          <p:cNvSpPr>
            <a:spLocks noGrp="1"/>
          </p:cNvSpPr>
          <p:nvPr>
            <p:ph type="body" sz="quarter" idx="12" hasCustomPrompt="1"/>
          </p:nvPr>
        </p:nvSpPr>
        <p:spPr>
          <a:xfrm>
            <a:off x="7434903" y="4691554"/>
            <a:ext cx="800004" cy="196453"/>
          </a:xfrm>
        </p:spPr>
        <p:txBody>
          <a:bodyPr>
            <a:noAutofit/>
          </a:bodyPr>
          <a:lstStyle>
            <a:lvl1pPr marL="0" indent="0">
              <a:buNone/>
              <a:defRPr sz="1200" b="0" i="1" baseline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pPr lvl="0"/>
            <a:r>
              <a:rPr lang="es-PE" dirty="0" err="1" smtClean="0"/>
              <a:t>hh:mm</a:t>
            </a:r>
            <a:endParaRPr lang="es-PE" dirty="0"/>
          </a:p>
        </p:txBody>
      </p:sp>
      <p:sp>
        <p:nvSpPr>
          <p:cNvPr id="18" name="17 CuadroTexto"/>
          <p:cNvSpPr txBox="1"/>
          <p:nvPr userDrawn="1"/>
        </p:nvSpPr>
        <p:spPr>
          <a:xfrm>
            <a:off x="8014599" y="4700749"/>
            <a:ext cx="896419" cy="248633"/>
          </a:xfrm>
          <a:prstGeom prst="rect">
            <a:avLst/>
          </a:prstGeom>
          <a:noFill/>
        </p:spPr>
        <p:txBody>
          <a:bodyPr wrap="square" lIns="63348" tIns="31674" rIns="63348" bIns="31674" rtlCol="0">
            <a:spAutoFit/>
          </a:bodyPr>
          <a:lstStyle/>
          <a:p>
            <a:r>
              <a:rPr lang="es-PE" sz="1200" b="0" i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Hora local</a:t>
            </a:r>
            <a:endParaRPr lang="es-PE" sz="1200" b="0" i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050" name="Picture 2" descr="C:\QGis\Logos\Logo_SENAMHI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329" y="4695697"/>
            <a:ext cx="832386" cy="4478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433202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4047773632"/>
              </p:ext>
            </p:extLst>
          </p:nvPr>
        </p:nvGraphicFramePr>
        <p:xfrm>
          <a:off x="0" y="506297"/>
          <a:ext cx="9143999" cy="4633023"/>
        </p:xfrm>
        <a:graphic>
          <a:graphicData uri="http://schemas.openxmlformats.org/drawingml/2006/table">
            <a:tbl>
              <a:tblPr firstRow="1" firstCol="1" bandRow="1"/>
              <a:tblGrid>
                <a:gridCol w="4544884"/>
                <a:gridCol w="4599115"/>
              </a:tblGrid>
              <a:tr h="243846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spcAft>
                          <a:spcPts val="0"/>
                        </a:spcAft>
                      </a:pPr>
                      <a:endParaRPr lang="es-PE" sz="500" b="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75173" marR="75173" marT="0" marB="0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rgbClr val="1F497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rgbClr val="1F497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spcAft>
                          <a:spcPts val="0"/>
                        </a:spcAft>
                      </a:pPr>
                      <a:endParaRPr lang="es-PE" sz="900" b="1" baseline="0" dirty="0" smtClean="0">
                        <a:solidFill>
                          <a:sysClr val="windowText" lastClr="000000"/>
                        </a:solidFill>
                        <a:effectLst/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75173" marR="75173" marT="0" marB="0">
                    <a:lnL w="12700" cap="flat" cmpd="sng" algn="ctr">
                      <a:solidFill>
                        <a:srgbClr val="1F497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rgbClr val="1F497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  <a:alpha val="50000"/>
                      </a:srgbClr>
                    </a:solidFill>
                  </a:tcPr>
                </a:tc>
              </a:tr>
              <a:tr h="219456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spcAft>
                          <a:spcPts val="0"/>
                        </a:spcAft>
                        <a:tabLst>
                          <a:tab pos="2180590" algn="ctr"/>
                        </a:tabLst>
                      </a:pPr>
                      <a:endParaRPr lang="es-PE" sz="700" i="1" dirty="0">
                        <a:solidFill>
                          <a:srgbClr val="80808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5173" marR="75173" marT="0" marB="0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rgbClr val="1F497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alpha val="50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  <a:tabLst>
                          <a:tab pos="2272665" algn="ctr"/>
                        </a:tabLst>
                      </a:pPr>
                      <a:endParaRPr lang="es-PE" sz="800" b="1" i="1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272665" algn="ctr"/>
                        </a:tabLst>
                      </a:pPr>
                      <a:endParaRPr lang="es-PE" sz="800" b="1" i="1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272665" algn="ctr"/>
                        </a:tabLst>
                      </a:pPr>
                      <a:endParaRPr lang="es-PE" sz="800" b="1" i="1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272665" algn="ctr"/>
                        </a:tabLst>
                      </a:pPr>
                      <a:endParaRPr lang="es-PE" sz="800" b="1" i="1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272665" algn="ctr"/>
                        </a:tabLst>
                      </a:pPr>
                      <a:endParaRPr lang="es-PE" sz="800" b="1" i="1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272665" algn="ctr"/>
                        </a:tabLst>
                      </a:pPr>
                      <a:endParaRPr lang="es-PE" sz="800" b="1" i="1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272665" algn="ctr"/>
                        </a:tabLst>
                      </a:pPr>
                      <a:endParaRPr lang="es-PE" sz="800" b="1" i="1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272665" algn="ctr"/>
                        </a:tabLst>
                      </a:pPr>
                      <a:endParaRPr lang="es-PE" sz="800" b="1" i="1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272665" algn="ctr"/>
                        </a:tabLst>
                      </a:pPr>
                      <a:endParaRPr lang="es-PE" sz="800" b="1" i="1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272665" algn="ctr"/>
                        </a:tabLst>
                      </a:pPr>
                      <a:endParaRPr lang="es-PE" sz="800" b="1" i="1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272665" algn="ctr"/>
                        </a:tabLst>
                      </a:pPr>
                      <a:endParaRPr lang="es-PE" sz="800" b="1" i="1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272665" algn="ctr"/>
                        </a:tabLst>
                      </a:pPr>
                      <a:endParaRPr lang="es-PE" sz="800" b="1" i="1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272665" algn="ctr"/>
                        </a:tabLst>
                      </a:pPr>
                      <a:endParaRPr lang="es-PE" sz="800" b="1" i="1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272665" algn="ctr"/>
                        </a:tabLst>
                      </a:pPr>
                      <a:endParaRPr lang="es-PE" sz="800" b="1" i="1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272665" algn="ctr"/>
                        </a:tabLst>
                      </a:pPr>
                      <a:endParaRPr lang="es-PE" sz="800" b="1" i="1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272665" algn="ctr"/>
                        </a:tabLst>
                      </a:pPr>
                      <a:endParaRPr lang="es-PE" sz="800" b="1" i="1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272665" algn="ctr"/>
                        </a:tabLst>
                      </a:pPr>
                      <a:endParaRPr lang="es-PE" sz="800" b="1" i="1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272665" algn="ctr"/>
                        </a:tabLst>
                      </a:pPr>
                      <a:endParaRPr lang="es-PE" sz="800" b="1" i="1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5173" marR="75173" marT="0" marB="0">
                    <a:lnL w="12700" cap="flat" cmpd="sng" algn="ctr">
                      <a:solidFill>
                        <a:srgbClr val="1F497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alpha val="50000"/>
                      </a:sysClr>
                    </a:solidFill>
                  </a:tcPr>
                </a:tc>
              </a:tr>
            </a:tbl>
          </a:graphicData>
        </a:graphic>
      </p:graphicFrame>
      <p:sp>
        <p:nvSpPr>
          <p:cNvPr id="28" name="27 CuadroTexto"/>
          <p:cNvSpPr txBox="1"/>
          <p:nvPr userDrawn="1"/>
        </p:nvSpPr>
        <p:spPr>
          <a:xfrm>
            <a:off x="731" y="535612"/>
            <a:ext cx="4536000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spcAft>
                <a:spcPts val="0"/>
              </a:spcAft>
            </a:pPr>
            <a:r>
              <a:rPr lang="es-PE" sz="1200" b="1" i="0" dirty="0" smtClean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CONDICIONES ACTUALES</a:t>
            </a:r>
          </a:p>
          <a:p>
            <a:pPr>
              <a:spcAft>
                <a:spcPts val="0"/>
              </a:spcAft>
            </a:pPr>
            <a:r>
              <a:rPr lang="es-PE" sz="1000" b="1" i="0" dirty="0" smtClean="0">
                <a:solidFill>
                  <a:sysClr val="windowText" lastClr="000000"/>
                </a:solidFill>
                <a:effectLst/>
                <a:latin typeface="Calibri" pitchFamily="34" charset="0"/>
              </a:rPr>
              <a:t>Fenómenos meteorológicos: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PE" sz="1000" b="1" i="0" dirty="0" smtClean="0">
              <a:solidFill>
                <a:schemeClr val="tx1"/>
              </a:solidFill>
              <a:effectLst/>
              <a:latin typeface="Calibri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PE" sz="1000" b="1" i="0" dirty="0" smtClean="0">
              <a:solidFill>
                <a:schemeClr val="tx1"/>
              </a:solidFill>
              <a:effectLst/>
              <a:latin typeface="Calibri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MX" sz="1000" b="1" i="0" dirty="0" smtClean="0">
              <a:solidFill>
                <a:schemeClr val="tx1"/>
              </a:solidFill>
              <a:effectLst/>
              <a:latin typeface="Calibri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PE" sz="1000" b="1" i="0" dirty="0" smtClean="0">
                <a:solidFill>
                  <a:schemeClr val="tx1"/>
                </a:solidFill>
                <a:effectLst/>
                <a:latin typeface="Calibri" pitchFamily="34" charset="0"/>
              </a:rPr>
              <a:t>Dirección</a:t>
            </a:r>
            <a:r>
              <a:rPr lang="es-PE" sz="1000" b="1" i="0" baseline="0" dirty="0" smtClean="0">
                <a:solidFill>
                  <a:schemeClr val="tx1"/>
                </a:solidFill>
                <a:effectLst/>
                <a:latin typeface="Calibri" pitchFamily="34" charset="0"/>
              </a:rPr>
              <a:t>: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PE" sz="1000" b="1" i="0" dirty="0" smtClean="0">
              <a:solidFill>
                <a:sysClr val="windowText" lastClr="000000"/>
              </a:solidFill>
              <a:effectLst/>
              <a:latin typeface="Calibri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PE" sz="1000" b="1" i="0" dirty="0" smtClean="0">
                <a:solidFill>
                  <a:sysClr val="windowText" lastClr="000000"/>
                </a:solidFill>
                <a:effectLst/>
                <a:latin typeface="Calibri" pitchFamily="34" charset="0"/>
              </a:rPr>
              <a:t>Dpto. afectados:</a:t>
            </a:r>
            <a:r>
              <a:rPr lang="es-PE" sz="1000" b="1" i="0" baseline="0" dirty="0" smtClean="0">
                <a:solidFill>
                  <a:sysClr val="windowText" lastClr="000000"/>
                </a:solidFill>
                <a:effectLst/>
                <a:latin typeface="Calibri" pitchFamily="34" charset="0"/>
              </a:rPr>
              <a:t>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PE" sz="1000" b="1" i="0" baseline="0" dirty="0" smtClean="0">
              <a:solidFill>
                <a:sysClr val="windowText" lastClr="000000"/>
              </a:solidFill>
              <a:effectLst/>
              <a:latin typeface="Calibri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PE" sz="1000" b="1" i="0" baseline="0" dirty="0" smtClean="0">
              <a:solidFill>
                <a:sysClr val="windowText" lastClr="000000"/>
              </a:solidFill>
              <a:effectLst/>
              <a:latin typeface="Calibri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PE" sz="1000" b="1" i="0" baseline="0" dirty="0" smtClean="0">
              <a:solidFill>
                <a:sysClr val="windowText" lastClr="000000"/>
              </a:solidFill>
              <a:effectLst/>
              <a:latin typeface="Calibri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PE" sz="1000" b="1" i="0" baseline="0" dirty="0" smtClean="0">
                <a:solidFill>
                  <a:sysClr val="windowText" lastClr="000000"/>
                </a:solidFill>
                <a:effectLst/>
                <a:latin typeface="Calibri" pitchFamily="34" charset="0"/>
              </a:rPr>
              <a:t>Provincias: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MX" sz="1000" b="1" i="0" baseline="0" dirty="0" smtClean="0">
              <a:solidFill>
                <a:sysClr val="windowText" lastClr="000000"/>
              </a:solidFill>
              <a:effectLst/>
              <a:latin typeface="Calibri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MX" sz="1000" b="1" i="0" baseline="0" dirty="0" smtClean="0">
              <a:solidFill>
                <a:sysClr val="windowText" lastClr="000000"/>
              </a:solidFill>
              <a:effectLst/>
              <a:latin typeface="Calibri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PE" sz="1000" b="1" i="0" baseline="0" dirty="0" smtClean="0">
              <a:solidFill>
                <a:sysClr val="windowText" lastClr="000000"/>
              </a:solidFill>
              <a:effectLst/>
              <a:latin typeface="Calibri" pitchFamily="34" charset="0"/>
              <a:ea typeface="Calibri"/>
              <a:cs typeface="Times New Roman"/>
            </a:endParaRPr>
          </a:p>
        </p:txBody>
      </p:sp>
      <p:sp>
        <p:nvSpPr>
          <p:cNvPr id="41" name="40 CuadroTexto"/>
          <p:cNvSpPr txBox="1"/>
          <p:nvPr userDrawn="1"/>
        </p:nvSpPr>
        <p:spPr>
          <a:xfrm>
            <a:off x="4567955" y="535612"/>
            <a:ext cx="4536000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spcAft>
                <a:spcPts val="0"/>
              </a:spcAft>
            </a:pPr>
            <a:r>
              <a:rPr lang="es-PE" sz="1200" b="1" i="0" dirty="0" smtClean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PRONÓSTICO</a:t>
            </a:r>
            <a:r>
              <a:rPr lang="es-PE" sz="1200" b="1" i="0" baseline="0" dirty="0" smtClean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A 2 HORAS</a:t>
            </a:r>
          </a:p>
          <a:p>
            <a:pPr>
              <a:spcAft>
                <a:spcPts val="0"/>
              </a:spcAft>
            </a:pPr>
            <a:r>
              <a:rPr lang="es-PE" sz="1000" b="1" i="0" dirty="0" smtClean="0">
                <a:solidFill>
                  <a:sysClr val="windowText" lastClr="000000"/>
                </a:solidFill>
                <a:effectLst/>
                <a:latin typeface="Calibri" pitchFamily="34" charset="0"/>
              </a:rPr>
              <a:t>Fenómenos meteorológicos:</a:t>
            </a:r>
          </a:p>
          <a:p>
            <a:pPr>
              <a:spcAft>
                <a:spcPts val="0"/>
              </a:spcAft>
            </a:pPr>
            <a:endParaRPr lang="es-PE" sz="1000" b="1" i="0" dirty="0" smtClean="0">
              <a:solidFill>
                <a:schemeClr val="tx1"/>
              </a:solidFill>
              <a:effectLst/>
              <a:latin typeface="Calibri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PE" sz="1000" b="1" i="0" dirty="0" smtClean="0">
              <a:solidFill>
                <a:schemeClr val="tx1"/>
              </a:solidFill>
              <a:effectLst/>
              <a:latin typeface="Calibri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PE" sz="1000" b="1" i="0" dirty="0" smtClean="0">
              <a:solidFill>
                <a:schemeClr val="tx1"/>
              </a:solidFill>
              <a:effectLst/>
              <a:latin typeface="Calibri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PE" sz="1000" b="1" i="0" dirty="0" smtClean="0">
                <a:solidFill>
                  <a:schemeClr val="tx1"/>
                </a:solidFill>
                <a:effectLst/>
                <a:latin typeface="Calibri" pitchFamily="34" charset="0"/>
              </a:rPr>
              <a:t>Dirección</a:t>
            </a:r>
            <a:r>
              <a:rPr lang="es-PE" sz="1000" b="1" i="0" baseline="0" dirty="0" smtClean="0">
                <a:solidFill>
                  <a:schemeClr val="tx1"/>
                </a:solidFill>
                <a:effectLst/>
                <a:latin typeface="Calibri" pitchFamily="34" charset="0"/>
              </a:rPr>
              <a:t>: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PE" sz="1000" b="1" i="0" dirty="0" smtClean="0">
              <a:solidFill>
                <a:sysClr val="windowText" lastClr="000000"/>
              </a:solidFill>
              <a:effectLst/>
              <a:latin typeface="Calibri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PE" sz="1000" b="1" i="0" dirty="0" smtClean="0">
                <a:solidFill>
                  <a:sysClr val="windowText" lastClr="000000"/>
                </a:solidFill>
                <a:effectLst/>
                <a:latin typeface="Calibri" pitchFamily="34" charset="0"/>
              </a:rPr>
              <a:t>Dpto. afectados:</a:t>
            </a:r>
            <a:r>
              <a:rPr lang="es-PE" sz="1000" b="1" i="0" baseline="0" dirty="0" smtClean="0">
                <a:solidFill>
                  <a:sysClr val="windowText" lastClr="000000"/>
                </a:solidFill>
                <a:effectLst/>
                <a:latin typeface="Calibri" pitchFamily="34" charset="0"/>
              </a:rPr>
              <a:t>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PE" sz="1000" b="1" i="0" baseline="0" dirty="0" smtClean="0">
              <a:solidFill>
                <a:sysClr val="windowText" lastClr="000000"/>
              </a:solidFill>
              <a:effectLst/>
              <a:latin typeface="Calibri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PE" sz="1000" b="1" i="0" baseline="0" dirty="0" smtClean="0">
              <a:solidFill>
                <a:sysClr val="windowText" lastClr="000000"/>
              </a:solidFill>
              <a:effectLst/>
              <a:latin typeface="Calibri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PE" sz="1000" b="1" i="0" baseline="0" dirty="0" smtClean="0">
              <a:solidFill>
                <a:sysClr val="windowText" lastClr="000000"/>
              </a:solidFill>
              <a:effectLst/>
              <a:latin typeface="Calibri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PE" sz="1000" b="1" i="0" baseline="0" dirty="0" smtClean="0">
                <a:solidFill>
                  <a:sysClr val="windowText" lastClr="000000"/>
                </a:solidFill>
                <a:effectLst/>
                <a:latin typeface="Calibri" pitchFamily="34" charset="0"/>
              </a:rPr>
              <a:t>Provincias: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MX" sz="1000" b="1" i="0" baseline="0" dirty="0" smtClean="0">
              <a:solidFill>
                <a:sysClr val="windowText" lastClr="000000"/>
              </a:solidFill>
              <a:effectLst/>
              <a:latin typeface="Calibri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MX" sz="1000" b="1" i="0" baseline="0" dirty="0" smtClean="0">
              <a:solidFill>
                <a:sysClr val="windowText" lastClr="000000"/>
              </a:solidFill>
              <a:effectLst/>
              <a:latin typeface="Calibri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PE" sz="1000" b="1" i="0" baseline="0" dirty="0" smtClean="0">
              <a:solidFill>
                <a:sysClr val="windowText" lastClr="000000"/>
              </a:solidFill>
              <a:effectLst/>
              <a:latin typeface="Calibri" pitchFamily="34" charset="0"/>
              <a:ea typeface="Calibri"/>
              <a:cs typeface="Times New Roman"/>
            </a:endParaRPr>
          </a:p>
        </p:txBody>
      </p:sp>
      <p:sp>
        <p:nvSpPr>
          <p:cNvPr id="5" name="Rectangle 6"/>
          <p:cNvSpPr>
            <a:spLocks noChangeArrowheads="1"/>
          </p:cNvSpPr>
          <p:nvPr userDrawn="1"/>
        </p:nvSpPr>
        <p:spPr bwMode="auto">
          <a:xfrm>
            <a:off x="783818" y="91566"/>
            <a:ext cx="156386" cy="2640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3348" tIns="31674" rIns="63348" bIns="31674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PE" dirty="0"/>
          </a:p>
        </p:txBody>
      </p:sp>
      <p:sp>
        <p:nvSpPr>
          <p:cNvPr id="6" name="5 CuadroTexto"/>
          <p:cNvSpPr txBox="1"/>
          <p:nvPr userDrawn="1"/>
        </p:nvSpPr>
        <p:spPr>
          <a:xfrm>
            <a:off x="4735881" y="59334"/>
            <a:ext cx="1149515" cy="356354"/>
          </a:xfrm>
          <a:prstGeom prst="rect">
            <a:avLst/>
          </a:prstGeom>
          <a:noFill/>
        </p:spPr>
        <p:txBody>
          <a:bodyPr wrap="square" lIns="63348" tIns="31674" rIns="63348" bIns="31674" rtlCol="0">
            <a:spAutoFit/>
          </a:bodyPr>
          <a:lstStyle/>
          <a:p>
            <a:r>
              <a:rPr lang="es-PE" sz="19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ESTADO:</a:t>
            </a:r>
            <a:endParaRPr lang="es-PE" sz="19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6 CuadroTexto"/>
          <p:cNvSpPr txBox="1"/>
          <p:nvPr userDrawn="1"/>
        </p:nvSpPr>
        <p:spPr>
          <a:xfrm>
            <a:off x="822989" y="24924"/>
            <a:ext cx="1118627" cy="433299"/>
          </a:xfrm>
          <a:prstGeom prst="rect">
            <a:avLst/>
          </a:prstGeom>
          <a:noFill/>
        </p:spPr>
        <p:txBody>
          <a:bodyPr wrap="square" lIns="63348" tIns="31674" rIns="63348" bIns="31674" rtlCol="0">
            <a:spAutoFit/>
          </a:bodyPr>
          <a:lstStyle/>
          <a:p>
            <a:pPr>
              <a:lnSpc>
                <a:spcPct val="100000"/>
              </a:lnSpc>
              <a:defRPr/>
            </a:pPr>
            <a:r>
              <a:rPr lang="es-PE" sz="800" b="1" i="1" dirty="0" smtClean="0">
                <a:ln w="10541" cmpd="sng">
                  <a:noFill/>
                  <a:prstDash val="solid"/>
                </a:ln>
                <a:solidFill>
                  <a:schemeClr val="bg1"/>
                </a:solidFill>
                <a:latin typeface="Trebuchet MS" pitchFamily="34" charset="0"/>
              </a:rPr>
              <a:t>N° de tormenta:</a:t>
            </a:r>
          </a:p>
          <a:p>
            <a:pPr>
              <a:lnSpc>
                <a:spcPct val="100000"/>
              </a:lnSpc>
              <a:defRPr/>
            </a:pPr>
            <a:r>
              <a:rPr lang="es-PE" sz="800" b="1" i="1" dirty="0" smtClean="0">
                <a:ln w="10541" cmpd="sng">
                  <a:noFill/>
                  <a:prstDash val="solid"/>
                </a:ln>
                <a:solidFill>
                  <a:schemeClr val="bg1"/>
                </a:solidFill>
                <a:latin typeface="Trebuchet MS" pitchFamily="34" charset="0"/>
              </a:rPr>
              <a:t>N</a:t>
            </a:r>
            <a:r>
              <a:rPr lang="es-PE" sz="800" b="1" i="1" dirty="0">
                <a:ln w="10541" cmpd="sng">
                  <a:noFill/>
                  <a:prstDash val="solid"/>
                </a:ln>
                <a:solidFill>
                  <a:schemeClr val="bg1"/>
                </a:solidFill>
                <a:latin typeface="Trebuchet MS" pitchFamily="34" charset="0"/>
              </a:rPr>
              <a:t>° de observación: </a:t>
            </a:r>
            <a:endParaRPr lang="es-PE" sz="800" b="1" i="1" dirty="0" smtClean="0">
              <a:ln w="10541" cmpd="sng">
                <a:noFill/>
                <a:prstDash val="solid"/>
              </a:ln>
              <a:solidFill>
                <a:schemeClr val="bg1"/>
              </a:solidFill>
              <a:latin typeface="Trebuchet MS" pitchFamily="34" charset="0"/>
            </a:endParaRPr>
          </a:p>
          <a:p>
            <a:pPr>
              <a:lnSpc>
                <a:spcPct val="100000"/>
              </a:lnSpc>
              <a:defRPr/>
            </a:pPr>
            <a:r>
              <a:rPr lang="es-PE" sz="800" b="1" i="1" dirty="0" smtClean="0">
                <a:ln w="10541" cmpd="sng">
                  <a:noFill/>
                  <a:prstDash val="solid"/>
                </a:ln>
                <a:solidFill>
                  <a:schemeClr val="bg1"/>
                </a:solidFill>
                <a:latin typeface="Trebuchet MS" pitchFamily="34" charset="0"/>
              </a:rPr>
              <a:t>Precedente</a:t>
            </a:r>
            <a:r>
              <a:rPr lang="es-PE" sz="800" b="1" i="1" dirty="0">
                <a:ln w="10541" cmpd="sng">
                  <a:noFill/>
                  <a:prstDash val="solid"/>
                </a:ln>
                <a:solidFill>
                  <a:schemeClr val="bg1"/>
                </a:solidFill>
                <a:latin typeface="Trebuchet MS" pitchFamily="34" charset="0"/>
              </a:rPr>
              <a:t>: </a:t>
            </a:r>
          </a:p>
        </p:txBody>
      </p:sp>
      <p:sp>
        <p:nvSpPr>
          <p:cNvPr id="8" name="25 Marcador de texto"/>
          <p:cNvSpPr>
            <a:spLocks noGrp="1"/>
          </p:cNvSpPr>
          <p:nvPr>
            <p:ph type="body" sz="quarter" idx="11" hasCustomPrompt="1"/>
          </p:nvPr>
        </p:nvSpPr>
        <p:spPr>
          <a:xfrm>
            <a:off x="1849466" y="13100"/>
            <a:ext cx="2664295" cy="182443"/>
          </a:xfrm>
        </p:spPr>
        <p:txBody>
          <a:bodyPr>
            <a:noAutofit/>
          </a:bodyPr>
          <a:lstStyle>
            <a:lvl1pPr marL="0" indent="0">
              <a:buNone/>
              <a:defRPr lang="es-PE" sz="800" b="0" i="1" kern="1200" dirty="0">
                <a:ln w="10541" cmpd="sng">
                  <a:noFill/>
                  <a:prstDash val="solid"/>
                </a:ln>
                <a:solidFill>
                  <a:schemeClr val="bg1"/>
                </a:solidFill>
                <a:latin typeface="Trebuchet MS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es-PE" dirty="0" smtClean="0"/>
              <a:t>SCXXX</a:t>
            </a:r>
            <a:endParaRPr lang="es-PE" dirty="0"/>
          </a:p>
        </p:txBody>
      </p:sp>
      <p:sp>
        <p:nvSpPr>
          <p:cNvPr id="9" name="25 Marcador de texto"/>
          <p:cNvSpPr>
            <a:spLocks noGrp="1"/>
          </p:cNvSpPr>
          <p:nvPr>
            <p:ph type="body" sz="quarter" idx="12" hasCustomPrompt="1"/>
          </p:nvPr>
        </p:nvSpPr>
        <p:spPr>
          <a:xfrm>
            <a:off x="1849466" y="133501"/>
            <a:ext cx="2664295" cy="164400"/>
          </a:xfrm>
        </p:spPr>
        <p:txBody>
          <a:bodyPr>
            <a:noAutofit/>
          </a:bodyPr>
          <a:lstStyle>
            <a:lvl1pPr marL="0" indent="0">
              <a:buNone/>
              <a:defRPr lang="es-PE" sz="800" b="0" i="1" kern="1200" dirty="0">
                <a:ln w="10541" cmpd="sng">
                  <a:noFill/>
                  <a:prstDash val="solid"/>
                </a:ln>
                <a:solidFill>
                  <a:schemeClr val="bg1"/>
                </a:solidFill>
                <a:latin typeface="Trebuchet MS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es-PE" dirty="0" smtClean="0"/>
              <a:t>XX</a:t>
            </a:r>
            <a:endParaRPr lang="es-PE" dirty="0"/>
          </a:p>
        </p:txBody>
      </p:sp>
      <p:sp>
        <p:nvSpPr>
          <p:cNvPr id="10" name="25 Marcador de texto"/>
          <p:cNvSpPr>
            <a:spLocks noGrp="1"/>
          </p:cNvSpPr>
          <p:nvPr>
            <p:ph type="body" sz="quarter" idx="13" hasCustomPrompt="1"/>
          </p:nvPr>
        </p:nvSpPr>
        <p:spPr>
          <a:xfrm>
            <a:off x="1849466" y="255834"/>
            <a:ext cx="2664295" cy="160403"/>
          </a:xfrm>
        </p:spPr>
        <p:txBody>
          <a:bodyPr>
            <a:noAutofit/>
          </a:bodyPr>
          <a:lstStyle>
            <a:lvl1pPr marL="0" indent="0">
              <a:buNone/>
              <a:defRPr lang="es-PE" sz="800" b="0" i="1" kern="1200" baseline="0" dirty="0">
                <a:ln w="10541" cmpd="sng">
                  <a:noFill/>
                  <a:prstDash val="solid"/>
                </a:ln>
                <a:solidFill>
                  <a:schemeClr val="bg1"/>
                </a:solidFill>
                <a:latin typeface="Trebuchet MS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es-PE" dirty="0" smtClean="0"/>
              <a:t>Unión/continuación/ etc.</a:t>
            </a:r>
            <a:endParaRPr lang="es-PE" dirty="0"/>
          </a:p>
        </p:txBody>
      </p:sp>
      <p:pic>
        <p:nvPicPr>
          <p:cNvPr id="12" name="Picture 2" descr="C:\Users\usuario\Downloads\SENAMHI_logo-ACENTO-BLANCO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32" y="57735"/>
            <a:ext cx="737758" cy="3613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" name="25 Marcador de texto"/>
          <p:cNvSpPr>
            <a:spLocks noGrp="1"/>
          </p:cNvSpPr>
          <p:nvPr>
            <p:ph type="body" sz="quarter" idx="33" hasCustomPrompt="1"/>
          </p:nvPr>
        </p:nvSpPr>
        <p:spPr>
          <a:xfrm>
            <a:off x="104119" y="871200"/>
            <a:ext cx="4320000" cy="540290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100"/>
              </a:spcBef>
              <a:buNone/>
              <a:defRPr lang="es-PE" sz="900" b="0" i="0" kern="1200" dirty="0">
                <a:ln w="10541" cmpd="sng">
                  <a:noFill/>
                  <a:prstDash val="solid"/>
                </a:ln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es-PE" dirty="0" smtClean="0"/>
              <a:t>Indicar fenómenos</a:t>
            </a:r>
          </a:p>
          <a:p>
            <a:pPr lvl="0"/>
            <a:r>
              <a:rPr lang="es-PE" dirty="0" smtClean="0"/>
              <a:t>Intensidad lluvia (mm/h)</a:t>
            </a:r>
            <a:endParaRPr lang="es-PE" dirty="0"/>
          </a:p>
        </p:txBody>
      </p:sp>
      <p:sp>
        <p:nvSpPr>
          <p:cNvPr id="34" name="34 Marcador de posición de imagen"/>
          <p:cNvSpPr>
            <a:spLocks noGrp="1"/>
          </p:cNvSpPr>
          <p:nvPr>
            <p:ph type="pic" sz="quarter" idx="34" hasCustomPrompt="1"/>
          </p:nvPr>
        </p:nvSpPr>
        <p:spPr>
          <a:xfrm>
            <a:off x="376053" y="2951030"/>
            <a:ext cx="3744000" cy="2196000"/>
          </a:xfrm>
        </p:spPr>
        <p:txBody>
          <a:bodyPr/>
          <a:lstStyle>
            <a:lvl1pPr>
              <a:defRPr/>
            </a:lvl1pPr>
          </a:lstStyle>
          <a:p>
            <a:r>
              <a:rPr lang="es-ES" dirty="0" smtClean="0"/>
              <a:t>Tiempo 1</a:t>
            </a:r>
            <a:endParaRPr lang="es-PE" dirty="0"/>
          </a:p>
        </p:txBody>
      </p:sp>
      <p:sp>
        <p:nvSpPr>
          <p:cNvPr id="35" name="34 Marcador de posición de imagen"/>
          <p:cNvSpPr>
            <a:spLocks noGrp="1"/>
          </p:cNvSpPr>
          <p:nvPr>
            <p:ph type="pic" sz="quarter" idx="40" hasCustomPrompt="1"/>
          </p:nvPr>
        </p:nvSpPr>
        <p:spPr>
          <a:xfrm>
            <a:off x="4948052" y="2951030"/>
            <a:ext cx="3744000" cy="2196000"/>
          </a:xfrm>
        </p:spPr>
        <p:txBody>
          <a:bodyPr/>
          <a:lstStyle>
            <a:lvl1pPr>
              <a:defRPr/>
            </a:lvl1pPr>
          </a:lstStyle>
          <a:p>
            <a:r>
              <a:rPr lang="es-ES" dirty="0" smtClean="0"/>
              <a:t>Tiempo 2</a:t>
            </a:r>
            <a:endParaRPr lang="es-PE" dirty="0"/>
          </a:p>
        </p:txBody>
      </p:sp>
      <p:sp>
        <p:nvSpPr>
          <p:cNvPr id="23" name="25 Marcador de texto"/>
          <p:cNvSpPr>
            <a:spLocks noGrp="1"/>
          </p:cNvSpPr>
          <p:nvPr>
            <p:ph type="body" sz="quarter" idx="41" hasCustomPrompt="1"/>
          </p:nvPr>
        </p:nvSpPr>
        <p:spPr>
          <a:xfrm>
            <a:off x="4668959" y="870177"/>
            <a:ext cx="4320000" cy="540290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100"/>
              </a:spcBef>
              <a:buNone/>
              <a:defRPr lang="es-PE" sz="900" b="0" i="0" kern="1200" dirty="0">
                <a:ln w="10541" cmpd="sng">
                  <a:noFill/>
                  <a:prstDash val="solid"/>
                </a:ln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es-PE" dirty="0" smtClean="0"/>
              <a:t>Indicar fenómenos</a:t>
            </a:r>
          </a:p>
          <a:p>
            <a:pPr lvl="0"/>
            <a:r>
              <a:rPr lang="es-PE" dirty="0" smtClean="0"/>
              <a:t>Intensidad lluvia (mm/h)</a:t>
            </a:r>
            <a:endParaRPr lang="es-PE" dirty="0"/>
          </a:p>
        </p:txBody>
      </p:sp>
      <p:sp>
        <p:nvSpPr>
          <p:cNvPr id="39" name="38 Rectángulo"/>
          <p:cNvSpPr/>
          <p:nvPr userDrawn="1"/>
        </p:nvSpPr>
        <p:spPr>
          <a:xfrm>
            <a:off x="5826016" y="14933"/>
            <a:ext cx="3292044" cy="465517"/>
          </a:xfrm>
          <a:prstGeom prst="rect">
            <a:avLst/>
          </a:prstGeom>
          <a:solidFill>
            <a:srgbClr val="C00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3348" tIns="31674" rIns="63348" bIns="31674" rtlCol="0" anchor="ctr"/>
          <a:lstStyle/>
          <a:p>
            <a:pPr algn="ctr"/>
            <a:r>
              <a:rPr lang="es-PE" sz="2400" b="1" dirty="0" smtClean="0">
                <a:solidFill>
                  <a:schemeClr val="bg1"/>
                </a:solidFill>
              </a:rPr>
              <a:t>INTENSIFICANDO</a:t>
            </a:r>
            <a:endParaRPr lang="es-PE" sz="2400" b="1" dirty="0">
              <a:solidFill>
                <a:schemeClr val="bg1"/>
              </a:solidFill>
            </a:endParaRPr>
          </a:p>
        </p:txBody>
      </p:sp>
      <p:sp>
        <p:nvSpPr>
          <p:cNvPr id="40" name="25 Marcador de texto"/>
          <p:cNvSpPr>
            <a:spLocks noGrp="1"/>
          </p:cNvSpPr>
          <p:nvPr>
            <p:ph type="body" sz="quarter" idx="35" hasCustomPrompt="1"/>
          </p:nvPr>
        </p:nvSpPr>
        <p:spPr>
          <a:xfrm>
            <a:off x="104119" y="1449865"/>
            <a:ext cx="4320000" cy="180000"/>
          </a:xfrm>
        </p:spPr>
        <p:txBody>
          <a:bodyPr>
            <a:noAutofit/>
          </a:bodyPr>
          <a:lstStyle>
            <a:lvl1pPr marL="0" indent="0">
              <a:buNone/>
              <a:defRPr lang="es-PE" sz="900" b="0" i="0" kern="1200" dirty="0">
                <a:ln w="10541" cmpd="sng">
                  <a:noFill/>
                  <a:prstDash val="solid"/>
                </a:ln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es-PE" dirty="0" smtClean="0"/>
              <a:t>N/NE/E/SE/S/…</a:t>
            </a:r>
            <a:endParaRPr lang="es-PE" dirty="0"/>
          </a:p>
        </p:txBody>
      </p:sp>
      <p:sp>
        <p:nvSpPr>
          <p:cNvPr id="42" name="25 Marcador de texto"/>
          <p:cNvSpPr>
            <a:spLocks noGrp="1"/>
          </p:cNvSpPr>
          <p:nvPr>
            <p:ph type="body" sz="quarter" idx="36" hasCustomPrompt="1"/>
          </p:nvPr>
        </p:nvSpPr>
        <p:spPr>
          <a:xfrm>
            <a:off x="104119" y="1793513"/>
            <a:ext cx="4320000" cy="490066"/>
          </a:xfrm>
        </p:spPr>
        <p:txBody>
          <a:bodyPr>
            <a:noAutofit/>
          </a:bodyPr>
          <a:lstStyle>
            <a:lvl1pPr marL="0" indent="0">
              <a:buNone/>
              <a:defRPr lang="es-PE" sz="900" b="0" i="0" kern="1200" dirty="0">
                <a:ln w="10541" cmpd="sng">
                  <a:noFill/>
                  <a:prstDash val="solid"/>
                </a:ln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es-PE" dirty="0" smtClean="0"/>
              <a:t>Nombre departamento</a:t>
            </a:r>
            <a:endParaRPr lang="es-PE" dirty="0"/>
          </a:p>
        </p:txBody>
      </p:sp>
      <p:sp>
        <p:nvSpPr>
          <p:cNvPr id="43" name="25 Marcador de texto"/>
          <p:cNvSpPr>
            <a:spLocks noGrp="1"/>
          </p:cNvSpPr>
          <p:nvPr>
            <p:ph type="body" sz="quarter" idx="37"/>
          </p:nvPr>
        </p:nvSpPr>
        <p:spPr>
          <a:xfrm>
            <a:off x="104119" y="2408444"/>
            <a:ext cx="4320000" cy="476552"/>
          </a:xfrm>
        </p:spPr>
        <p:txBody>
          <a:bodyPr>
            <a:noAutofit/>
          </a:bodyPr>
          <a:lstStyle>
            <a:lvl1pPr marL="0" indent="0">
              <a:buNone/>
              <a:defRPr lang="es-PE" sz="900" b="0" i="0" kern="1200" dirty="0">
                <a:ln w="10541" cmpd="sng">
                  <a:noFill/>
                  <a:prstDash val="solid"/>
                </a:ln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44" name="25 Marcador de texto"/>
          <p:cNvSpPr>
            <a:spLocks noGrp="1"/>
          </p:cNvSpPr>
          <p:nvPr>
            <p:ph type="body" sz="quarter" idx="42" hasCustomPrompt="1"/>
          </p:nvPr>
        </p:nvSpPr>
        <p:spPr>
          <a:xfrm>
            <a:off x="4668959" y="1448842"/>
            <a:ext cx="4320000" cy="180000"/>
          </a:xfrm>
        </p:spPr>
        <p:txBody>
          <a:bodyPr>
            <a:noAutofit/>
          </a:bodyPr>
          <a:lstStyle>
            <a:lvl1pPr marL="0" indent="0">
              <a:buNone/>
              <a:defRPr lang="es-PE" sz="900" b="0" i="0" kern="1200" dirty="0">
                <a:ln w="10541" cmpd="sng">
                  <a:noFill/>
                  <a:prstDash val="solid"/>
                </a:ln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es-PE" dirty="0" smtClean="0"/>
              <a:t>N/NE/E/SE/S/…</a:t>
            </a:r>
            <a:endParaRPr lang="es-PE" dirty="0"/>
          </a:p>
        </p:txBody>
      </p:sp>
      <p:sp>
        <p:nvSpPr>
          <p:cNvPr id="45" name="25 Marcador de texto"/>
          <p:cNvSpPr>
            <a:spLocks noGrp="1"/>
          </p:cNvSpPr>
          <p:nvPr>
            <p:ph type="body" sz="quarter" idx="43" hasCustomPrompt="1"/>
          </p:nvPr>
        </p:nvSpPr>
        <p:spPr>
          <a:xfrm>
            <a:off x="4668959" y="1792490"/>
            <a:ext cx="4320000" cy="490066"/>
          </a:xfrm>
        </p:spPr>
        <p:txBody>
          <a:bodyPr>
            <a:noAutofit/>
          </a:bodyPr>
          <a:lstStyle>
            <a:lvl1pPr marL="0" indent="0">
              <a:buNone/>
              <a:defRPr lang="es-PE" sz="900" b="0" i="0" kern="1200" dirty="0">
                <a:ln w="10541" cmpd="sng">
                  <a:noFill/>
                  <a:prstDash val="solid"/>
                </a:ln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es-PE" dirty="0" smtClean="0"/>
              <a:t>Nombre departamento</a:t>
            </a:r>
            <a:endParaRPr lang="es-PE" dirty="0"/>
          </a:p>
        </p:txBody>
      </p:sp>
      <p:sp>
        <p:nvSpPr>
          <p:cNvPr id="46" name="25 Marcador de texto"/>
          <p:cNvSpPr>
            <a:spLocks noGrp="1"/>
          </p:cNvSpPr>
          <p:nvPr>
            <p:ph type="body" sz="quarter" idx="44"/>
          </p:nvPr>
        </p:nvSpPr>
        <p:spPr>
          <a:xfrm>
            <a:off x="4668959" y="2407421"/>
            <a:ext cx="4320000" cy="476552"/>
          </a:xfrm>
        </p:spPr>
        <p:txBody>
          <a:bodyPr>
            <a:noAutofit/>
          </a:bodyPr>
          <a:lstStyle>
            <a:lvl1pPr marL="0" indent="0">
              <a:buNone/>
              <a:defRPr lang="es-PE" sz="900" b="0" i="0" kern="1200" dirty="0">
                <a:ln w="10541" cmpd="sng">
                  <a:noFill/>
                  <a:prstDash val="solid"/>
                </a:ln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460329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831914170"/>
              </p:ext>
            </p:extLst>
          </p:nvPr>
        </p:nvGraphicFramePr>
        <p:xfrm>
          <a:off x="0" y="506297"/>
          <a:ext cx="9143999" cy="4633023"/>
        </p:xfrm>
        <a:graphic>
          <a:graphicData uri="http://schemas.openxmlformats.org/drawingml/2006/table">
            <a:tbl>
              <a:tblPr firstRow="1" firstCol="1" bandRow="1"/>
              <a:tblGrid>
                <a:gridCol w="4544884"/>
                <a:gridCol w="4599115"/>
              </a:tblGrid>
              <a:tr h="243846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spcAft>
                          <a:spcPts val="0"/>
                        </a:spcAft>
                      </a:pPr>
                      <a:endParaRPr lang="es-PE" sz="500" b="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75173" marR="75173" marT="0" marB="0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rgbClr val="1F497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rgbClr val="1F497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spcAft>
                          <a:spcPts val="0"/>
                        </a:spcAft>
                      </a:pPr>
                      <a:endParaRPr lang="es-PE" sz="900" b="1" baseline="0" dirty="0" smtClean="0">
                        <a:solidFill>
                          <a:sysClr val="windowText" lastClr="000000"/>
                        </a:solidFill>
                        <a:effectLst/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75173" marR="75173" marT="0" marB="0">
                    <a:lnL w="12700" cap="flat" cmpd="sng" algn="ctr">
                      <a:solidFill>
                        <a:srgbClr val="1F497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rgbClr val="1F497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  <a:alpha val="50000"/>
                      </a:srgbClr>
                    </a:solidFill>
                  </a:tcPr>
                </a:tc>
              </a:tr>
              <a:tr h="219456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spcAft>
                          <a:spcPts val="0"/>
                        </a:spcAft>
                        <a:tabLst>
                          <a:tab pos="2180590" algn="ctr"/>
                        </a:tabLst>
                      </a:pPr>
                      <a:endParaRPr lang="es-PE" sz="700" i="1" dirty="0">
                        <a:solidFill>
                          <a:srgbClr val="80808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5173" marR="75173" marT="0" marB="0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rgbClr val="1F497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alpha val="50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  <a:tabLst>
                          <a:tab pos="2272665" algn="ctr"/>
                        </a:tabLst>
                      </a:pPr>
                      <a:endParaRPr lang="es-PE" sz="800" b="1" i="1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272665" algn="ctr"/>
                        </a:tabLst>
                      </a:pPr>
                      <a:endParaRPr lang="es-PE" sz="800" b="1" i="1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272665" algn="ctr"/>
                        </a:tabLst>
                      </a:pPr>
                      <a:endParaRPr lang="es-PE" sz="800" b="1" i="1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272665" algn="ctr"/>
                        </a:tabLst>
                      </a:pPr>
                      <a:endParaRPr lang="es-PE" sz="800" b="1" i="1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272665" algn="ctr"/>
                        </a:tabLst>
                      </a:pPr>
                      <a:endParaRPr lang="es-PE" sz="800" b="1" i="1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272665" algn="ctr"/>
                        </a:tabLst>
                      </a:pPr>
                      <a:endParaRPr lang="es-PE" sz="800" b="1" i="1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272665" algn="ctr"/>
                        </a:tabLst>
                      </a:pPr>
                      <a:endParaRPr lang="es-PE" sz="800" b="1" i="1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272665" algn="ctr"/>
                        </a:tabLst>
                      </a:pPr>
                      <a:endParaRPr lang="es-PE" sz="800" b="1" i="1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272665" algn="ctr"/>
                        </a:tabLst>
                      </a:pPr>
                      <a:endParaRPr lang="es-PE" sz="800" b="1" i="1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272665" algn="ctr"/>
                        </a:tabLst>
                      </a:pPr>
                      <a:endParaRPr lang="es-PE" sz="800" b="1" i="1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272665" algn="ctr"/>
                        </a:tabLst>
                      </a:pPr>
                      <a:endParaRPr lang="es-PE" sz="800" b="1" i="1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272665" algn="ctr"/>
                        </a:tabLst>
                      </a:pPr>
                      <a:endParaRPr lang="es-PE" sz="800" b="1" i="1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272665" algn="ctr"/>
                        </a:tabLst>
                      </a:pPr>
                      <a:endParaRPr lang="es-PE" sz="800" b="1" i="1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272665" algn="ctr"/>
                        </a:tabLst>
                      </a:pPr>
                      <a:endParaRPr lang="es-PE" sz="800" b="1" i="1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272665" algn="ctr"/>
                        </a:tabLst>
                      </a:pPr>
                      <a:endParaRPr lang="es-PE" sz="800" b="1" i="1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272665" algn="ctr"/>
                        </a:tabLst>
                      </a:pPr>
                      <a:endParaRPr lang="es-PE" sz="800" b="1" i="1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272665" algn="ctr"/>
                        </a:tabLst>
                      </a:pPr>
                      <a:endParaRPr lang="es-PE" sz="800" b="1" i="1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272665" algn="ctr"/>
                        </a:tabLst>
                      </a:pPr>
                      <a:endParaRPr lang="es-PE" sz="800" b="1" i="1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5173" marR="75173" marT="0" marB="0">
                    <a:lnL w="12700" cap="flat" cmpd="sng" algn="ctr">
                      <a:solidFill>
                        <a:srgbClr val="1F497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alpha val="50000"/>
                      </a:sysClr>
                    </a:solidFill>
                  </a:tcPr>
                </a:tc>
              </a:tr>
            </a:tbl>
          </a:graphicData>
        </a:graphic>
      </p:graphicFrame>
      <p:sp>
        <p:nvSpPr>
          <p:cNvPr id="28" name="27 CuadroTexto"/>
          <p:cNvSpPr txBox="1"/>
          <p:nvPr userDrawn="1"/>
        </p:nvSpPr>
        <p:spPr>
          <a:xfrm>
            <a:off x="731" y="535612"/>
            <a:ext cx="4536000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spcAft>
                <a:spcPts val="0"/>
              </a:spcAft>
            </a:pPr>
            <a:r>
              <a:rPr lang="es-PE" sz="1200" b="1" i="0" dirty="0" smtClean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CONDICIONES ACTUALES</a:t>
            </a:r>
          </a:p>
          <a:p>
            <a:pPr>
              <a:spcAft>
                <a:spcPts val="0"/>
              </a:spcAft>
            </a:pPr>
            <a:r>
              <a:rPr lang="es-PE" sz="1000" b="1" i="0" dirty="0" smtClean="0">
                <a:solidFill>
                  <a:sysClr val="windowText" lastClr="000000"/>
                </a:solidFill>
                <a:effectLst/>
                <a:latin typeface="Calibri" pitchFamily="34" charset="0"/>
              </a:rPr>
              <a:t>Fenómenos meteorológicos: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PE" sz="1000" b="1" i="0" dirty="0" smtClean="0">
              <a:solidFill>
                <a:schemeClr val="tx1"/>
              </a:solidFill>
              <a:effectLst/>
              <a:latin typeface="Calibri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PE" sz="1000" b="1" i="0" dirty="0" smtClean="0">
              <a:solidFill>
                <a:schemeClr val="tx1"/>
              </a:solidFill>
              <a:effectLst/>
              <a:latin typeface="Calibri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MX" sz="1000" b="1" i="0" dirty="0" smtClean="0">
              <a:solidFill>
                <a:schemeClr val="tx1"/>
              </a:solidFill>
              <a:effectLst/>
              <a:latin typeface="Calibri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PE" sz="1000" b="1" i="0" dirty="0" smtClean="0">
                <a:solidFill>
                  <a:schemeClr val="tx1"/>
                </a:solidFill>
                <a:effectLst/>
                <a:latin typeface="Calibri" pitchFamily="34" charset="0"/>
              </a:rPr>
              <a:t>Dirección</a:t>
            </a:r>
            <a:r>
              <a:rPr lang="es-PE" sz="1000" b="1" i="0" baseline="0" dirty="0" smtClean="0">
                <a:solidFill>
                  <a:schemeClr val="tx1"/>
                </a:solidFill>
                <a:effectLst/>
                <a:latin typeface="Calibri" pitchFamily="34" charset="0"/>
              </a:rPr>
              <a:t>: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PE" sz="1000" b="1" i="0" dirty="0" smtClean="0">
              <a:solidFill>
                <a:sysClr val="windowText" lastClr="000000"/>
              </a:solidFill>
              <a:effectLst/>
              <a:latin typeface="Calibri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PE" sz="1000" b="1" i="0" dirty="0" smtClean="0">
                <a:solidFill>
                  <a:sysClr val="windowText" lastClr="000000"/>
                </a:solidFill>
                <a:effectLst/>
                <a:latin typeface="Calibri" pitchFamily="34" charset="0"/>
              </a:rPr>
              <a:t>Dpto. afectados:</a:t>
            </a:r>
            <a:r>
              <a:rPr lang="es-PE" sz="1000" b="1" i="0" baseline="0" dirty="0" smtClean="0">
                <a:solidFill>
                  <a:sysClr val="windowText" lastClr="000000"/>
                </a:solidFill>
                <a:effectLst/>
                <a:latin typeface="Calibri" pitchFamily="34" charset="0"/>
              </a:rPr>
              <a:t>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PE" sz="1000" b="1" i="0" baseline="0" dirty="0" smtClean="0">
              <a:solidFill>
                <a:sysClr val="windowText" lastClr="000000"/>
              </a:solidFill>
              <a:effectLst/>
              <a:latin typeface="Calibri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PE" sz="1000" b="1" i="0" baseline="0" dirty="0" smtClean="0">
              <a:solidFill>
                <a:sysClr val="windowText" lastClr="000000"/>
              </a:solidFill>
              <a:effectLst/>
              <a:latin typeface="Calibri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PE" sz="1000" b="1" i="0" baseline="0" dirty="0" smtClean="0">
              <a:solidFill>
                <a:sysClr val="windowText" lastClr="000000"/>
              </a:solidFill>
              <a:effectLst/>
              <a:latin typeface="Calibri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PE" sz="1000" b="1" i="0" baseline="0" dirty="0" smtClean="0">
                <a:solidFill>
                  <a:sysClr val="windowText" lastClr="000000"/>
                </a:solidFill>
                <a:effectLst/>
                <a:latin typeface="Calibri" pitchFamily="34" charset="0"/>
              </a:rPr>
              <a:t>Provincias: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MX" sz="1000" b="1" i="0" baseline="0" dirty="0" smtClean="0">
              <a:solidFill>
                <a:sysClr val="windowText" lastClr="000000"/>
              </a:solidFill>
              <a:effectLst/>
              <a:latin typeface="Calibri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MX" sz="1000" b="1" i="0" baseline="0" dirty="0" smtClean="0">
              <a:solidFill>
                <a:sysClr val="windowText" lastClr="000000"/>
              </a:solidFill>
              <a:effectLst/>
              <a:latin typeface="Calibri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PE" sz="1000" b="1" i="0" baseline="0" dirty="0" smtClean="0">
              <a:solidFill>
                <a:sysClr val="windowText" lastClr="000000"/>
              </a:solidFill>
              <a:effectLst/>
              <a:latin typeface="Calibri" pitchFamily="34" charset="0"/>
              <a:ea typeface="Calibri"/>
              <a:cs typeface="Times New Roman"/>
            </a:endParaRPr>
          </a:p>
        </p:txBody>
      </p:sp>
      <p:sp>
        <p:nvSpPr>
          <p:cNvPr id="41" name="40 CuadroTexto"/>
          <p:cNvSpPr txBox="1"/>
          <p:nvPr userDrawn="1"/>
        </p:nvSpPr>
        <p:spPr>
          <a:xfrm>
            <a:off x="4567955" y="535612"/>
            <a:ext cx="4536000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spcAft>
                <a:spcPts val="0"/>
              </a:spcAft>
            </a:pPr>
            <a:r>
              <a:rPr lang="es-PE" sz="1200" b="1" i="0" dirty="0" smtClean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PRONÓSTICO</a:t>
            </a:r>
            <a:r>
              <a:rPr lang="es-PE" sz="1200" b="1" i="0" baseline="0" dirty="0" smtClean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A 2 HORAS</a:t>
            </a:r>
          </a:p>
          <a:p>
            <a:pPr>
              <a:spcAft>
                <a:spcPts val="0"/>
              </a:spcAft>
            </a:pPr>
            <a:r>
              <a:rPr lang="es-PE" sz="1000" b="1" i="0" dirty="0" smtClean="0">
                <a:solidFill>
                  <a:sysClr val="windowText" lastClr="000000"/>
                </a:solidFill>
                <a:effectLst/>
                <a:latin typeface="Calibri" pitchFamily="34" charset="0"/>
              </a:rPr>
              <a:t>Fenómenos meteorológicos:</a:t>
            </a:r>
          </a:p>
          <a:p>
            <a:pPr>
              <a:spcAft>
                <a:spcPts val="0"/>
              </a:spcAft>
            </a:pPr>
            <a:endParaRPr lang="es-PE" sz="1000" b="1" i="0" dirty="0" smtClean="0">
              <a:solidFill>
                <a:schemeClr val="tx1"/>
              </a:solidFill>
              <a:effectLst/>
              <a:latin typeface="Calibri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PE" sz="1000" b="1" i="0" dirty="0" smtClean="0">
              <a:solidFill>
                <a:schemeClr val="tx1"/>
              </a:solidFill>
              <a:effectLst/>
              <a:latin typeface="Calibri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PE" sz="1000" b="1" i="0" dirty="0" smtClean="0">
              <a:solidFill>
                <a:schemeClr val="tx1"/>
              </a:solidFill>
              <a:effectLst/>
              <a:latin typeface="Calibri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PE" sz="1000" b="1" i="0" dirty="0" smtClean="0">
                <a:solidFill>
                  <a:schemeClr val="tx1"/>
                </a:solidFill>
                <a:effectLst/>
                <a:latin typeface="Calibri" pitchFamily="34" charset="0"/>
              </a:rPr>
              <a:t>Dirección</a:t>
            </a:r>
            <a:r>
              <a:rPr lang="es-PE" sz="1000" b="1" i="0" baseline="0" dirty="0" smtClean="0">
                <a:solidFill>
                  <a:schemeClr val="tx1"/>
                </a:solidFill>
                <a:effectLst/>
                <a:latin typeface="Calibri" pitchFamily="34" charset="0"/>
              </a:rPr>
              <a:t>: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PE" sz="1000" b="1" i="0" dirty="0" smtClean="0">
              <a:solidFill>
                <a:sysClr val="windowText" lastClr="000000"/>
              </a:solidFill>
              <a:effectLst/>
              <a:latin typeface="Calibri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PE" sz="1000" b="1" i="0" dirty="0" smtClean="0">
                <a:solidFill>
                  <a:sysClr val="windowText" lastClr="000000"/>
                </a:solidFill>
                <a:effectLst/>
                <a:latin typeface="Calibri" pitchFamily="34" charset="0"/>
              </a:rPr>
              <a:t>Dpto. afectados:</a:t>
            </a:r>
            <a:r>
              <a:rPr lang="es-PE" sz="1000" b="1" i="0" baseline="0" dirty="0" smtClean="0">
                <a:solidFill>
                  <a:sysClr val="windowText" lastClr="000000"/>
                </a:solidFill>
                <a:effectLst/>
                <a:latin typeface="Calibri" pitchFamily="34" charset="0"/>
              </a:rPr>
              <a:t>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PE" sz="1000" b="1" i="0" baseline="0" dirty="0" smtClean="0">
              <a:solidFill>
                <a:sysClr val="windowText" lastClr="000000"/>
              </a:solidFill>
              <a:effectLst/>
              <a:latin typeface="Calibri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PE" sz="1000" b="1" i="0" baseline="0" dirty="0" smtClean="0">
              <a:solidFill>
                <a:sysClr val="windowText" lastClr="000000"/>
              </a:solidFill>
              <a:effectLst/>
              <a:latin typeface="Calibri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PE" sz="1000" b="1" i="0" baseline="0" dirty="0" smtClean="0">
              <a:solidFill>
                <a:sysClr val="windowText" lastClr="000000"/>
              </a:solidFill>
              <a:effectLst/>
              <a:latin typeface="Calibri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PE" sz="1000" b="1" i="0" baseline="0" dirty="0" smtClean="0">
                <a:solidFill>
                  <a:sysClr val="windowText" lastClr="000000"/>
                </a:solidFill>
                <a:effectLst/>
                <a:latin typeface="Calibri" pitchFamily="34" charset="0"/>
              </a:rPr>
              <a:t>Provincias: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MX" sz="1000" b="1" i="0" baseline="0" dirty="0" smtClean="0">
              <a:solidFill>
                <a:sysClr val="windowText" lastClr="000000"/>
              </a:solidFill>
              <a:effectLst/>
              <a:latin typeface="Calibri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MX" sz="1000" b="1" i="0" baseline="0" dirty="0" smtClean="0">
              <a:solidFill>
                <a:sysClr val="windowText" lastClr="000000"/>
              </a:solidFill>
              <a:effectLst/>
              <a:latin typeface="Calibri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PE" sz="1000" b="1" i="0" baseline="0" dirty="0" smtClean="0">
              <a:solidFill>
                <a:sysClr val="windowText" lastClr="000000"/>
              </a:solidFill>
              <a:effectLst/>
              <a:latin typeface="Calibri" pitchFamily="34" charset="0"/>
              <a:ea typeface="Calibri"/>
              <a:cs typeface="Times New Roman"/>
            </a:endParaRPr>
          </a:p>
        </p:txBody>
      </p:sp>
      <p:sp>
        <p:nvSpPr>
          <p:cNvPr id="5" name="Rectangle 6"/>
          <p:cNvSpPr>
            <a:spLocks noChangeArrowheads="1"/>
          </p:cNvSpPr>
          <p:nvPr userDrawn="1"/>
        </p:nvSpPr>
        <p:spPr bwMode="auto">
          <a:xfrm>
            <a:off x="783818" y="91566"/>
            <a:ext cx="156386" cy="2640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3348" tIns="31674" rIns="63348" bIns="31674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PE" dirty="0"/>
          </a:p>
        </p:txBody>
      </p:sp>
      <p:sp>
        <p:nvSpPr>
          <p:cNvPr id="6" name="5 CuadroTexto"/>
          <p:cNvSpPr txBox="1"/>
          <p:nvPr userDrawn="1"/>
        </p:nvSpPr>
        <p:spPr>
          <a:xfrm>
            <a:off x="4735881" y="59334"/>
            <a:ext cx="1149515" cy="356354"/>
          </a:xfrm>
          <a:prstGeom prst="rect">
            <a:avLst/>
          </a:prstGeom>
          <a:noFill/>
        </p:spPr>
        <p:txBody>
          <a:bodyPr wrap="square" lIns="63348" tIns="31674" rIns="63348" bIns="31674" rtlCol="0">
            <a:spAutoFit/>
          </a:bodyPr>
          <a:lstStyle/>
          <a:p>
            <a:r>
              <a:rPr lang="es-PE" sz="19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ESTADO:</a:t>
            </a:r>
            <a:endParaRPr lang="es-PE" sz="19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6 CuadroTexto"/>
          <p:cNvSpPr txBox="1"/>
          <p:nvPr userDrawn="1"/>
        </p:nvSpPr>
        <p:spPr>
          <a:xfrm>
            <a:off x="822989" y="24924"/>
            <a:ext cx="1118627" cy="433299"/>
          </a:xfrm>
          <a:prstGeom prst="rect">
            <a:avLst/>
          </a:prstGeom>
          <a:noFill/>
        </p:spPr>
        <p:txBody>
          <a:bodyPr wrap="square" lIns="63348" tIns="31674" rIns="63348" bIns="31674" rtlCol="0">
            <a:spAutoFit/>
          </a:bodyPr>
          <a:lstStyle/>
          <a:p>
            <a:pPr>
              <a:lnSpc>
                <a:spcPct val="100000"/>
              </a:lnSpc>
              <a:defRPr/>
            </a:pPr>
            <a:r>
              <a:rPr lang="es-PE" sz="800" b="1" i="1" dirty="0" smtClean="0">
                <a:ln w="10541" cmpd="sng">
                  <a:noFill/>
                  <a:prstDash val="solid"/>
                </a:ln>
                <a:solidFill>
                  <a:schemeClr val="bg1"/>
                </a:solidFill>
                <a:latin typeface="Trebuchet MS" pitchFamily="34" charset="0"/>
              </a:rPr>
              <a:t>N° de tormenta:</a:t>
            </a:r>
          </a:p>
          <a:p>
            <a:pPr>
              <a:lnSpc>
                <a:spcPct val="100000"/>
              </a:lnSpc>
              <a:defRPr/>
            </a:pPr>
            <a:r>
              <a:rPr lang="es-PE" sz="800" b="1" i="1" dirty="0" smtClean="0">
                <a:ln w="10541" cmpd="sng">
                  <a:noFill/>
                  <a:prstDash val="solid"/>
                </a:ln>
                <a:solidFill>
                  <a:schemeClr val="bg1"/>
                </a:solidFill>
                <a:latin typeface="Trebuchet MS" pitchFamily="34" charset="0"/>
              </a:rPr>
              <a:t>N</a:t>
            </a:r>
            <a:r>
              <a:rPr lang="es-PE" sz="800" b="1" i="1" dirty="0">
                <a:ln w="10541" cmpd="sng">
                  <a:noFill/>
                  <a:prstDash val="solid"/>
                </a:ln>
                <a:solidFill>
                  <a:schemeClr val="bg1"/>
                </a:solidFill>
                <a:latin typeface="Trebuchet MS" pitchFamily="34" charset="0"/>
              </a:rPr>
              <a:t>° de observación: </a:t>
            </a:r>
            <a:endParaRPr lang="es-PE" sz="800" b="1" i="1" dirty="0" smtClean="0">
              <a:ln w="10541" cmpd="sng">
                <a:noFill/>
                <a:prstDash val="solid"/>
              </a:ln>
              <a:solidFill>
                <a:schemeClr val="bg1"/>
              </a:solidFill>
              <a:latin typeface="Trebuchet MS" pitchFamily="34" charset="0"/>
            </a:endParaRPr>
          </a:p>
          <a:p>
            <a:pPr>
              <a:lnSpc>
                <a:spcPct val="100000"/>
              </a:lnSpc>
              <a:defRPr/>
            </a:pPr>
            <a:r>
              <a:rPr lang="es-PE" sz="800" b="1" i="1" dirty="0" smtClean="0">
                <a:ln w="10541" cmpd="sng">
                  <a:noFill/>
                  <a:prstDash val="solid"/>
                </a:ln>
                <a:solidFill>
                  <a:schemeClr val="bg1"/>
                </a:solidFill>
                <a:latin typeface="Trebuchet MS" pitchFamily="34" charset="0"/>
              </a:rPr>
              <a:t>Precedente</a:t>
            </a:r>
            <a:r>
              <a:rPr lang="es-PE" sz="800" b="1" i="1" dirty="0">
                <a:ln w="10541" cmpd="sng">
                  <a:noFill/>
                  <a:prstDash val="solid"/>
                </a:ln>
                <a:solidFill>
                  <a:schemeClr val="bg1"/>
                </a:solidFill>
                <a:latin typeface="Trebuchet MS" pitchFamily="34" charset="0"/>
              </a:rPr>
              <a:t>: </a:t>
            </a:r>
          </a:p>
        </p:txBody>
      </p:sp>
      <p:sp>
        <p:nvSpPr>
          <p:cNvPr id="8" name="25 Marcador de texto"/>
          <p:cNvSpPr>
            <a:spLocks noGrp="1"/>
          </p:cNvSpPr>
          <p:nvPr>
            <p:ph type="body" sz="quarter" idx="11" hasCustomPrompt="1"/>
          </p:nvPr>
        </p:nvSpPr>
        <p:spPr>
          <a:xfrm>
            <a:off x="1849466" y="13100"/>
            <a:ext cx="2664295" cy="182443"/>
          </a:xfrm>
        </p:spPr>
        <p:txBody>
          <a:bodyPr>
            <a:noAutofit/>
          </a:bodyPr>
          <a:lstStyle>
            <a:lvl1pPr marL="0" indent="0">
              <a:buNone/>
              <a:defRPr lang="es-PE" sz="800" b="0" i="1" kern="1200" dirty="0">
                <a:ln w="10541" cmpd="sng">
                  <a:noFill/>
                  <a:prstDash val="solid"/>
                </a:ln>
                <a:solidFill>
                  <a:schemeClr val="bg1"/>
                </a:solidFill>
                <a:latin typeface="Trebuchet MS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es-PE" dirty="0" smtClean="0"/>
              <a:t>SCXXX</a:t>
            </a:r>
            <a:endParaRPr lang="es-PE" dirty="0"/>
          </a:p>
        </p:txBody>
      </p:sp>
      <p:sp>
        <p:nvSpPr>
          <p:cNvPr id="9" name="25 Marcador de texto"/>
          <p:cNvSpPr>
            <a:spLocks noGrp="1"/>
          </p:cNvSpPr>
          <p:nvPr>
            <p:ph type="body" sz="quarter" idx="12" hasCustomPrompt="1"/>
          </p:nvPr>
        </p:nvSpPr>
        <p:spPr>
          <a:xfrm>
            <a:off x="1849466" y="133501"/>
            <a:ext cx="2664295" cy="164400"/>
          </a:xfrm>
        </p:spPr>
        <p:txBody>
          <a:bodyPr>
            <a:noAutofit/>
          </a:bodyPr>
          <a:lstStyle>
            <a:lvl1pPr marL="0" indent="0">
              <a:buNone/>
              <a:defRPr lang="es-PE" sz="800" b="0" i="1" kern="1200" dirty="0">
                <a:ln w="10541" cmpd="sng">
                  <a:noFill/>
                  <a:prstDash val="solid"/>
                </a:ln>
                <a:solidFill>
                  <a:schemeClr val="bg1"/>
                </a:solidFill>
                <a:latin typeface="Trebuchet MS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es-PE" dirty="0" smtClean="0"/>
              <a:t>XX</a:t>
            </a:r>
            <a:endParaRPr lang="es-PE" dirty="0"/>
          </a:p>
        </p:txBody>
      </p:sp>
      <p:sp>
        <p:nvSpPr>
          <p:cNvPr id="10" name="25 Marcador de texto"/>
          <p:cNvSpPr>
            <a:spLocks noGrp="1"/>
          </p:cNvSpPr>
          <p:nvPr>
            <p:ph type="body" sz="quarter" idx="13" hasCustomPrompt="1"/>
          </p:nvPr>
        </p:nvSpPr>
        <p:spPr>
          <a:xfrm>
            <a:off x="1849466" y="255834"/>
            <a:ext cx="2664295" cy="160403"/>
          </a:xfrm>
        </p:spPr>
        <p:txBody>
          <a:bodyPr>
            <a:noAutofit/>
          </a:bodyPr>
          <a:lstStyle>
            <a:lvl1pPr marL="0" indent="0">
              <a:buNone/>
              <a:defRPr lang="es-PE" sz="800" b="0" i="1" kern="1200" baseline="0" dirty="0">
                <a:ln w="10541" cmpd="sng">
                  <a:noFill/>
                  <a:prstDash val="solid"/>
                </a:ln>
                <a:solidFill>
                  <a:schemeClr val="bg1"/>
                </a:solidFill>
                <a:latin typeface="Trebuchet MS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es-PE" dirty="0" smtClean="0"/>
              <a:t>Unión/continuación/ etc.</a:t>
            </a:r>
            <a:endParaRPr lang="es-PE" dirty="0"/>
          </a:p>
        </p:txBody>
      </p:sp>
      <p:pic>
        <p:nvPicPr>
          <p:cNvPr id="12" name="Picture 2" descr="C:\Users\usuario\Downloads\SENAMHI_logo-ACENTO-BLANCO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32" y="57735"/>
            <a:ext cx="737758" cy="3613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" name="25 Marcador de texto"/>
          <p:cNvSpPr>
            <a:spLocks noGrp="1"/>
          </p:cNvSpPr>
          <p:nvPr>
            <p:ph type="body" sz="quarter" idx="33" hasCustomPrompt="1"/>
          </p:nvPr>
        </p:nvSpPr>
        <p:spPr>
          <a:xfrm>
            <a:off x="104119" y="871200"/>
            <a:ext cx="4320000" cy="540290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100"/>
              </a:spcBef>
              <a:buNone/>
              <a:defRPr lang="es-PE" sz="900" b="0" i="0" kern="1200" dirty="0">
                <a:ln w="10541" cmpd="sng">
                  <a:noFill/>
                  <a:prstDash val="solid"/>
                </a:ln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es-PE" dirty="0" smtClean="0"/>
              <a:t>Indicar fenómenos</a:t>
            </a:r>
          </a:p>
          <a:p>
            <a:pPr lvl="0"/>
            <a:r>
              <a:rPr lang="es-PE" dirty="0" smtClean="0"/>
              <a:t>Intensidad lluvia (mm/h)</a:t>
            </a:r>
            <a:endParaRPr lang="es-PE" dirty="0"/>
          </a:p>
        </p:txBody>
      </p:sp>
      <p:sp>
        <p:nvSpPr>
          <p:cNvPr id="34" name="34 Marcador de posición de imagen"/>
          <p:cNvSpPr>
            <a:spLocks noGrp="1"/>
          </p:cNvSpPr>
          <p:nvPr>
            <p:ph type="pic" sz="quarter" idx="34" hasCustomPrompt="1"/>
          </p:nvPr>
        </p:nvSpPr>
        <p:spPr>
          <a:xfrm>
            <a:off x="376053" y="2951030"/>
            <a:ext cx="3744000" cy="2196000"/>
          </a:xfrm>
        </p:spPr>
        <p:txBody>
          <a:bodyPr/>
          <a:lstStyle>
            <a:lvl1pPr>
              <a:defRPr/>
            </a:lvl1pPr>
          </a:lstStyle>
          <a:p>
            <a:r>
              <a:rPr lang="es-ES" dirty="0" smtClean="0"/>
              <a:t>Tiempo 1</a:t>
            </a:r>
            <a:endParaRPr lang="es-PE" dirty="0"/>
          </a:p>
        </p:txBody>
      </p:sp>
      <p:sp>
        <p:nvSpPr>
          <p:cNvPr id="35" name="34 Marcador de posición de imagen"/>
          <p:cNvSpPr>
            <a:spLocks noGrp="1"/>
          </p:cNvSpPr>
          <p:nvPr>
            <p:ph type="pic" sz="quarter" idx="40" hasCustomPrompt="1"/>
          </p:nvPr>
        </p:nvSpPr>
        <p:spPr>
          <a:xfrm>
            <a:off x="4948052" y="2951030"/>
            <a:ext cx="3744000" cy="2196000"/>
          </a:xfrm>
        </p:spPr>
        <p:txBody>
          <a:bodyPr/>
          <a:lstStyle>
            <a:lvl1pPr>
              <a:defRPr/>
            </a:lvl1pPr>
          </a:lstStyle>
          <a:p>
            <a:r>
              <a:rPr lang="es-ES" dirty="0" smtClean="0"/>
              <a:t>Tiempo 2</a:t>
            </a:r>
            <a:endParaRPr lang="es-PE" dirty="0"/>
          </a:p>
        </p:txBody>
      </p:sp>
      <p:sp>
        <p:nvSpPr>
          <p:cNvPr id="23" name="25 Marcador de texto"/>
          <p:cNvSpPr>
            <a:spLocks noGrp="1"/>
          </p:cNvSpPr>
          <p:nvPr>
            <p:ph type="body" sz="quarter" idx="41" hasCustomPrompt="1"/>
          </p:nvPr>
        </p:nvSpPr>
        <p:spPr>
          <a:xfrm>
            <a:off x="4668959" y="870177"/>
            <a:ext cx="4320000" cy="540290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100"/>
              </a:spcBef>
              <a:buNone/>
              <a:defRPr lang="es-PE" sz="900" b="0" i="0" kern="1200" dirty="0">
                <a:ln w="10541" cmpd="sng">
                  <a:noFill/>
                  <a:prstDash val="solid"/>
                </a:ln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es-PE" dirty="0" smtClean="0"/>
              <a:t>Indicar fenómenos</a:t>
            </a:r>
          </a:p>
          <a:p>
            <a:pPr lvl="0"/>
            <a:r>
              <a:rPr lang="es-PE" dirty="0" smtClean="0"/>
              <a:t>Intensidad lluvia (mm/h)</a:t>
            </a:r>
            <a:endParaRPr lang="es-PE" dirty="0"/>
          </a:p>
        </p:txBody>
      </p:sp>
      <p:sp>
        <p:nvSpPr>
          <p:cNvPr id="25" name="24 Rectángulo"/>
          <p:cNvSpPr/>
          <p:nvPr userDrawn="1"/>
        </p:nvSpPr>
        <p:spPr>
          <a:xfrm>
            <a:off x="5826016" y="14933"/>
            <a:ext cx="3292044" cy="465517"/>
          </a:xfrm>
          <a:prstGeom prst="rect">
            <a:avLst/>
          </a:prstGeom>
          <a:solidFill>
            <a:srgbClr val="FFFF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3348" tIns="31674" rIns="63348" bIns="31674" rtlCol="0" anchor="ctr"/>
          <a:lstStyle/>
          <a:p>
            <a:pPr algn="ctr"/>
            <a:r>
              <a:rPr lang="es-PE" sz="2400" b="1" dirty="0" smtClean="0">
                <a:solidFill>
                  <a:schemeClr val="tx1"/>
                </a:solidFill>
              </a:rPr>
              <a:t>ESTABLE</a:t>
            </a:r>
            <a:endParaRPr lang="es-PE" sz="2400" b="1" dirty="0">
              <a:solidFill>
                <a:schemeClr val="tx1"/>
              </a:solidFill>
            </a:endParaRPr>
          </a:p>
        </p:txBody>
      </p:sp>
      <p:sp>
        <p:nvSpPr>
          <p:cNvPr id="26" name="25 Marcador de texto"/>
          <p:cNvSpPr>
            <a:spLocks noGrp="1"/>
          </p:cNvSpPr>
          <p:nvPr>
            <p:ph type="body" sz="quarter" idx="35" hasCustomPrompt="1"/>
          </p:nvPr>
        </p:nvSpPr>
        <p:spPr>
          <a:xfrm>
            <a:off x="104119" y="1449865"/>
            <a:ext cx="4320000" cy="180000"/>
          </a:xfrm>
        </p:spPr>
        <p:txBody>
          <a:bodyPr>
            <a:noAutofit/>
          </a:bodyPr>
          <a:lstStyle>
            <a:lvl1pPr marL="0" indent="0">
              <a:buNone/>
              <a:defRPr lang="es-PE" sz="900" b="0" i="0" kern="1200" dirty="0">
                <a:ln w="10541" cmpd="sng">
                  <a:noFill/>
                  <a:prstDash val="solid"/>
                </a:ln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es-PE" dirty="0" smtClean="0"/>
              <a:t>N/NE/E/SE/S/…</a:t>
            </a:r>
            <a:endParaRPr lang="es-PE" dirty="0"/>
          </a:p>
        </p:txBody>
      </p:sp>
      <p:sp>
        <p:nvSpPr>
          <p:cNvPr id="27" name="25 Marcador de texto"/>
          <p:cNvSpPr>
            <a:spLocks noGrp="1"/>
          </p:cNvSpPr>
          <p:nvPr>
            <p:ph type="body" sz="quarter" idx="36" hasCustomPrompt="1"/>
          </p:nvPr>
        </p:nvSpPr>
        <p:spPr>
          <a:xfrm>
            <a:off x="104119" y="1793513"/>
            <a:ext cx="4320000" cy="490066"/>
          </a:xfrm>
        </p:spPr>
        <p:txBody>
          <a:bodyPr>
            <a:noAutofit/>
          </a:bodyPr>
          <a:lstStyle>
            <a:lvl1pPr marL="0" indent="0">
              <a:buNone/>
              <a:defRPr lang="es-PE" sz="900" b="0" i="0" kern="1200" dirty="0">
                <a:ln w="10541" cmpd="sng">
                  <a:noFill/>
                  <a:prstDash val="solid"/>
                </a:ln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es-PE" dirty="0" smtClean="0"/>
              <a:t>Nombre departamento</a:t>
            </a:r>
            <a:endParaRPr lang="es-PE" dirty="0"/>
          </a:p>
        </p:txBody>
      </p:sp>
      <p:sp>
        <p:nvSpPr>
          <p:cNvPr id="36" name="25 Marcador de texto"/>
          <p:cNvSpPr>
            <a:spLocks noGrp="1"/>
          </p:cNvSpPr>
          <p:nvPr>
            <p:ph type="body" sz="quarter" idx="37"/>
          </p:nvPr>
        </p:nvSpPr>
        <p:spPr>
          <a:xfrm>
            <a:off x="104119" y="2408444"/>
            <a:ext cx="4320000" cy="476552"/>
          </a:xfrm>
        </p:spPr>
        <p:txBody>
          <a:bodyPr>
            <a:noAutofit/>
          </a:bodyPr>
          <a:lstStyle>
            <a:lvl1pPr marL="0" indent="0">
              <a:buNone/>
              <a:defRPr lang="es-PE" sz="900" b="0" i="0" kern="1200" dirty="0">
                <a:ln w="10541" cmpd="sng">
                  <a:noFill/>
                  <a:prstDash val="solid"/>
                </a:ln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39" name="25 Marcador de texto"/>
          <p:cNvSpPr>
            <a:spLocks noGrp="1"/>
          </p:cNvSpPr>
          <p:nvPr>
            <p:ph type="body" sz="quarter" idx="42" hasCustomPrompt="1"/>
          </p:nvPr>
        </p:nvSpPr>
        <p:spPr>
          <a:xfrm>
            <a:off x="4668959" y="1448842"/>
            <a:ext cx="4320000" cy="180000"/>
          </a:xfrm>
        </p:spPr>
        <p:txBody>
          <a:bodyPr>
            <a:noAutofit/>
          </a:bodyPr>
          <a:lstStyle>
            <a:lvl1pPr marL="0" indent="0">
              <a:buNone/>
              <a:defRPr lang="es-PE" sz="900" b="0" i="0" kern="1200" dirty="0">
                <a:ln w="10541" cmpd="sng">
                  <a:noFill/>
                  <a:prstDash val="solid"/>
                </a:ln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es-PE" dirty="0" smtClean="0"/>
              <a:t>N/NE/E/SE/S/…</a:t>
            </a:r>
            <a:endParaRPr lang="es-PE" dirty="0"/>
          </a:p>
        </p:txBody>
      </p:sp>
      <p:sp>
        <p:nvSpPr>
          <p:cNvPr id="40" name="25 Marcador de texto"/>
          <p:cNvSpPr>
            <a:spLocks noGrp="1"/>
          </p:cNvSpPr>
          <p:nvPr>
            <p:ph type="body" sz="quarter" idx="43" hasCustomPrompt="1"/>
          </p:nvPr>
        </p:nvSpPr>
        <p:spPr>
          <a:xfrm>
            <a:off x="4668959" y="1792490"/>
            <a:ext cx="4320000" cy="490066"/>
          </a:xfrm>
        </p:spPr>
        <p:txBody>
          <a:bodyPr>
            <a:noAutofit/>
          </a:bodyPr>
          <a:lstStyle>
            <a:lvl1pPr marL="0" indent="0">
              <a:buNone/>
              <a:defRPr lang="es-PE" sz="900" b="0" i="0" kern="1200" dirty="0">
                <a:ln w="10541" cmpd="sng">
                  <a:noFill/>
                  <a:prstDash val="solid"/>
                </a:ln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es-PE" dirty="0" smtClean="0"/>
              <a:t>Nombre departamento</a:t>
            </a:r>
            <a:endParaRPr lang="es-PE" dirty="0"/>
          </a:p>
        </p:txBody>
      </p:sp>
      <p:sp>
        <p:nvSpPr>
          <p:cNvPr id="42" name="25 Marcador de texto"/>
          <p:cNvSpPr>
            <a:spLocks noGrp="1"/>
          </p:cNvSpPr>
          <p:nvPr>
            <p:ph type="body" sz="quarter" idx="44"/>
          </p:nvPr>
        </p:nvSpPr>
        <p:spPr>
          <a:xfrm>
            <a:off x="4668959" y="2407421"/>
            <a:ext cx="4320000" cy="476552"/>
          </a:xfrm>
        </p:spPr>
        <p:txBody>
          <a:bodyPr>
            <a:noAutofit/>
          </a:bodyPr>
          <a:lstStyle>
            <a:lvl1pPr marL="0" indent="0">
              <a:buNone/>
              <a:defRPr lang="es-PE" sz="900" b="0" i="0" kern="1200" dirty="0">
                <a:ln w="10541" cmpd="sng">
                  <a:noFill/>
                  <a:prstDash val="solid"/>
                </a:ln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40133998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831914170"/>
              </p:ext>
            </p:extLst>
          </p:nvPr>
        </p:nvGraphicFramePr>
        <p:xfrm>
          <a:off x="0" y="506297"/>
          <a:ext cx="9143999" cy="4633023"/>
        </p:xfrm>
        <a:graphic>
          <a:graphicData uri="http://schemas.openxmlformats.org/drawingml/2006/table">
            <a:tbl>
              <a:tblPr firstRow="1" firstCol="1" bandRow="1"/>
              <a:tblGrid>
                <a:gridCol w="4544884"/>
                <a:gridCol w="4599115"/>
              </a:tblGrid>
              <a:tr h="243846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spcAft>
                          <a:spcPts val="0"/>
                        </a:spcAft>
                      </a:pPr>
                      <a:endParaRPr lang="es-PE" sz="500" b="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75173" marR="75173" marT="0" marB="0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rgbClr val="1F497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rgbClr val="1F497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spcAft>
                          <a:spcPts val="0"/>
                        </a:spcAft>
                      </a:pPr>
                      <a:endParaRPr lang="es-PE" sz="900" b="1" baseline="0" dirty="0" smtClean="0">
                        <a:solidFill>
                          <a:sysClr val="windowText" lastClr="000000"/>
                        </a:solidFill>
                        <a:effectLst/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75173" marR="75173" marT="0" marB="0">
                    <a:lnL w="12700" cap="flat" cmpd="sng" algn="ctr">
                      <a:solidFill>
                        <a:srgbClr val="1F497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rgbClr val="1F497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  <a:alpha val="50000"/>
                      </a:srgbClr>
                    </a:solidFill>
                  </a:tcPr>
                </a:tc>
              </a:tr>
              <a:tr h="219456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spcAft>
                          <a:spcPts val="0"/>
                        </a:spcAft>
                        <a:tabLst>
                          <a:tab pos="2180590" algn="ctr"/>
                        </a:tabLst>
                      </a:pPr>
                      <a:endParaRPr lang="es-PE" sz="700" i="1" dirty="0">
                        <a:solidFill>
                          <a:srgbClr val="80808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5173" marR="75173" marT="0" marB="0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rgbClr val="1F497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alpha val="50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  <a:tabLst>
                          <a:tab pos="2272665" algn="ctr"/>
                        </a:tabLst>
                      </a:pPr>
                      <a:endParaRPr lang="es-PE" sz="800" b="1" i="1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272665" algn="ctr"/>
                        </a:tabLst>
                      </a:pPr>
                      <a:endParaRPr lang="es-PE" sz="800" b="1" i="1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272665" algn="ctr"/>
                        </a:tabLst>
                      </a:pPr>
                      <a:endParaRPr lang="es-PE" sz="800" b="1" i="1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272665" algn="ctr"/>
                        </a:tabLst>
                      </a:pPr>
                      <a:endParaRPr lang="es-PE" sz="800" b="1" i="1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272665" algn="ctr"/>
                        </a:tabLst>
                      </a:pPr>
                      <a:endParaRPr lang="es-PE" sz="800" b="1" i="1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272665" algn="ctr"/>
                        </a:tabLst>
                      </a:pPr>
                      <a:endParaRPr lang="es-PE" sz="800" b="1" i="1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272665" algn="ctr"/>
                        </a:tabLst>
                      </a:pPr>
                      <a:endParaRPr lang="es-PE" sz="800" b="1" i="1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272665" algn="ctr"/>
                        </a:tabLst>
                      </a:pPr>
                      <a:endParaRPr lang="es-PE" sz="800" b="1" i="1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272665" algn="ctr"/>
                        </a:tabLst>
                      </a:pPr>
                      <a:endParaRPr lang="es-PE" sz="800" b="1" i="1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272665" algn="ctr"/>
                        </a:tabLst>
                      </a:pPr>
                      <a:endParaRPr lang="es-PE" sz="800" b="1" i="1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272665" algn="ctr"/>
                        </a:tabLst>
                      </a:pPr>
                      <a:endParaRPr lang="es-PE" sz="800" b="1" i="1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272665" algn="ctr"/>
                        </a:tabLst>
                      </a:pPr>
                      <a:endParaRPr lang="es-PE" sz="800" b="1" i="1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272665" algn="ctr"/>
                        </a:tabLst>
                      </a:pPr>
                      <a:endParaRPr lang="es-PE" sz="800" b="1" i="1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272665" algn="ctr"/>
                        </a:tabLst>
                      </a:pPr>
                      <a:endParaRPr lang="es-PE" sz="800" b="1" i="1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272665" algn="ctr"/>
                        </a:tabLst>
                      </a:pPr>
                      <a:endParaRPr lang="es-PE" sz="800" b="1" i="1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272665" algn="ctr"/>
                        </a:tabLst>
                      </a:pPr>
                      <a:endParaRPr lang="es-PE" sz="800" b="1" i="1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272665" algn="ctr"/>
                        </a:tabLst>
                      </a:pPr>
                      <a:endParaRPr lang="es-PE" sz="800" b="1" i="1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272665" algn="ctr"/>
                        </a:tabLst>
                      </a:pPr>
                      <a:endParaRPr lang="es-PE" sz="800" b="1" i="1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5173" marR="75173" marT="0" marB="0">
                    <a:lnL w="12700" cap="flat" cmpd="sng" algn="ctr">
                      <a:solidFill>
                        <a:srgbClr val="1F497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alpha val="50000"/>
                      </a:sysClr>
                    </a:solidFill>
                  </a:tcPr>
                </a:tc>
              </a:tr>
            </a:tbl>
          </a:graphicData>
        </a:graphic>
      </p:graphicFrame>
      <p:sp>
        <p:nvSpPr>
          <p:cNvPr id="28" name="27 CuadroTexto"/>
          <p:cNvSpPr txBox="1"/>
          <p:nvPr userDrawn="1"/>
        </p:nvSpPr>
        <p:spPr>
          <a:xfrm>
            <a:off x="731" y="535612"/>
            <a:ext cx="4536000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spcAft>
                <a:spcPts val="0"/>
              </a:spcAft>
            </a:pPr>
            <a:r>
              <a:rPr lang="es-PE" sz="1200" b="1" i="0" dirty="0" smtClean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CONDICIONES ACTUALES</a:t>
            </a:r>
          </a:p>
          <a:p>
            <a:pPr>
              <a:spcAft>
                <a:spcPts val="0"/>
              </a:spcAft>
            </a:pPr>
            <a:r>
              <a:rPr lang="es-PE" sz="1000" b="1" i="0" dirty="0" smtClean="0">
                <a:solidFill>
                  <a:sysClr val="windowText" lastClr="000000"/>
                </a:solidFill>
                <a:effectLst/>
                <a:latin typeface="Calibri" pitchFamily="34" charset="0"/>
              </a:rPr>
              <a:t>Fenómenos meteorológicos: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PE" sz="1000" b="1" i="0" dirty="0" smtClean="0">
              <a:solidFill>
                <a:schemeClr val="tx1"/>
              </a:solidFill>
              <a:effectLst/>
              <a:latin typeface="Calibri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PE" sz="1000" b="1" i="0" dirty="0" smtClean="0">
              <a:solidFill>
                <a:schemeClr val="tx1"/>
              </a:solidFill>
              <a:effectLst/>
              <a:latin typeface="Calibri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MX" sz="1000" b="1" i="0" dirty="0" smtClean="0">
              <a:solidFill>
                <a:schemeClr val="tx1"/>
              </a:solidFill>
              <a:effectLst/>
              <a:latin typeface="Calibri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PE" sz="1000" b="1" i="0" dirty="0" smtClean="0">
                <a:solidFill>
                  <a:schemeClr val="tx1"/>
                </a:solidFill>
                <a:effectLst/>
                <a:latin typeface="Calibri" pitchFamily="34" charset="0"/>
              </a:rPr>
              <a:t>Dirección</a:t>
            </a:r>
            <a:r>
              <a:rPr lang="es-PE" sz="1000" b="1" i="0" baseline="0" dirty="0" smtClean="0">
                <a:solidFill>
                  <a:schemeClr val="tx1"/>
                </a:solidFill>
                <a:effectLst/>
                <a:latin typeface="Calibri" pitchFamily="34" charset="0"/>
              </a:rPr>
              <a:t>: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PE" sz="1000" b="1" i="0" dirty="0" smtClean="0">
              <a:solidFill>
                <a:sysClr val="windowText" lastClr="000000"/>
              </a:solidFill>
              <a:effectLst/>
              <a:latin typeface="Calibri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PE" sz="1000" b="1" i="0" dirty="0" smtClean="0">
                <a:solidFill>
                  <a:sysClr val="windowText" lastClr="000000"/>
                </a:solidFill>
                <a:effectLst/>
                <a:latin typeface="Calibri" pitchFamily="34" charset="0"/>
              </a:rPr>
              <a:t>Dpto. afectados:</a:t>
            </a:r>
            <a:r>
              <a:rPr lang="es-PE" sz="1000" b="1" i="0" baseline="0" dirty="0" smtClean="0">
                <a:solidFill>
                  <a:sysClr val="windowText" lastClr="000000"/>
                </a:solidFill>
                <a:effectLst/>
                <a:latin typeface="Calibri" pitchFamily="34" charset="0"/>
              </a:rPr>
              <a:t>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PE" sz="1000" b="1" i="0" baseline="0" dirty="0" smtClean="0">
              <a:solidFill>
                <a:sysClr val="windowText" lastClr="000000"/>
              </a:solidFill>
              <a:effectLst/>
              <a:latin typeface="Calibri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PE" sz="1000" b="1" i="0" baseline="0" dirty="0" smtClean="0">
              <a:solidFill>
                <a:sysClr val="windowText" lastClr="000000"/>
              </a:solidFill>
              <a:effectLst/>
              <a:latin typeface="Calibri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PE" sz="1000" b="1" i="0" baseline="0" dirty="0" smtClean="0">
              <a:solidFill>
                <a:sysClr val="windowText" lastClr="000000"/>
              </a:solidFill>
              <a:effectLst/>
              <a:latin typeface="Calibri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PE" sz="1000" b="1" i="0" baseline="0" dirty="0" smtClean="0">
                <a:solidFill>
                  <a:sysClr val="windowText" lastClr="000000"/>
                </a:solidFill>
                <a:effectLst/>
                <a:latin typeface="Calibri" pitchFamily="34" charset="0"/>
              </a:rPr>
              <a:t>Provincias: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MX" sz="1000" b="1" i="0" baseline="0" dirty="0" smtClean="0">
              <a:solidFill>
                <a:sysClr val="windowText" lastClr="000000"/>
              </a:solidFill>
              <a:effectLst/>
              <a:latin typeface="Calibri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MX" sz="1000" b="1" i="0" baseline="0" dirty="0" smtClean="0">
              <a:solidFill>
                <a:sysClr val="windowText" lastClr="000000"/>
              </a:solidFill>
              <a:effectLst/>
              <a:latin typeface="Calibri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PE" sz="1000" b="1" i="0" baseline="0" dirty="0" smtClean="0">
              <a:solidFill>
                <a:sysClr val="windowText" lastClr="000000"/>
              </a:solidFill>
              <a:effectLst/>
              <a:latin typeface="Calibri" pitchFamily="34" charset="0"/>
              <a:ea typeface="Calibri"/>
              <a:cs typeface="Times New Roman"/>
            </a:endParaRPr>
          </a:p>
        </p:txBody>
      </p:sp>
      <p:sp>
        <p:nvSpPr>
          <p:cNvPr id="41" name="40 CuadroTexto"/>
          <p:cNvSpPr txBox="1"/>
          <p:nvPr userDrawn="1"/>
        </p:nvSpPr>
        <p:spPr>
          <a:xfrm>
            <a:off x="4567955" y="535612"/>
            <a:ext cx="4536000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spcAft>
                <a:spcPts val="0"/>
              </a:spcAft>
            </a:pPr>
            <a:r>
              <a:rPr lang="es-PE" sz="1200" b="1" i="0" dirty="0" smtClean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PRONÓSTICO</a:t>
            </a:r>
            <a:r>
              <a:rPr lang="es-PE" sz="1200" b="1" i="0" baseline="0" dirty="0" smtClean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A 2 HORAS</a:t>
            </a:r>
          </a:p>
          <a:p>
            <a:pPr>
              <a:spcAft>
                <a:spcPts val="0"/>
              </a:spcAft>
            </a:pPr>
            <a:r>
              <a:rPr lang="es-PE" sz="1000" b="1" i="0" dirty="0" smtClean="0">
                <a:solidFill>
                  <a:sysClr val="windowText" lastClr="000000"/>
                </a:solidFill>
                <a:effectLst/>
                <a:latin typeface="Calibri" pitchFamily="34" charset="0"/>
              </a:rPr>
              <a:t>Fenómenos meteorológicos:</a:t>
            </a:r>
          </a:p>
          <a:p>
            <a:pPr>
              <a:spcAft>
                <a:spcPts val="0"/>
              </a:spcAft>
            </a:pPr>
            <a:endParaRPr lang="es-PE" sz="1000" b="1" i="0" dirty="0" smtClean="0">
              <a:solidFill>
                <a:schemeClr val="tx1"/>
              </a:solidFill>
              <a:effectLst/>
              <a:latin typeface="Calibri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PE" sz="1000" b="1" i="0" dirty="0" smtClean="0">
              <a:solidFill>
                <a:schemeClr val="tx1"/>
              </a:solidFill>
              <a:effectLst/>
              <a:latin typeface="Calibri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PE" sz="1000" b="1" i="0" dirty="0" smtClean="0">
              <a:solidFill>
                <a:schemeClr val="tx1"/>
              </a:solidFill>
              <a:effectLst/>
              <a:latin typeface="Calibri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PE" sz="1000" b="1" i="0" dirty="0" smtClean="0">
                <a:solidFill>
                  <a:schemeClr val="tx1"/>
                </a:solidFill>
                <a:effectLst/>
                <a:latin typeface="Calibri" pitchFamily="34" charset="0"/>
              </a:rPr>
              <a:t>Dirección</a:t>
            </a:r>
            <a:r>
              <a:rPr lang="es-PE" sz="1000" b="1" i="0" baseline="0" dirty="0" smtClean="0">
                <a:solidFill>
                  <a:schemeClr val="tx1"/>
                </a:solidFill>
                <a:effectLst/>
                <a:latin typeface="Calibri" pitchFamily="34" charset="0"/>
              </a:rPr>
              <a:t>: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PE" sz="1000" b="1" i="0" dirty="0" smtClean="0">
              <a:solidFill>
                <a:sysClr val="windowText" lastClr="000000"/>
              </a:solidFill>
              <a:effectLst/>
              <a:latin typeface="Calibri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PE" sz="1000" b="1" i="0" dirty="0" smtClean="0">
                <a:solidFill>
                  <a:sysClr val="windowText" lastClr="000000"/>
                </a:solidFill>
                <a:effectLst/>
                <a:latin typeface="Calibri" pitchFamily="34" charset="0"/>
              </a:rPr>
              <a:t>Dpto. afectados:</a:t>
            </a:r>
            <a:r>
              <a:rPr lang="es-PE" sz="1000" b="1" i="0" baseline="0" dirty="0" smtClean="0">
                <a:solidFill>
                  <a:sysClr val="windowText" lastClr="000000"/>
                </a:solidFill>
                <a:effectLst/>
                <a:latin typeface="Calibri" pitchFamily="34" charset="0"/>
              </a:rPr>
              <a:t>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PE" sz="1000" b="1" i="0" baseline="0" dirty="0" smtClean="0">
              <a:solidFill>
                <a:sysClr val="windowText" lastClr="000000"/>
              </a:solidFill>
              <a:effectLst/>
              <a:latin typeface="Calibri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PE" sz="1000" b="1" i="0" baseline="0" dirty="0" smtClean="0">
              <a:solidFill>
                <a:sysClr val="windowText" lastClr="000000"/>
              </a:solidFill>
              <a:effectLst/>
              <a:latin typeface="Calibri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PE" sz="1000" b="1" i="0" baseline="0" dirty="0" smtClean="0">
              <a:solidFill>
                <a:sysClr val="windowText" lastClr="000000"/>
              </a:solidFill>
              <a:effectLst/>
              <a:latin typeface="Calibri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PE" sz="1000" b="1" i="0" baseline="0" dirty="0" smtClean="0">
                <a:solidFill>
                  <a:sysClr val="windowText" lastClr="000000"/>
                </a:solidFill>
                <a:effectLst/>
                <a:latin typeface="Calibri" pitchFamily="34" charset="0"/>
              </a:rPr>
              <a:t>Provincias: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MX" sz="1000" b="1" i="0" baseline="0" dirty="0" smtClean="0">
              <a:solidFill>
                <a:sysClr val="windowText" lastClr="000000"/>
              </a:solidFill>
              <a:effectLst/>
              <a:latin typeface="Calibri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MX" sz="1000" b="1" i="0" baseline="0" dirty="0" smtClean="0">
              <a:solidFill>
                <a:sysClr val="windowText" lastClr="000000"/>
              </a:solidFill>
              <a:effectLst/>
              <a:latin typeface="Calibri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PE" sz="1000" b="1" i="0" baseline="0" dirty="0" smtClean="0">
              <a:solidFill>
                <a:sysClr val="windowText" lastClr="000000"/>
              </a:solidFill>
              <a:effectLst/>
              <a:latin typeface="Calibri" pitchFamily="34" charset="0"/>
              <a:ea typeface="Calibri"/>
              <a:cs typeface="Times New Roman"/>
            </a:endParaRPr>
          </a:p>
        </p:txBody>
      </p:sp>
      <p:sp>
        <p:nvSpPr>
          <p:cNvPr id="5" name="Rectangle 6"/>
          <p:cNvSpPr>
            <a:spLocks noChangeArrowheads="1"/>
          </p:cNvSpPr>
          <p:nvPr userDrawn="1"/>
        </p:nvSpPr>
        <p:spPr bwMode="auto">
          <a:xfrm>
            <a:off x="783818" y="91566"/>
            <a:ext cx="156386" cy="2640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3348" tIns="31674" rIns="63348" bIns="31674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PE" dirty="0"/>
          </a:p>
        </p:txBody>
      </p:sp>
      <p:sp>
        <p:nvSpPr>
          <p:cNvPr id="6" name="5 CuadroTexto"/>
          <p:cNvSpPr txBox="1"/>
          <p:nvPr userDrawn="1"/>
        </p:nvSpPr>
        <p:spPr>
          <a:xfrm>
            <a:off x="4735881" y="59334"/>
            <a:ext cx="1149515" cy="356354"/>
          </a:xfrm>
          <a:prstGeom prst="rect">
            <a:avLst/>
          </a:prstGeom>
          <a:noFill/>
        </p:spPr>
        <p:txBody>
          <a:bodyPr wrap="square" lIns="63348" tIns="31674" rIns="63348" bIns="31674" rtlCol="0">
            <a:spAutoFit/>
          </a:bodyPr>
          <a:lstStyle/>
          <a:p>
            <a:r>
              <a:rPr lang="es-PE" sz="19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ESTADO:</a:t>
            </a:r>
            <a:endParaRPr lang="es-PE" sz="19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6 CuadroTexto"/>
          <p:cNvSpPr txBox="1"/>
          <p:nvPr userDrawn="1"/>
        </p:nvSpPr>
        <p:spPr>
          <a:xfrm>
            <a:off x="822989" y="24924"/>
            <a:ext cx="1118627" cy="433299"/>
          </a:xfrm>
          <a:prstGeom prst="rect">
            <a:avLst/>
          </a:prstGeom>
          <a:noFill/>
        </p:spPr>
        <p:txBody>
          <a:bodyPr wrap="square" lIns="63348" tIns="31674" rIns="63348" bIns="31674" rtlCol="0">
            <a:spAutoFit/>
          </a:bodyPr>
          <a:lstStyle/>
          <a:p>
            <a:pPr>
              <a:lnSpc>
                <a:spcPct val="100000"/>
              </a:lnSpc>
              <a:defRPr/>
            </a:pPr>
            <a:r>
              <a:rPr lang="es-PE" sz="800" b="1" i="1" dirty="0" smtClean="0">
                <a:ln w="10541" cmpd="sng">
                  <a:noFill/>
                  <a:prstDash val="solid"/>
                </a:ln>
                <a:solidFill>
                  <a:schemeClr val="bg1"/>
                </a:solidFill>
                <a:latin typeface="Trebuchet MS" pitchFamily="34" charset="0"/>
              </a:rPr>
              <a:t>N° de tormenta:</a:t>
            </a:r>
          </a:p>
          <a:p>
            <a:pPr>
              <a:lnSpc>
                <a:spcPct val="100000"/>
              </a:lnSpc>
              <a:defRPr/>
            </a:pPr>
            <a:r>
              <a:rPr lang="es-PE" sz="800" b="1" i="1" dirty="0" smtClean="0">
                <a:ln w="10541" cmpd="sng">
                  <a:noFill/>
                  <a:prstDash val="solid"/>
                </a:ln>
                <a:solidFill>
                  <a:schemeClr val="bg1"/>
                </a:solidFill>
                <a:latin typeface="Trebuchet MS" pitchFamily="34" charset="0"/>
              </a:rPr>
              <a:t>N</a:t>
            </a:r>
            <a:r>
              <a:rPr lang="es-PE" sz="800" b="1" i="1" dirty="0">
                <a:ln w="10541" cmpd="sng">
                  <a:noFill/>
                  <a:prstDash val="solid"/>
                </a:ln>
                <a:solidFill>
                  <a:schemeClr val="bg1"/>
                </a:solidFill>
                <a:latin typeface="Trebuchet MS" pitchFamily="34" charset="0"/>
              </a:rPr>
              <a:t>° de observación: </a:t>
            </a:r>
            <a:endParaRPr lang="es-PE" sz="800" b="1" i="1" dirty="0" smtClean="0">
              <a:ln w="10541" cmpd="sng">
                <a:noFill/>
                <a:prstDash val="solid"/>
              </a:ln>
              <a:solidFill>
                <a:schemeClr val="bg1"/>
              </a:solidFill>
              <a:latin typeface="Trebuchet MS" pitchFamily="34" charset="0"/>
            </a:endParaRPr>
          </a:p>
          <a:p>
            <a:pPr>
              <a:lnSpc>
                <a:spcPct val="100000"/>
              </a:lnSpc>
              <a:defRPr/>
            </a:pPr>
            <a:r>
              <a:rPr lang="es-PE" sz="800" b="1" i="1" dirty="0" smtClean="0">
                <a:ln w="10541" cmpd="sng">
                  <a:noFill/>
                  <a:prstDash val="solid"/>
                </a:ln>
                <a:solidFill>
                  <a:schemeClr val="bg1"/>
                </a:solidFill>
                <a:latin typeface="Trebuchet MS" pitchFamily="34" charset="0"/>
              </a:rPr>
              <a:t>Precedente</a:t>
            </a:r>
            <a:r>
              <a:rPr lang="es-PE" sz="800" b="1" i="1" dirty="0">
                <a:ln w="10541" cmpd="sng">
                  <a:noFill/>
                  <a:prstDash val="solid"/>
                </a:ln>
                <a:solidFill>
                  <a:schemeClr val="bg1"/>
                </a:solidFill>
                <a:latin typeface="Trebuchet MS" pitchFamily="34" charset="0"/>
              </a:rPr>
              <a:t>: </a:t>
            </a:r>
          </a:p>
        </p:txBody>
      </p:sp>
      <p:sp>
        <p:nvSpPr>
          <p:cNvPr id="8" name="25 Marcador de texto"/>
          <p:cNvSpPr>
            <a:spLocks noGrp="1"/>
          </p:cNvSpPr>
          <p:nvPr>
            <p:ph type="body" sz="quarter" idx="11" hasCustomPrompt="1"/>
          </p:nvPr>
        </p:nvSpPr>
        <p:spPr>
          <a:xfrm>
            <a:off x="1849466" y="13100"/>
            <a:ext cx="2664295" cy="182443"/>
          </a:xfrm>
        </p:spPr>
        <p:txBody>
          <a:bodyPr>
            <a:noAutofit/>
          </a:bodyPr>
          <a:lstStyle>
            <a:lvl1pPr marL="0" indent="0">
              <a:buNone/>
              <a:defRPr lang="es-PE" sz="800" b="0" i="1" kern="1200" dirty="0">
                <a:ln w="10541" cmpd="sng">
                  <a:noFill/>
                  <a:prstDash val="solid"/>
                </a:ln>
                <a:solidFill>
                  <a:schemeClr val="bg1"/>
                </a:solidFill>
                <a:latin typeface="Trebuchet MS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es-PE" dirty="0" smtClean="0"/>
              <a:t>SCXXX</a:t>
            </a:r>
            <a:endParaRPr lang="es-PE" dirty="0"/>
          </a:p>
        </p:txBody>
      </p:sp>
      <p:sp>
        <p:nvSpPr>
          <p:cNvPr id="9" name="25 Marcador de texto"/>
          <p:cNvSpPr>
            <a:spLocks noGrp="1"/>
          </p:cNvSpPr>
          <p:nvPr>
            <p:ph type="body" sz="quarter" idx="12" hasCustomPrompt="1"/>
          </p:nvPr>
        </p:nvSpPr>
        <p:spPr>
          <a:xfrm>
            <a:off x="1849466" y="133501"/>
            <a:ext cx="2664295" cy="164400"/>
          </a:xfrm>
        </p:spPr>
        <p:txBody>
          <a:bodyPr>
            <a:noAutofit/>
          </a:bodyPr>
          <a:lstStyle>
            <a:lvl1pPr marL="0" indent="0">
              <a:buNone/>
              <a:defRPr lang="es-PE" sz="800" b="0" i="1" kern="1200" dirty="0">
                <a:ln w="10541" cmpd="sng">
                  <a:noFill/>
                  <a:prstDash val="solid"/>
                </a:ln>
                <a:solidFill>
                  <a:schemeClr val="bg1"/>
                </a:solidFill>
                <a:latin typeface="Trebuchet MS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es-PE" dirty="0" smtClean="0"/>
              <a:t>XX</a:t>
            </a:r>
            <a:endParaRPr lang="es-PE" dirty="0"/>
          </a:p>
        </p:txBody>
      </p:sp>
      <p:sp>
        <p:nvSpPr>
          <p:cNvPr id="10" name="25 Marcador de texto"/>
          <p:cNvSpPr>
            <a:spLocks noGrp="1"/>
          </p:cNvSpPr>
          <p:nvPr>
            <p:ph type="body" sz="quarter" idx="13" hasCustomPrompt="1"/>
          </p:nvPr>
        </p:nvSpPr>
        <p:spPr>
          <a:xfrm>
            <a:off x="1849466" y="255834"/>
            <a:ext cx="2664295" cy="160403"/>
          </a:xfrm>
        </p:spPr>
        <p:txBody>
          <a:bodyPr>
            <a:noAutofit/>
          </a:bodyPr>
          <a:lstStyle>
            <a:lvl1pPr marL="0" indent="0">
              <a:buNone/>
              <a:defRPr lang="es-PE" sz="800" b="0" i="1" kern="1200" baseline="0" dirty="0">
                <a:ln w="10541" cmpd="sng">
                  <a:noFill/>
                  <a:prstDash val="solid"/>
                </a:ln>
                <a:solidFill>
                  <a:schemeClr val="bg1"/>
                </a:solidFill>
                <a:latin typeface="Trebuchet MS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es-PE" dirty="0" smtClean="0"/>
              <a:t>Unión/continuación/ etc.</a:t>
            </a:r>
            <a:endParaRPr lang="es-PE" dirty="0"/>
          </a:p>
        </p:txBody>
      </p:sp>
      <p:pic>
        <p:nvPicPr>
          <p:cNvPr id="12" name="Picture 2" descr="C:\Users\usuario\Downloads\SENAMHI_logo-ACENTO-BLANCO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32" y="57735"/>
            <a:ext cx="737758" cy="3613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" name="25 Marcador de texto"/>
          <p:cNvSpPr>
            <a:spLocks noGrp="1"/>
          </p:cNvSpPr>
          <p:nvPr>
            <p:ph type="body" sz="quarter" idx="33" hasCustomPrompt="1"/>
          </p:nvPr>
        </p:nvSpPr>
        <p:spPr>
          <a:xfrm>
            <a:off x="104119" y="871200"/>
            <a:ext cx="4320000" cy="540290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100"/>
              </a:spcBef>
              <a:buNone/>
              <a:defRPr lang="es-PE" sz="900" b="0" i="0" kern="1200" dirty="0">
                <a:ln w="10541" cmpd="sng">
                  <a:noFill/>
                  <a:prstDash val="solid"/>
                </a:ln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es-PE" dirty="0" smtClean="0"/>
              <a:t>Indicar fenómenos</a:t>
            </a:r>
          </a:p>
          <a:p>
            <a:pPr lvl="0"/>
            <a:r>
              <a:rPr lang="es-PE" dirty="0" smtClean="0"/>
              <a:t>Intensidad lluvia (mm/h)</a:t>
            </a:r>
            <a:endParaRPr lang="es-PE" dirty="0"/>
          </a:p>
        </p:txBody>
      </p:sp>
      <p:sp>
        <p:nvSpPr>
          <p:cNvPr id="30" name="25 Marcador de texto"/>
          <p:cNvSpPr>
            <a:spLocks noGrp="1"/>
          </p:cNvSpPr>
          <p:nvPr>
            <p:ph type="body" sz="quarter" idx="35" hasCustomPrompt="1"/>
          </p:nvPr>
        </p:nvSpPr>
        <p:spPr>
          <a:xfrm>
            <a:off x="104119" y="1449865"/>
            <a:ext cx="4320000" cy="180000"/>
          </a:xfrm>
        </p:spPr>
        <p:txBody>
          <a:bodyPr>
            <a:noAutofit/>
          </a:bodyPr>
          <a:lstStyle>
            <a:lvl1pPr marL="0" indent="0">
              <a:buNone/>
              <a:defRPr lang="es-PE" sz="900" b="0" i="0" kern="1200" dirty="0">
                <a:ln w="10541" cmpd="sng">
                  <a:noFill/>
                  <a:prstDash val="solid"/>
                </a:ln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es-PE" dirty="0" smtClean="0"/>
              <a:t>N/NE/E/SE/S/…</a:t>
            </a:r>
            <a:endParaRPr lang="es-PE" dirty="0"/>
          </a:p>
        </p:txBody>
      </p:sp>
      <p:sp>
        <p:nvSpPr>
          <p:cNvPr id="31" name="25 Marcador de texto"/>
          <p:cNvSpPr>
            <a:spLocks noGrp="1"/>
          </p:cNvSpPr>
          <p:nvPr>
            <p:ph type="body" sz="quarter" idx="36" hasCustomPrompt="1"/>
          </p:nvPr>
        </p:nvSpPr>
        <p:spPr>
          <a:xfrm>
            <a:off x="104119" y="1793513"/>
            <a:ext cx="4320000" cy="490066"/>
          </a:xfrm>
        </p:spPr>
        <p:txBody>
          <a:bodyPr>
            <a:noAutofit/>
          </a:bodyPr>
          <a:lstStyle>
            <a:lvl1pPr marL="0" indent="0">
              <a:buNone/>
              <a:defRPr lang="es-PE" sz="900" b="0" i="0" kern="1200" dirty="0">
                <a:ln w="10541" cmpd="sng">
                  <a:noFill/>
                  <a:prstDash val="solid"/>
                </a:ln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es-PE" dirty="0" smtClean="0"/>
              <a:t>Nombre departamento</a:t>
            </a:r>
            <a:endParaRPr lang="es-PE" dirty="0"/>
          </a:p>
        </p:txBody>
      </p:sp>
      <p:sp>
        <p:nvSpPr>
          <p:cNvPr id="32" name="25 Marcador de texto"/>
          <p:cNvSpPr>
            <a:spLocks noGrp="1"/>
          </p:cNvSpPr>
          <p:nvPr>
            <p:ph type="body" sz="quarter" idx="37"/>
          </p:nvPr>
        </p:nvSpPr>
        <p:spPr>
          <a:xfrm>
            <a:off x="104119" y="2408444"/>
            <a:ext cx="4320000" cy="476552"/>
          </a:xfrm>
        </p:spPr>
        <p:txBody>
          <a:bodyPr>
            <a:noAutofit/>
          </a:bodyPr>
          <a:lstStyle>
            <a:lvl1pPr marL="0" indent="0">
              <a:buNone/>
              <a:defRPr lang="es-PE" sz="900" b="0" i="0" kern="1200" dirty="0">
                <a:ln w="10541" cmpd="sng">
                  <a:noFill/>
                  <a:prstDash val="solid"/>
                </a:ln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34" name="34 Marcador de posición de imagen"/>
          <p:cNvSpPr>
            <a:spLocks noGrp="1"/>
          </p:cNvSpPr>
          <p:nvPr>
            <p:ph type="pic" sz="quarter" idx="34" hasCustomPrompt="1"/>
          </p:nvPr>
        </p:nvSpPr>
        <p:spPr>
          <a:xfrm>
            <a:off x="376053" y="2951030"/>
            <a:ext cx="3744000" cy="2196000"/>
          </a:xfrm>
        </p:spPr>
        <p:txBody>
          <a:bodyPr/>
          <a:lstStyle>
            <a:lvl1pPr>
              <a:defRPr/>
            </a:lvl1pPr>
          </a:lstStyle>
          <a:p>
            <a:r>
              <a:rPr lang="es-ES" dirty="0" smtClean="0"/>
              <a:t>Tiempo 1</a:t>
            </a:r>
            <a:endParaRPr lang="es-PE" dirty="0"/>
          </a:p>
        </p:txBody>
      </p:sp>
      <p:sp>
        <p:nvSpPr>
          <p:cNvPr id="35" name="34 Marcador de posición de imagen"/>
          <p:cNvSpPr>
            <a:spLocks noGrp="1"/>
          </p:cNvSpPr>
          <p:nvPr>
            <p:ph type="pic" sz="quarter" idx="40" hasCustomPrompt="1"/>
          </p:nvPr>
        </p:nvSpPr>
        <p:spPr>
          <a:xfrm>
            <a:off x="4948052" y="2951030"/>
            <a:ext cx="3744000" cy="2196000"/>
          </a:xfrm>
        </p:spPr>
        <p:txBody>
          <a:bodyPr/>
          <a:lstStyle>
            <a:lvl1pPr>
              <a:defRPr/>
            </a:lvl1pPr>
          </a:lstStyle>
          <a:p>
            <a:r>
              <a:rPr lang="es-ES" dirty="0" smtClean="0"/>
              <a:t>Tiempo 2</a:t>
            </a:r>
            <a:endParaRPr lang="es-PE" dirty="0"/>
          </a:p>
        </p:txBody>
      </p:sp>
      <p:sp>
        <p:nvSpPr>
          <p:cNvPr id="24" name="23 Rectángulo"/>
          <p:cNvSpPr/>
          <p:nvPr userDrawn="1"/>
        </p:nvSpPr>
        <p:spPr>
          <a:xfrm>
            <a:off x="5826016" y="14933"/>
            <a:ext cx="3292044" cy="465517"/>
          </a:xfrm>
          <a:prstGeom prst="rect">
            <a:avLst/>
          </a:prstGeom>
          <a:solidFill>
            <a:srgbClr val="00B05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3348" tIns="31674" rIns="63348" bIns="31674" rtlCol="0" anchor="ctr"/>
          <a:lstStyle/>
          <a:p>
            <a:pPr algn="ctr"/>
            <a:r>
              <a:rPr lang="es-PE" sz="2400" b="1" dirty="0" smtClean="0">
                <a:solidFill>
                  <a:schemeClr val="bg1"/>
                </a:solidFill>
              </a:rPr>
              <a:t>DESINTENSIFICANDO</a:t>
            </a:r>
            <a:endParaRPr lang="es-PE" sz="2400" b="1" dirty="0">
              <a:solidFill>
                <a:schemeClr val="bg1"/>
              </a:solidFill>
            </a:endParaRPr>
          </a:p>
        </p:txBody>
      </p:sp>
      <p:sp>
        <p:nvSpPr>
          <p:cNvPr id="23" name="25 Marcador de texto"/>
          <p:cNvSpPr>
            <a:spLocks noGrp="1"/>
          </p:cNvSpPr>
          <p:nvPr>
            <p:ph type="body" sz="quarter" idx="41" hasCustomPrompt="1"/>
          </p:nvPr>
        </p:nvSpPr>
        <p:spPr>
          <a:xfrm>
            <a:off x="4668959" y="870177"/>
            <a:ext cx="4320000" cy="540290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100"/>
              </a:spcBef>
              <a:buNone/>
              <a:defRPr lang="es-PE" sz="900" b="0" i="0" kern="1200" dirty="0">
                <a:ln w="10541" cmpd="sng">
                  <a:noFill/>
                  <a:prstDash val="solid"/>
                </a:ln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es-PE" dirty="0" smtClean="0"/>
              <a:t>Indicar fenómenos</a:t>
            </a:r>
          </a:p>
          <a:p>
            <a:pPr lvl="0"/>
            <a:r>
              <a:rPr lang="es-PE" dirty="0" smtClean="0"/>
              <a:t>Intensidad lluvia (mm/h)</a:t>
            </a:r>
            <a:endParaRPr lang="es-PE" dirty="0"/>
          </a:p>
        </p:txBody>
      </p:sp>
      <p:sp>
        <p:nvSpPr>
          <p:cNvPr id="33" name="25 Marcador de texto"/>
          <p:cNvSpPr>
            <a:spLocks noGrp="1"/>
          </p:cNvSpPr>
          <p:nvPr>
            <p:ph type="body" sz="quarter" idx="42" hasCustomPrompt="1"/>
          </p:nvPr>
        </p:nvSpPr>
        <p:spPr>
          <a:xfrm>
            <a:off x="4668959" y="1448842"/>
            <a:ext cx="4320000" cy="180000"/>
          </a:xfrm>
        </p:spPr>
        <p:txBody>
          <a:bodyPr>
            <a:noAutofit/>
          </a:bodyPr>
          <a:lstStyle>
            <a:lvl1pPr marL="0" indent="0">
              <a:buNone/>
              <a:defRPr lang="es-PE" sz="900" b="0" i="0" kern="1200" dirty="0">
                <a:ln w="10541" cmpd="sng">
                  <a:noFill/>
                  <a:prstDash val="solid"/>
                </a:ln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es-PE" dirty="0" smtClean="0"/>
              <a:t>N/NE/E/SE/S/…</a:t>
            </a:r>
            <a:endParaRPr lang="es-PE" dirty="0"/>
          </a:p>
        </p:txBody>
      </p:sp>
      <p:sp>
        <p:nvSpPr>
          <p:cNvPr id="37" name="25 Marcador de texto"/>
          <p:cNvSpPr>
            <a:spLocks noGrp="1"/>
          </p:cNvSpPr>
          <p:nvPr>
            <p:ph type="body" sz="quarter" idx="43" hasCustomPrompt="1"/>
          </p:nvPr>
        </p:nvSpPr>
        <p:spPr>
          <a:xfrm>
            <a:off x="4668959" y="1792490"/>
            <a:ext cx="4320000" cy="490066"/>
          </a:xfrm>
        </p:spPr>
        <p:txBody>
          <a:bodyPr>
            <a:noAutofit/>
          </a:bodyPr>
          <a:lstStyle>
            <a:lvl1pPr marL="0" indent="0">
              <a:buNone/>
              <a:defRPr lang="es-PE" sz="900" b="0" i="0" kern="1200" dirty="0">
                <a:ln w="10541" cmpd="sng">
                  <a:noFill/>
                  <a:prstDash val="solid"/>
                </a:ln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es-PE" dirty="0" smtClean="0"/>
              <a:t>Nombre departamento</a:t>
            </a:r>
            <a:endParaRPr lang="es-PE" dirty="0"/>
          </a:p>
        </p:txBody>
      </p:sp>
      <p:sp>
        <p:nvSpPr>
          <p:cNvPr id="38" name="25 Marcador de texto"/>
          <p:cNvSpPr>
            <a:spLocks noGrp="1"/>
          </p:cNvSpPr>
          <p:nvPr>
            <p:ph type="body" sz="quarter" idx="44"/>
          </p:nvPr>
        </p:nvSpPr>
        <p:spPr>
          <a:xfrm>
            <a:off x="4668959" y="2407421"/>
            <a:ext cx="4320000" cy="476552"/>
          </a:xfrm>
        </p:spPr>
        <p:txBody>
          <a:bodyPr>
            <a:noAutofit/>
          </a:bodyPr>
          <a:lstStyle>
            <a:lvl1pPr marL="0" indent="0">
              <a:buNone/>
              <a:defRPr lang="es-PE" sz="900" b="0" i="0" kern="1200" dirty="0">
                <a:ln w="10541" cmpd="sng">
                  <a:noFill/>
                  <a:prstDash val="solid"/>
                </a:ln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40133998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165590"/>
            <a:ext cx="9144000" cy="17145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93596"/>
            <a:ext cx="8229600" cy="7429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68380"/>
            <a:ext cx="8229600" cy="338937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-1"/>
            <a:ext cx="9144000" cy="513934"/>
          </a:xfrm>
          <a:prstGeom prst="rect">
            <a:avLst/>
          </a:prstGeom>
          <a:solidFill>
            <a:srgbClr val="1F497D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1" name="Picture 5" descr="G:\LOGO SENAMHI\SENAMHI_logo-ACENTO - copia (2).jpg"/>
          <p:cNvPicPr>
            <a:picLocks noChangeAspect="1" noChangeArrowheads="1"/>
          </p:cNvPicPr>
          <p:nvPr/>
        </p:nvPicPr>
        <p:blipFill rotWithShape="1">
          <a:blip r:embed="rId6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268" t="28646" r="63337" b="15934"/>
          <a:stretch/>
        </p:blipFill>
        <p:spPr bwMode="auto">
          <a:xfrm>
            <a:off x="6822374" y="1705587"/>
            <a:ext cx="2321626" cy="3363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98" r:id="rId2"/>
    <p:sldLayoutId id="2147483699" r:id="rId3"/>
    <p:sldLayoutId id="2147483700" r:id="rId4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Marcador de posición de imagen 13"/>
          <p:cNvPicPr>
            <a:picLocks noGrp="1" noChangeAspect="1"/>
          </p:cNvPicPr>
          <p:nvPr>
            <p:ph type="pic" sz="quarter" idx="13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73" r="9173"/>
          <a:stretch>
            <a:fillRect/>
          </a:stretch>
        </p:blipFill>
        <p:spPr/>
      </p:pic>
      <p:sp>
        <p:nvSpPr>
          <p:cNvPr id="2" name="1 Marcador de texto"/>
          <p:cNvSpPr>
            <a:spLocks noGrp="1"/>
          </p:cNvSpPr>
          <p:nvPr>
            <p:ph type="body" sz="quarter" idx="39"/>
          </p:nvPr>
        </p:nvSpPr>
        <p:spPr/>
        <p:txBody>
          <a:bodyPr/>
          <a:lstStyle/>
          <a:p>
            <a:r>
              <a:rPr lang="es-PE" dirty="0" smtClean="0"/>
              <a:t>20171224-04</a:t>
            </a:r>
          </a:p>
        </p:txBody>
      </p:sp>
      <p:sp>
        <p:nvSpPr>
          <p:cNvPr id="80" name="79 Marcador de texto"/>
          <p:cNvSpPr>
            <a:spLocks noGrp="1"/>
          </p:cNvSpPr>
          <p:nvPr>
            <p:ph type="body" sz="quarter" idx="40"/>
          </p:nvPr>
        </p:nvSpPr>
        <p:spPr/>
        <p:txBody>
          <a:bodyPr/>
          <a:lstStyle/>
          <a:p>
            <a:r>
              <a:rPr lang="es-PE" dirty="0" smtClean="0"/>
              <a:t>06:00</a:t>
            </a:r>
            <a:endParaRPr lang="es-PE" dirty="0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3"/>
          </p:nvPr>
        </p:nvSpPr>
        <p:spPr>
          <a:xfrm>
            <a:off x="6243878" y="1323606"/>
            <a:ext cx="2696921" cy="3229344"/>
          </a:xfrm>
        </p:spPr>
        <p:txBody>
          <a:bodyPr/>
          <a:lstStyle/>
          <a:p>
            <a:r>
              <a:rPr lang="es-PE" sz="900" b="1" dirty="0"/>
              <a:t>CONDICIONES ACTUALES</a:t>
            </a:r>
          </a:p>
          <a:p>
            <a:pPr algn="just"/>
            <a:r>
              <a:rPr lang="es-PE" sz="950" dirty="0" smtClean="0"/>
              <a:t>Continúa la lluvia de fuerte a moderada intensidad sobre la región de Puno. Asimismo, en las regiones de Loreto, Huánuco, Pasco y Junín, se presentan núcleos aislados de precipitación de intensidad moderada sobre dichas regiones.</a:t>
            </a:r>
          </a:p>
          <a:p>
            <a:pPr algn="just"/>
            <a:endParaRPr lang="es-PE" sz="950" dirty="0"/>
          </a:p>
          <a:p>
            <a:pPr algn="just"/>
            <a:r>
              <a:rPr lang="es-PE" sz="950" b="1" dirty="0"/>
              <a:t>PERSPECTIVA</a:t>
            </a:r>
          </a:p>
          <a:p>
            <a:pPr algn="just"/>
            <a:r>
              <a:rPr lang="es-PE" sz="950" dirty="0" smtClean="0"/>
              <a:t>Se espera que la lluvia en Puno se desintensifique durante las próximas horas. Por su parte, se espera que continúen las precipitaciones en Loreto, Huánuco, Pasco y en Junín.</a:t>
            </a:r>
          </a:p>
        </p:txBody>
      </p:sp>
      <p:sp>
        <p:nvSpPr>
          <p:cNvPr id="78" name="77 Marcador de texto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s-PE" dirty="0" smtClean="0"/>
              <a:t>08:00</a:t>
            </a:r>
            <a:endParaRPr lang="es-PE" dirty="0"/>
          </a:p>
        </p:txBody>
      </p:sp>
      <p:sp>
        <p:nvSpPr>
          <p:cNvPr id="20" name="104 Elipse"/>
          <p:cNvSpPr/>
          <p:nvPr/>
        </p:nvSpPr>
        <p:spPr>
          <a:xfrm rot="10106445">
            <a:off x="3680441" y="3323485"/>
            <a:ext cx="637247" cy="424973"/>
          </a:xfrm>
          <a:prstGeom prst="ellipse">
            <a:avLst/>
          </a:prstGeom>
          <a:noFill/>
          <a:ln w="190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sz="1400" dirty="0"/>
          </a:p>
        </p:txBody>
      </p:sp>
      <p:sp>
        <p:nvSpPr>
          <p:cNvPr id="21" name="105 CuadroTexto"/>
          <p:cNvSpPr txBox="1"/>
          <p:nvPr/>
        </p:nvSpPr>
        <p:spPr>
          <a:xfrm>
            <a:off x="4275141" y="3166041"/>
            <a:ext cx="612049" cy="195814"/>
          </a:xfrm>
          <a:prstGeom prst="rect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</p:spPr>
        <p:txBody>
          <a:bodyPr wrap="square" lIns="36000" tIns="36000" rIns="36000" bIns="36000">
            <a:spAutoFit/>
          </a:bodyPr>
          <a:lstStyle>
            <a:defPPr>
              <a:defRPr lang="es-PE"/>
            </a:defPPr>
            <a:lvl1pPr algn="ctr">
              <a:defRPr sz="1600" b="1"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  <a:lvl6pPr>
              <a:defRPr>
                <a:solidFill>
                  <a:schemeClr val="tx1"/>
                </a:solidFill>
              </a:defRPr>
            </a:lvl6pPr>
            <a:lvl7pPr>
              <a:defRPr>
                <a:solidFill>
                  <a:schemeClr val="tx1"/>
                </a:solidFill>
              </a:defRPr>
            </a:lvl7pPr>
            <a:lvl8pPr>
              <a:defRPr>
                <a:solidFill>
                  <a:schemeClr val="tx1"/>
                </a:solidFill>
              </a:defRPr>
            </a:lvl8pPr>
            <a:lvl9pPr>
              <a:defRPr>
                <a:solidFill>
                  <a:schemeClr val="tx1"/>
                </a:solidFill>
              </a:defRPr>
            </a:lvl9pPr>
          </a:lstStyle>
          <a:p>
            <a:r>
              <a:rPr lang="es-PE" sz="800" dirty="0" smtClean="0">
                <a:latin typeface="Calibri" pitchFamily="34" charset="0"/>
              </a:rPr>
              <a:t>SC101</a:t>
            </a:r>
          </a:p>
        </p:txBody>
      </p:sp>
      <p:sp>
        <p:nvSpPr>
          <p:cNvPr id="23" name="104 Elipse"/>
          <p:cNvSpPr/>
          <p:nvPr/>
        </p:nvSpPr>
        <p:spPr>
          <a:xfrm rot="10106445">
            <a:off x="2987235" y="2803185"/>
            <a:ext cx="330392" cy="424973"/>
          </a:xfrm>
          <a:prstGeom prst="ellipse">
            <a:avLst/>
          </a:prstGeom>
          <a:noFill/>
          <a:ln w="190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sz="1400" dirty="0"/>
          </a:p>
        </p:txBody>
      </p:sp>
      <p:sp>
        <p:nvSpPr>
          <p:cNvPr id="26" name="105 CuadroTexto"/>
          <p:cNvSpPr txBox="1"/>
          <p:nvPr/>
        </p:nvSpPr>
        <p:spPr>
          <a:xfrm>
            <a:off x="2257654" y="2835262"/>
            <a:ext cx="612049" cy="195814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txBody>
          <a:bodyPr wrap="square" lIns="36000" tIns="36000" rIns="36000" bIns="36000">
            <a:spAutoFit/>
          </a:bodyPr>
          <a:lstStyle>
            <a:defPPr>
              <a:defRPr lang="es-PE"/>
            </a:defPPr>
            <a:lvl1pPr algn="ctr">
              <a:defRPr sz="1600" b="1"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  <a:lvl6pPr>
              <a:defRPr>
                <a:solidFill>
                  <a:schemeClr val="tx1"/>
                </a:solidFill>
              </a:defRPr>
            </a:lvl6pPr>
            <a:lvl7pPr>
              <a:defRPr>
                <a:solidFill>
                  <a:schemeClr val="tx1"/>
                </a:solidFill>
              </a:defRPr>
            </a:lvl7pPr>
            <a:lvl8pPr>
              <a:defRPr>
                <a:solidFill>
                  <a:schemeClr val="tx1"/>
                </a:solidFill>
              </a:defRPr>
            </a:lvl8pPr>
            <a:lvl9pPr>
              <a:defRPr>
                <a:solidFill>
                  <a:schemeClr val="tx1"/>
                </a:solidFill>
              </a:defRPr>
            </a:lvl9pPr>
          </a:lstStyle>
          <a:p>
            <a:r>
              <a:rPr lang="es-PE" sz="800" dirty="0" smtClean="0">
                <a:latin typeface="Calibri" pitchFamily="34" charset="0"/>
              </a:rPr>
              <a:t>SC102</a:t>
            </a:r>
          </a:p>
        </p:txBody>
      </p:sp>
      <p:sp>
        <p:nvSpPr>
          <p:cNvPr id="27" name="104 Elipse"/>
          <p:cNvSpPr/>
          <p:nvPr/>
        </p:nvSpPr>
        <p:spPr>
          <a:xfrm rot="10106445">
            <a:off x="3101998" y="1541711"/>
            <a:ext cx="795958" cy="470251"/>
          </a:xfrm>
          <a:prstGeom prst="ellipse">
            <a:avLst/>
          </a:prstGeom>
          <a:noFill/>
          <a:ln w="190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sz="1400" dirty="0"/>
          </a:p>
        </p:txBody>
      </p:sp>
      <p:sp>
        <p:nvSpPr>
          <p:cNvPr id="28" name="105 CuadroTexto"/>
          <p:cNvSpPr txBox="1"/>
          <p:nvPr/>
        </p:nvSpPr>
        <p:spPr>
          <a:xfrm>
            <a:off x="4214104" y="1989034"/>
            <a:ext cx="612049" cy="195814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txBody>
          <a:bodyPr wrap="square" lIns="36000" tIns="36000" rIns="36000" bIns="36000">
            <a:spAutoFit/>
          </a:bodyPr>
          <a:lstStyle>
            <a:defPPr>
              <a:defRPr lang="es-PE"/>
            </a:defPPr>
            <a:lvl1pPr algn="ctr">
              <a:defRPr sz="1600" b="1"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  <a:lvl6pPr>
              <a:defRPr>
                <a:solidFill>
                  <a:schemeClr val="tx1"/>
                </a:solidFill>
              </a:defRPr>
            </a:lvl6pPr>
            <a:lvl7pPr>
              <a:defRPr>
                <a:solidFill>
                  <a:schemeClr val="tx1"/>
                </a:solidFill>
              </a:defRPr>
            </a:lvl7pPr>
            <a:lvl8pPr>
              <a:defRPr>
                <a:solidFill>
                  <a:schemeClr val="tx1"/>
                </a:solidFill>
              </a:defRPr>
            </a:lvl8pPr>
            <a:lvl9pPr>
              <a:defRPr>
                <a:solidFill>
                  <a:schemeClr val="tx1"/>
                </a:solidFill>
              </a:defRPr>
            </a:lvl9pPr>
          </a:lstStyle>
          <a:p>
            <a:r>
              <a:rPr lang="es-PE" sz="800" dirty="0" smtClean="0">
                <a:latin typeface="Calibri" pitchFamily="34" charset="0"/>
              </a:rPr>
              <a:t>SC103</a:t>
            </a:r>
          </a:p>
        </p:txBody>
      </p:sp>
    </p:spTree>
    <p:extLst>
      <p:ext uri="{BB962C8B-B14F-4D97-AF65-F5344CB8AC3E}">
        <p14:creationId xmlns:p14="http://schemas.microsoft.com/office/powerpoint/2010/main" val="15723815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s-PE" dirty="0" smtClean="0"/>
              <a:t>SC101</a:t>
            </a:r>
            <a:endParaRPr lang="es-PE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s-PE" dirty="0" smtClean="0"/>
              <a:t>03</a:t>
            </a:r>
            <a:endParaRPr lang="es-PE" dirty="0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s-PE" dirty="0" smtClean="0"/>
              <a:t>Continuación</a:t>
            </a:r>
          </a:p>
        </p:txBody>
      </p:sp>
      <p:sp>
        <p:nvSpPr>
          <p:cNvPr id="8" name="Marcador de texto 7"/>
          <p:cNvSpPr>
            <a:spLocks noGrp="1"/>
          </p:cNvSpPr>
          <p:nvPr>
            <p:ph type="body" sz="quarter" idx="33"/>
          </p:nvPr>
        </p:nvSpPr>
        <p:spPr/>
        <p:txBody>
          <a:bodyPr/>
          <a:lstStyle/>
          <a:p>
            <a:r>
              <a:rPr lang="es-PE" dirty="0"/>
              <a:t>Precipitación máxima estimada </a:t>
            </a:r>
            <a:r>
              <a:rPr lang="es-PE" dirty="0" smtClean="0"/>
              <a:t>SC0101:  2 - 10 mm/h</a:t>
            </a:r>
            <a:endParaRPr lang="es-PE" sz="700" dirty="0"/>
          </a:p>
          <a:p>
            <a:endParaRPr lang="es-PE" sz="700" dirty="0"/>
          </a:p>
          <a:p>
            <a:endParaRPr lang="es-PE" sz="700" dirty="0" smtClean="0"/>
          </a:p>
        </p:txBody>
      </p:sp>
      <p:sp>
        <p:nvSpPr>
          <p:cNvPr id="13" name="Marcador de texto 12"/>
          <p:cNvSpPr>
            <a:spLocks noGrp="1"/>
          </p:cNvSpPr>
          <p:nvPr>
            <p:ph type="body" sz="quarter" idx="35"/>
          </p:nvPr>
        </p:nvSpPr>
        <p:spPr/>
        <p:txBody>
          <a:bodyPr/>
          <a:lstStyle/>
          <a:p>
            <a:r>
              <a:rPr lang="es-PE" dirty="0" smtClean="0"/>
              <a:t>Sur.</a:t>
            </a:r>
            <a:endParaRPr lang="es-PE" dirty="0"/>
          </a:p>
          <a:p>
            <a:endParaRPr lang="es-PE" dirty="0"/>
          </a:p>
        </p:txBody>
      </p:sp>
      <p:sp>
        <p:nvSpPr>
          <p:cNvPr id="19" name="Marcador de texto 18"/>
          <p:cNvSpPr>
            <a:spLocks noGrp="1"/>
          </p:cNvSpPr>
          <p:nvPr>
            <p:ph type="body" sz="quarter" idx="36"/>
          </p:nvPr>
        </p:nvSpPr>
        <p:spPr/>
        <p:txBody>
          <a:bodyPr/>
          <a:lstStyle/>
          <a:p>
            <a:pPr algn="just"/>
            <a:r>
              <a:rPr lang="es-PE" dirty="0" smtClean="0"/>
              <a:t>Puno.</a:t>
            </a:r>
            <a:endParaRPr lang="es-PE" dirty="0"/>
          </a:p>
          <a:p>
            <a:pPr algn="just"/>
            <a:endParaRPr lang="es-PE" dirty="0"/>
          </a:p>
        </p:txBody>
      </p:sp>
      <p:sp>
        <p:nvSpPr>
          <p:cNvPr id="20" name="Marcador de texto 19"/>
          <p:cNvSpPr>
            <a:spLocks noGrp="1"/>
          </p:cNvSpPr>
          <p:nvPr>
            <p:ph type="body" sz="quarter" idx="37"/>
          </p:nvPr>
        </p:nvSpPr>
        <p:spPr/>
        <p:txBody>
          <a:bodyPr/>
          <a:lstStyle/>
          <a:p>
            <a:pPr algn="just"/>
            <a:r>
              <a:rPr lang="es-PE" dirty="0" smtClean="0"/>
              <a:t>Carabaya, Sandía, Melgar, Azángaro, Lampa, San Antonio de Putina.</a:t>
            </a:r>
            <a:endParaRPr lang="es-PE" dirty="0"/>
          </a:p>
        </p:txBody>
      </p:sp>
      <p:pic>
        <p:nvPicPr>
          <p:cNvPr id="62" name="Marcador de posición de imagen 61"/>
          <p:cNvPicPr>
            <a:picLocks noGrp="1" noChangeAspect="1"/>
          </p:cNvPicPr>
          <p:nvPr>
            <p:ph type="pic" sz="quarter" idx="34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47" r="2047"/>
          <a:stretch>
            <a:fillRect/>
          </a:stretch>
        </p:blipFill>
        <p:spPr/>
      </p:pic>
      <p:pic>
        <p:nvPicPr>
          <p:cNvPr id="64" name="Marcador de posición de imagen 63"/>
          <p:cNvPicPr>
            <a:picLocks noGrp="1" noChangeAspect="1"/>
          </p:cNvPicPr>
          <p:nvPr>
            <p:ph type="pic" sz="quarter" idx="40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47" r="2047"/>
          <a:stretch>
            <a:fillRect/>
          </a:stretch>
        </p:blipFill>
        <p:spPr/>
      </p:pic>
      <p:sp>
        <p:nvSpPr>
          <p:cNvPr id="21" name="Marcador de texto 20"/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r>
              <a:rPr lang="es-PE" dirty="0" smtClean="0"/>
              <a:t>Precipitación máxima estimada SC0101:  2 -  6 mm/h</a:t>
            </a:r>
          </a:p>
        </p:txBody>
      </p:sp>
      <p:sp>
        <p:nvSpPr>
          <p:cNvPr id="22" name="Marcador de texto 21"/>
          <p:cNvSpPr>
            <a:spLocks noGrp="1"/>
          </p:cNvSpPr>
          <p:nvPr>
            <p:ph type="body" sz="quarter" idx="42"/>
          </p:nvPr>
        </p:nvSpPr>
        <p:spPr/>
        <p:txBody>
          <a:bodyPr/>
          <a:lstStyle/>
          <a:p>
            <a:r>
              <a:rPr lang="es-PE" dirty="0" smtClean="0"/>
              <a:t>Sureste.</a:t>
            </a:r>
            <a:endParaRPr lang="es-PE" dirty="0"/>
          </a:p>
        </p:txBody>
      </p:sp>
      <p:sp>
        <p:nvSpPr>
          <p:cNvPr id="23" name="Marcador de texto 22"/>
          <p:cNvSpPr>
            <a:spLocks noGrp="1"/>
          </p:cNvSpPr>
          <p:nvPr>
            <p:ph type="body" sz="quarter" idx="43"/>
          </p:nvPr>
        </p:nvSpPr>
        <p:spPr/>
        <p:txBody>
          <a:bodyPr/>
          <a:lstStyle/>
          <a:p>
            <a:pPr algn="just"/>
            <a:r>
              <a:rPr lang="es-PE" dirty="0" smtClean="0"/>
              <a:t>Puno</a:t>
            </a:r>
            <a:r>
              <a:rPr lang="es-PE" dirty="0"/>
              <a:t>.</a:t>
            </a:r>
          </a:p>
        </p:txBody>
      </p:sp>
      <p:sp>
        <p:nvSpPr>
          <p:cNvPr id="24" name="Marcador de texto 23"/>
          <p:cNvSpPr>
            <a:spLocks noGrp="1"/>
          </p:cNvSpPr>
          <p:nvPr>
            <p:ph type="body" sz="quarter" idx="44"/>
          </p:nvPr>
        </p:nvSpPr>
        <p:spPr/>
        <p:txBody>
          <a:bodyPr/>
          <a:lstStyle/>
          <a:p>
            <a:pPr algn="just"/>
            <a:r>
              <a:rPr lang="es-PE" dirty="0" smtClean="0"/>
              <a:t>Sandía</a:t>
            </a:r>
            <a:r>
              <a:rPr lang="es-PE" dirty="0"/>
              <a:t>, </a:t>
            </a:r>
            <a:r>
              <a:rPr lang="es-PE" dirty="0" smtClean="0"/>
              <a:t>Azángaro</a:t>
            </a:r>
            <a:r>
              <a:rPr lang="es-PE" dirty="0"/>
              <a:t>, Lampa, </a:t>
            </a:r>
            <a:r>
              <a:rPr lang="es-PE" dirty="0" smtClean="0"/>
              <a:t>San Román, San </a:t>
            </a:r>
            <a:r>
              <a:rPr lang="es-PE" dirty="0"/>
              <a:t>Antonio de </a:t>
            </a:r>
            <a:r>
              <a:rPr lang="es-PE" dirty="0" smtClean="0"/>
              <a:t>Putina, Huancane.</a:t>
            </a:r>
            <a:endParaRPr lang="es-PE" dirty="0"/>
          </a:p>
        </p:txBody>
      </p:sp>
      <p:sp>
        <p:nvSpPr>
          <p:cNvPr id="25" name="22 CuadroTexto"/>
          <p:cNvSpPr txBox="1"/>
          <p:nvPr/>
        </p:nvSpPr>
        <p:spPr>
          <a:xfrm>
            <a:off x="697430" y="2951030"/>
            <a:ext cx="3004583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PE" sz="600" b="1" dirty="0"/>
              <a:t>PRONÓSTICO DE </a:t>
            </a:r>
            <a:r>
              <a:rPr lang="es-PE" sz="600" b="1" dirty="0" smtClean="0"/>
              <a:t>AREA DE MAL </a:t>
            </a:r>
            <a:r>
              <a:rPr lang="es-PE" sz="600" b="1" dirty="0"/>
              <a:t>TIEMPO</a:t>
            </a:r>
          </a:p>
          <a:p>
            <a:pPr algn="ctr"/>
            <a:r>
              <a:rPr lang="es-PE" sz="600" b="1" dirty="0" smtClean="0"/>
              <a:t>Hora </a:t>
            </a:r>
            <a:r>
              <a:rPr lang="es-PE" sz="600" b="1" dirty="0"/>
              <a:t>local  </a:t>
            </a:r>
            <a:r>
              <a:rPr lang="es-PE" sz="600" b="1" dirty="0" smtClean="0"/>
              <a:t>06:00 </a:t>
            </a:r>
            <a:r>
              <a:rPr lang="es-PE" sz="600" b="1" dirty="0"/>
              <a:t>del </a:t>
            </a:r>
            <a:r>
              <a:rPr lang="es-PE" sz="600" b="1" dirty="0" smtClean="0"/>
              <a:t>24/12/2017</a:t>
            </a:r>
            <a:endParaRPr lang="es-PE" sz="600" b="1" dirty="0"/>
          </a:p>
        </p:txBody>
      </p:sp>
      <p:sp>
        <p:nvSpPr>
          <p:cNvPr id="26" name="23 CuadroTexto"/>
          <p:cNvSpPr txBox="1"/>
          <p:nvPr/>
        </p:nvSpPr>
        <p:spPr>
          <a:xfrm>
            <a:off x="5317760" y="2951030"/>
            <a:ext cx="3004583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PE" sz="600" b="1" dirty="0"/>
              <a:t>PRONÓSTICO </a:t>
            </a:r>
            <a:r>
              <a:rPr lang="es-PE" sz="600" b="1" dirty="0" smtClean="0"/>
              <a:t>DE </a:t>
            </a:r>
            <a:r>
              <a:rPr lang="es-PE" sz="600" b="1" dirty="0"/>
              <a:t>AREA DE MAL TIEMPO</a:t>
            </a:r>
          </a:p>
          <a:p>
            <a:pPr algn="ctr"/>
            <a:r>
              <a:rPr lang="es-PE" sz="600" b="1" dirty="0" smtClean="0"/>
              <a:t>Hora </a:t>
            </a:r>
            <a:r>
              <a:rPr lang="es-PE" sz="600" b="1" dirty="0"/>
              <a:t>local </a:t>
            </a:r>
            <a:r>
              <a:rPr lang="es-PE" sz="600" b="1" dirty="0" smtClean="0"/>
              <a:t>08:00 </a:t>
            </a:r>
            <a:r>
              <a:rPr lang="es-PE" sz="600" b="1" dirty="0"/>
              <a:t>del </a:t>
            </a:r>
            <a:r>
              <a:rPr lang="es-PE" sz="600" b="1" dirty="0" smtClean="0"/>
              <a:t>24/12/2017</a:t>
            </a:r>
            <a:endParaRPr lang="es-PE" sz="600" b="1" dirty="0"/>
          </a:p>
        </p:txBody>
      </p:sp>
      <p:sp>
        <p:nvSpPr>
          <p:cNvPr id="49" name="104 Elipse"/>
          <p:cNvSpPr/>
          <p:nvPr/>
        </p:nvSpPr>
        <p:spPr>
          <a:xfrm rot="10106445">
            <a:off x="1931065" y="3595193"/>
            <a:ext cx="1153729" cy="763592"/>
          </a:xfrm>
          <a:prstGeom prst="ellipse">
            <a:avLst/>
          </a:prstGeom>
          <a:noFill/>
          <a:ln w="190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sz="1400" dirty="0"/>
          </a:p>
        </p:txBody>
      </p:sp>
      <p:sp>
        <p:nvSpPr>
          <p:cNvPr id="50" name="105 CuadroTexto"/>
          <p:cNvSpPr txBox="1"/>
          <p:nvPr/>
        </p:nvSpPr>
        <p:spPr>
          <a:xfrm>
            <a:off x="3089964" y="3814661"/>
            <a:ext cx="612049" cy="195814"/>
          </a:xfrm>
          <a:prstGeom prst="rect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</p:spPr>
        <p:txBody>
          <a:bodyPr wrap="square" lIns="36000" tIns="36000" rIns="36000" bIns="36000">
            <a:spAutoFit/>
          </a:bodyPr>
          <a:lstStyle>
            <a:defPPr>
              <a:defRPr lang="es-PE"/>
            </a:defPPr>
            <a:lvl1pPr algn="ctr">
              <a:defRPr sz="1600" b="1"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  <a:lvl6pPr>
              <a:defRPr>
                <a:solidFill>
                  <a:schemeClr val="tx1"/>
                </a:solidFill>
              </a:defRPr>
            </a:lvl6pPr>
            <a:lvl7pPr>
              <a:defRPr>
                <a:solidFill>
                  <a:schemeClr val="tx1"/>
                </a:solidFill>
              </a:defRPr>
            </a:lvl7pPr>
            <a:lvl8pPr>
              <a:defRPr>
                <a:solidFill>
                  <a:schemeClr val="tx1"/>
                </a:solidFill>
              </a:defRPr>
            </a:lvl8pPr>
            <a:lvl9pPr>
              <a:defRPr>
                <a:solidFill>
                  <a:schemeClr val="tx1"/>
                </a:solidFill>
              </a:defRPr>
            </a:lvl9pPr>
          </a:lstStyle>
          <a:p>
            <a:r>
              <a:rPr lang="es-PE" sz="800" dirty="0" smtClean="0">
                <a:latin typeface="Calibri" pitchFamily="34" charset="0"/>
              </a:rPr>
              <a:t>SC101</a:t>
            </a:r>
          </a:p>
        </p:txBody>
      </p:sp>
      <p:sp>
        <p:nvSpPr>
          <p:cNvPr id="57" name="104 Elipse"/>
          <p:cNvSpPr/>
          <p:nvPr/>
        </p:nvSpPr>
        <p:spPr>
          <a:xfrm rot="10106445">
            <a:off x="6643566" y="3684809"/>
            <a:ext cx="903604" cy="750382"/>
          </a:xfrm>
          <a:prstGeom prst="ellipse">
            <a:avLst/>
          </a:prstGeom>
          <a:noFill/>
          <a:ln w="190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sz="1400" dirty="0"/>
          </a:p>
        </p:txBody>
      </p:sp>
      <p:sp>
        <p:nvSpPr>
          <p:cNvPr id="58" name="105 CuadroTexto"/>
          <p:cNvSpPr txBox="1"/>
          <p:nvPr/>
        </p:nvSpPr>
        <p:spPr>
          <a:xfrm>
            <a:off x="7613189" y="3902914"/>
            <a:ext cx="612049" cy="195814"/>
          </a:xfrm>
          <a:prstGeom prst="rect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</p:spPr>
        <p:txBody>
          <a:bodyPr wrap="square" lIns="36000" tIns="36000" rIns="36000" bIns="36000">
            <a:spAutoFit/>
          </a:bodyPr>
          <a:lstStyle>
            <a:defPPr>
              <a:defRPr lang="es-PE"/>
            </a:defPPr>
            <a:lvl1pPr algn="ctr">
              <a:defRPr sz="1600" b="1"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  <a:lvl6pPr>
              <a:defRPr>
                <a:solidFill>
                  <a:schemeClr val="tx1"/>
                </a:solidFill>
              </a:defRPr>
            </a:lvl6pPr>
            <a:lvl7pPr>
              <a:defRPr>
                <a:solidFill>
                  <a:schemeClr val="tx1"/>
                </a:solidFill>
              </a:defRPr>
            </a:lvl7pPr>
            <a:lvl8pPr>
              <a:defRPr>
                <a:solidFill>
                  <a:schemeClr val="tx1"/>
                </a:solidFill>
              </a:defRPr>
            </a:lvl8pPr>
            <a:lvl9pPr>
              <a:defRPr>
                <a:solidFill>
                  <a:schemeClr val="tx1"/>
                </a:solidFill>
              </a:defRPr>
            </a:lvl9pPr>
          </a:lstStyle>
          <a:p>
            <a:r>
              <a:rPr lang="es-PE" sz="800" dirty="0" smtClean="0">
                <a:latin typeface="Calibri" pitchFamily="34" charset="0"/>
              </a:rPr>
              <a:t>SC101</a:t>
            </a:r>
          </a:p>
        </p:txBody>
      </p:sp>
    </p:spTree>
    <p:extLst>
      <p:ext uri="{BB962C8B-B14F-4D97-AF65-F5344CB8AC3E}">
        <p14:creationId xmlns:p14="http://schemas.microsoft.com/office/powerpoint/2010/main" val="26303456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Marcador de posición de imagen 13"/>
          <p:cNvPicPr>
            <a:picLocks noGrp="1" noChangeAspect="1"/>
          </p:cNvPicPr>
          <p:nvPr>
            <p:ph type="pic" sz="quarter" idx="40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47" r="2047"/>
          <a:stretch>
            <a:fillRect/>
          </a:stretch>
        </p:blipFill>
        <p:spPr/>
      </p:pic>
      <p:pic>
        <p:nvPicPr>
          <p:cNvPr id="11" name="Marcador de posición de imagen 10"/>
          <p:cNvPicPr>
            <a:picLocks noGrp="1" noChangeAspect="1"/>
          </p:cNvPicPr>
          <p:nvPr>
            <p:ph type="pic" sz="quarter" idx="34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47" r="2047"/>
          <a:stretch>
            <a:fillRect/>
          </a:stretch>
        </p:blipFill>
        <p:spPr/>
      </p:pic>
      <p:sp>
        <p:nvSpPr>
          <p:cNvPr id="2" name="Marcador de texto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s-PE" dirty="0" smtClean="0"/>
              <a:t>SC102</a:t>
            </a:r>
            <a:endParaRPr lang="es-PE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s-PE" dirty="0" smtClean="0"/>
              <a:t>01</a:t>
            </a:r>
            <a:endParaRPr lang="es-PE" dirty="0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s-PE" dirty="0" smtClean="0"/>
              <a:t>Nuevo</a:t>
            </a:r>
          </a:p>
        </p:txBody>
      </p:sp>
      <p:sp>
        <p:nvSpPr>
          <p:cNvPr id="8" name="Marcador de texto 7"/>
          <p:cNvSpPr>
            <a:spLocks noGrp="1"/>
          </p:cNvSpPr>
          <p:nvPr>
            <p:ph type="body" sz="quarter" idx="33"/>
          </p:nvPr>
        </p:nvSpPr>
        <p:spPr/>
        <p:txBody>
          <a:bodyPr/>
          <a:lstStyle/>
          <a:p>
            <a:r>
              <a:rPr lang="es-PE" dirty="0" smtClean="0"/>
              <a:t>Precipitación </a:t>
            </a:r>
            <a:r>
              <a:rPr lang="es-PE" dirty="0"/>
              <a:t>máxima estimada </a:t>
            </a:r>
            <a:r>
              <a:rPr lang="es-PE" dirty="0" smtClean="0"/>
              <a:t>SC0102:  1 </a:t>
            </a:r>
            <a:r>
              <a:rPr lang="es-PE" dirty="0"/>
              <a:t>- </a:t>
            </a:r>
            <a:r>
              <a:rPr lang="es-PE" dirty="0" smtClean="0"/>
              <a:t>5 </a:t>
            </a:r>
            <a:r>
              <a:rPr lang="es-PE" dirty="0"/>
              <a:t>mm/h</a:t>
            </a:r>
          </a:p>
          <a:p>
            <a:endParaRPr lang="es-PE" sz="700" dirty="0"/>
          </a:p>
          <a:p>
            <a:endParaRPr lang="es-PE" sz="700" dirty="0"/>
          </a:p>
          <a:p>
            <a:endParaRPr lang="es-PE" sz="700" dirty="0" smtClean="0"/>
          </a:p>
        </p:txBody>
      </p:sp>
      <p:sp>
        <p:nvSpPr>
          <p:cNvPr id="21" name="Marcador de texto 20"/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r>
              <a:rPr lang="es-PE" dirty="0" smtClean="0"/>
              <a:t>Precipitación </a:t>
            </a:r>
            <a:r>
              <a:rPr lang="es-PE" dirty="0"/>
              <a:t>máxima estimada SC0102:  </a:t>
            </a:r>
            <a:r>
              <a:rPr lang="es-PE" dirty="0" smtClean="0"/>
              <a:t>1 - 5 mm/h</a:t>
            </a:r>
            <a:endParaRPr lang="es-PE" dirty="0"/>
          </a:p>
        </p:txBody>
      </p:sp>
      <p:sp>
        <p:nvSpPr>
          <p:cNvPr id="13" name="Marcador de texto 12"/>
          <p:cNvSpPr>
            <a:spLocks noGrp="1"/>
          </p:cNvSpPr>
          <p:nvPr>
            <p:ph type="body" sz="quarter" idx="35"/>
          </p:nvPr>
        </p:nvSpPr>
        <p:spPr/>
        <p:txBody>
          <a:bodyPr/>
          <a:lstStyle/>
          <a:p>
            <a:r>
              <a:rPr lang="es-PE" dirty="0" smtClean="0"/>
              <a:t>Sur.</a:t>
            </a:r>
            <a:endParaRPr lang="es-PE" dirty="0"/>
          </a:p>
          <a:p>
            <a:endParaRPr lang="es-PE" dirty="0"/>
          </a:p>
        </p:txBody>
      </p:sp>
      <p:sp>
        <p:nvSpPr>
          <p:cNvPr id="19" name="Marcador de texto 18"/>
          <p:cNvSpPr>
            <a:spLocks noGrp="1"/>
          </p:cNvSpPr>
          <p:nvPr>
            <p:ph type="body" sz="quarter" idx="36"/>
          </p:nvPr>
        </p:nvSpPr>
        <p:spPr/>
        <p:txBody>
          <a:bodyPr/>
          <a:lstStyle/>
          <a:p>
            <a:pPr algn="just"/>
            <a:r>
              <a:rPr lang="es-PE" dirty="0" smtClean="0"/>
              <a:t>Huánuco, Pasco, Junín.</a:t>
            </a:r>
            <a:endParaRPr lang="es-PE" dirty="0"/>
          </a:p>
          <a:p>
            <a:pPr algn="just"/>
            <a:endParaRPr lang="es-PE" dirty="0"/>
          </a:p>
        </p:txBody>
      </p:sp>
      <p:sp>
        <p:nvSpPr>
          <p:cNvPr id="20" name="Marcador de texto 19"/>
          <p:cNvSpPr>
            <a:spLocks noGrp="1"/>
          </p:cNvSpPr>
          <p:nvPr>
            <p:ph type="body" sz="quarter" idx="37"/>
          </p:nvPr>
        </p:nvSpPr>
        <p:spPr/>
        <p:txBody>
          <a:bodyPr/>
          <a:lstStyle/>
          <a:p>
            <a:pPr algn="just"/>
            <a:r>
              <a:rPr lang="es-PE" dirty="0" smtClean="0"/>
              <a:t>Puerto Inca, Oxapampa, Chanchamayo, Satipo.</a:t>
            </a:r>
            <a:endParaRPr lang="es-PE" dirty="0"/>
          </a:p>
        </p:txBody>
      </p:sp>
      <p:sp>
        <p:nvSpPr>
          <p:cNvPr id="22" name="Marcador de texto 21"/>
          <p:cNvSpPr>
            <a:spLocks noGrp="1"/>
          </p:cNvSpPr>
          <p:nvPr>
            <p:ph type="body" sz="quarter" idx="42"/>
          </p:nvPr>
        </p:nvSpPr>
        <p:spPr/>
        <p:txBody>
          <a:bodyPr/>
          <a:lstStyle/>
          <a:p>
            <a:r>
              <a:rPr lang="es-PE" dirty="0" smtClean="0"/>
              <a:t>Suroeste.</a:t>
            </a:r>
            <a:endParaRPr lang="es-PE" dirty="0"/>
          </a:p>
        </p:txBody>
      </p:sp>
      <p:sp>
        <p:nvSpPr>
          <p:cNvPr id="23" name="Marcador de texto 22"/>
          <p:cNvSpPr>
            <a:spLocks noGrp="1"/>
          </p:cNvSpPr>
          <p:nvPr>
            <p:ph type="body" sz="quarter" idx="43"/>
          </p:nvPr>
        </p:nvSpPr>
        <p:spPr/>
        <p:txBody>
          <a:bodyPr/>
          <a:lstStyle/>
          <a:p>
            <a:pPr algn="just"/>
            <a:r>
              <a:rPr lang="es-PE" dirty="0"/>
              <a:t>Huánuco, Pasco, </a:t>
            </a:r>
            <a:r>
              <a:rPr lang="es-PE" dirty="0" smtClean="0"/>
              <a:t>Junín, Lima.</a:t>
            </a:r>
            <a:endParaRPr lang="es-PE" dirty="0"/>
          </a:p>
        </p:txBody>
      </p:sp>
      <p:sp>
        <p:nvSpPr>
          <p:cNvPr id="24" name="Marcador de texto 23"/>
          <p:cNvSpPr>
            <a:spLocks noGrp="1"/>
          </p:cNvSpPr>
          <p:nvPr>
            <p:ph type="body" sz="quarter" idx="44"/>
          </p:nvPr>
        </p:nvSpPr>
        <p:spPr/>
        <p:txBody>
          <a:bodyPr/>
          <a:lstStyle/>
          <a:p>
            <a:pPr algn="just"/>
            <a:r>
              <a:rPr lang="es-PE" dirty="0"/>
              <a:t>Puerto Inca, Oxapampa, </a:t>
            </a:r>
            <a:r>
              <a:rPr lang="es-PE" dirty="0" smtClean="0"/>
              <a:t>Tarma, Jauja, Concepción, Yauyos.</a:t>
            </a:r>
            <a:endParaRPr lang="es-PE" dirty="0"/>
          </a:p>
        </p:txBody>
      </p:sp>
      <p:sp>
        <p:nvSpPr>
          <p:cNvPr id="25" name="22 CuadroTexto"/>
          <p:cNvSpPr txBox="1"/>
          <p:nvPr/>
        </p:nvSpPr>
        <p:spPr>
          <a:xfrm>
            <a:off x="697430" y="2951030"/>
            <a:ext cx="3004583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PE" sz="600" b="1" dirty="0"/>
              <a:t>PRONÓSTICO DE </a:t>
            </a:r>
            <a:r>
              <a:rPr lang="es-PE" sz="600" b="1" dirty="0" smtClean="0"/>
              <a:t>AREA DE MAL </a:t>
            </a:r>
            <a:r>
              <a:rPr lang="es-PE" sz="600" b="1" dirty="0"/>
              <a:t>TIEMPO</a:t>
            </a:r>
          </a:p>
          <a:p>
            <a:pPr algn="ctr"/>
            <a:r>
              <a:rPr lang="es-PE" sz="600" b="1" dirty="0" smtClean="0"/>
              <a:t>Hora </a:t>
            </a:r>
            <a:r>
              <a:rPr lang="es-PE" sz="600" b="1" dirty="0"/>
              <a:t>local  </a:t>
            </a:r>
            <a:r>
              <a:rPr lang="es-PE" sz="600" b="1" dirty="0" smtClean="0"/>
              <a:t>06:00 </a:t>
            </a:r>
            <a:r>
              <a:rPr lang="es-PE" sz="600" b="1" dirty="0"/>
              <a:t>del </a:t>
            </a:r>
            <a:r>
              <a:rPr lang="es-PE" sz="600" b="1" dirty="0" smtClean="0"/>
              <a:t>24/12/2017</a:t>
            </a:r>
            <a:endParaRPr lang="es-PE" sz="600" b="1" dirty="0"/>
          </a:p>
        </p:txBody>
      </p:sp>
      <p:sp>
        <p:nvSpPr>
          <p:cNvPr id="26" name="23 CuadroTexto"/>
          <p:cNvSpPr txBox="1"/>
          <p:nvPr/>
        </p:nvSpPr>
        <p:spPr>
          <a:xfrm>
            <a:off x="5317760" y="2951030"/>
            <a:ext cx="3004583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PE" sz="600" b="1" dirty="0"/>
              <a:t>PRONÓSTICO </a:t>
            </a:r>
            <a:r>
              <a:rPr lang="es-PE" sz="600" b="1" dirty="0" smtClean="0"/>
              <a:t>DE </a:t>
            </a:r>
            <a:r>
              <a:rPr lang="es-PE" sz="600" b="1" dirty="0"/>
              <a:t>AREA DE MAL TIEMPO</a:t>
            </a:r>
          </a:p>
          <a:p>
            <a:pPr algn="ctr"/>
            <a:r>
              <a:rPr lang="es-PE" sz="600" b="1" dirty="0" smtClean="0"/>
              <a:t>Hora </a:t>
            </a:r>
            <a:r>
              <a:rPr lang="es-PE" sz="600" b="1" dirty="0"/>
              <a:t>local </a:t>
            </a:r>
            <a:r>
              <a:rPr lang="es-PE" sz="600" b="1" dirty="0" smtClean="0"/>
              <a:t>08:00 </a:t>
            </a:r>
            <a:r>
              <a:rPr lang="es-PE" sz="600" b="1" dirty="0"/>
              <a:t>del </a:t>
            </a:r>
            <a:r>
              <a:rPr lang="es-PE" sz="600" b="1" dirty="0" smtClean="0"/>
              <a:t>24/12/2017</a:t>
            </a:r>
            <a:endParaRPr lang="es-PE" sz="600" b="1" dirty="0"/>
          </a:p>
        </p:txBody>
      </p:sp>
      <p:sp>
        <p:nvSpPr>
          <p:cNvPr id="51" name="104 Elipse"/>
          <p:cNvSpPr/>
          <p:nvPr/>
        </p:nvSpPr>
        <p:spPr>
          <a:xfrm rot="10106445">
            <a:off x="1961746" y="3330369"/>
            <a:ext cx="771790" cy="1028255"/>
          </a:xfrm>
          <a:prstGeom prst="ellipse">
            <a:avLst/>
          </a:prstGeom>
          <a:noFill/>
          <a:ln w="190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sz="1400" dirty="0"/>
          </a:p>
        </p:txBody>
      </p:sp>
      <p:sp>
        <p:nvSpPr>
          <p:cNvPr id="52" name="105 CuadroTexto"/>
          <p:cNvSpPr txBox="1"/>
          <p:nvPr/>
        </p:nvSpPr>
        <p:spPr>
          <a:xfrm>
            <a:off x="1543441" y="4363057"/>
            <a:ext cx="612049" cy="195814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txBody>
          <a:bodyPr wrap="square" lIns="36000" tIns="36000" rIns="36000" bIns="36000">
            <a:spAutoFit/>
          </a:bodyPr>
          <a:lstStyle>
            <a:defPPr>
              <a:defRPr lang="es-PE"/>
            </a:defPPr>
            <a:lvl1pPr algn="ctr">
              <a:defRPr sz="1600" b="1"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  <a:lvl6pPr>
              <a:defRPr>
                <a:solidFill>
                  <a:schemeClr val="tx1"/>
                </a:solidFill>
              </a:defRPr>
            </a:lvl6pPr>
            <a:lvl7pPr>
              <a:defRPr>
                <a:solidFill>
                  <a:schemeClr val="tx1"/>
                </a:solidFill>
              </a:defRPr>
            </a:lvl7pPr>
            <a:lvl8pPr>
              <a:defRPr>
                <a:solidFill>
                  <a:schemeClr val="tx1"/>
                </a:solidFill>
              </a:defRPr>
            </a:lvl8pPr>
            <a:lvl9pPr>
              <a:defRPr>
                <a:solidFill>
                  <a:schemeClr val="tx1"/>
                </a:solidFill>
              </a:defRPr>
            </a:lvl9pPr>
          </a:lstStyle>
          <a:p>
            <a:r>
              <a:rPr lang="es-PE" sz="800" dirty="0" smtClean="0">
                <a:latin typeface="Calibri" pitchFamily="34" charset="0"/>
              </a:rPr>
              <a:t>SC102</a:t>
            </a:r>
          </a:p>
        </p:txBody>
      </p:sp>
      <p:sp>
        <p:nvSpPr>
          <p:cNvPr id="59" name="104 Elipse"/>
          <p:cNvSpPr/>
          <p:nvPr/>
        </p:nvSpPr>
        <p:spPr>
          <a:xfrm rot="10592009">
            <a:off x="6482821" y="3346872"/>
            <a:ext cx="710255" cy="1166730"/>
          </a:xfrm>
          <a:prstGeom prst="ellipse">
            <a:avLst/>
          </a:prstGeom>
          <a:noFill/>
          <a:ln w="190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sz="1400" dirty="0"/>
          </a:p>
        </p:txBody>
      </p:sp>
      <p:sp>
        <p:nvSpPr>
          <p:cNvPr id="60" name="105 CuadroTexto"/>
          <p:cNvSpPr txBox="1"/>
          <p:nvPr/>
        </p:nvSpPr>
        <p:spPr>
          <a:xfrm>
            <a:off x="5931373" y="4402165"/>
            <a:ext cx="612049" cy="195814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txBody>
          <a:bodyPr wrap="square" lIns="36000" tIns="36000" rIns="36000" bIns="36000">
            <a:spAutoFit/>
          </a:bodyPr>
          <a:lstStyle>
            <a:defPPr>
              <a:defRPr lang="es-PE"/>
            </a:defPPr>
            <a:lvl1pPr algn="ctr">
              <a:defRPr sz="1600" b="1"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  <a:lvl6pPr>
              <a:defRPr>
                <a:solidFill>
                  <a:schemeClr val="tx1"/>
                </a:solidFill>
              </a:defRPr>
            </a:lvl6pPr>
            <a:lvl7pPr>
              <a:defRPr>
                <a:solidFill>
                  <a:schemeClr val="tx1"/>
                </a:solidFill>
              </a:defRPr>
            </a:lvl7pPr>
            <a:lvl8pPr>
              <a:defRPr>
                <a:solidFill>
                  <a:schemeClr val="tx1"/>
                </a:solidFill>
              </a:defRPr>
            </a:lvl8pPr>
            <a:lvl9pPr>
              <a:defRPr>
                <a:solidFill>
                  <a:schemeClr val="tx1"/>
                </a:solidFill>
              </a:defRPr>
            </a:lvl9pPr>
          </a:lstStyle>
          <a:p>
            <a:r>
              <a:rPr lang="es-PE" sz="800" dirty="0" smtClean="0">
                <a:latin typeface="Calibri" pitchFamily="34" charset="0"/>
              </a:rPr>
              <a:t>SC102</a:t>
            </a:r>
          </a:p>
        </p:txBody>
      </p:sp>
    </p:spTree>
    <p:extLst>
      <p:ext uri="{BB962C8B-B14F-4D97-AF65-F5344CB8AC3E}">
        <p14:creationId xmlns:p14="http://schemas.microsoft.com/office/powerpoint/2010/main" val="21209469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Marcador de posición de imagen 8"/>
          <p:cNvPicPr>
            <a:picLocks noGrp="1" noChangeAspect="1"/>
          </p:cNvPicPr>
          <p:nvPr>
            <p:ph type="pic" sz="quarter" idx="40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47" r="2047"/>
          <a:stretch>
            <a:fillRect/>
          </a:stretch>
        </p:blipFill>
        <p:spPr/>
      </p:pic>
      <p:pic>
        <p:nvPicPr>
          <p:cNvPr id="6" name="Marcador de posición de imagen 5"/>
          <p:cNvPicPr>
            <a:picLocks noGrp="1" noChangeAspect="1"/>
          </p:cNvPicPr>
          <p:nvPr>
            <p:ph type="pic" sz="quarter" idx="34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47" r="2047"/>
          <a:stretch>
            <a:fillRect/>
          </a:stretch>
        </p:blipFill>
        <p:spPr/>
      </p:pic>
      <p:sp>
        <p:nvSpPr>
          <p:cNvPr id="2" name="Marcador de texto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s-PE" dirty="0" smtClean="0"/>
              <a:t>SC103</a:t>
            </a:r>
            <a:endParaRPr lang="es-PE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s-PE" dirty="0" smtClean="0"/>
              <a:t>01</a:t>
            </a:r>
            <a:endParaRPr lang="es-PE" dirty="0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s-PE" dirty="0" smtClean="0"/>
              <a:t>Nuevo</a:t>
            </a:r>
          </a:p>
        </p:txBody>
      </p:sp>
      <p:sp>
        <p:nvSpPr>
          <p:cNvPr id="8" name="Marcador de texto 7"/>
          <p:cNvSpPr>
            <a:spLocks noGrp="1"/>
          </p:cNvSpPr>
          <p:nvPr>
            <p:ph type="body" sz="quarter" idx="33"/>
          </p:nvPr>
        </p:nvSpPr>
        <p:spPr/>
        <p:txBody>
          <a:bodyPr/>
          <a:lstStyle/>
          <a:p>
            <a:r>
              <a:rPr lang="es-PE" dirty="0"/>
              <a:t>Precipitación máxima estimada </a:t>
            </a:r>
            <a:r>
              <a:rPr lang="es-PE" dirty="0" smtClean="0"/>
              <a:t>SC103:  1 - 4 mm/h</a:t>
            </a:r>
            <a:endParaRPr lang="es-PE" sz="700" dirty="0"/>
          </a:p>
          <a:p>
            <a:endParaRPr lang="es-PE" sz="700" dirty="0"/>
          </a:p>
          <a:p>
            <a:endParaRPr lang="es-PE" sz="700" dirty="0" smtClean="0"/>
          </a:p>
        </p:txBody>
      </p:sp>
      <p:sp>
        <p:nvSpPr>
          <p:cNvPr id="21" name="Marcador de texto 20"/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r>
              <a:rPr lang="es-PE" dirty="0" smtClean="0"/>
              <a:t>Precipitación máxima estimada SC103:  1 -  4 mm/h</a:t>
            </a:r>
            <a:endParaRPr lang="es-PE" dirty="0"/>
          </a:p>
        </p:txBody>
      </p:sp>
      <p:sp>
        <p:nvSpPr>
          <p:cNvPr id="13" name="Marcador de texto 12"/>
          <p:cNvSpPr>
            <a:spLocks noGrp="1"/>
          </p:cNvSpPr>
          <p:nvPr>
            <p:ph type="body" sz="quarter" idx="35"/>
          </p:nvPr>
        </p:nvSpPr>
        <p:spPr/>
        <p:txBody>
          <a:bodyPr/>
          <a:lstStyle/>
          <a:p>
            <a:r>
              <a:rPr lang="es-PE" dirty="0" smtClean="0"/>
              <a:t>Mantiene su posición.</a:t>
            </a:r>
            <a:endParaRPr lang="es-PE" dirty="0"/>
          </a:p>
          <a:p>
            <a:endParaRPr lang="es-PE" dirty="0"/>
          </a:p>
        </p:txBody>
      </p:sp>
      <p:sp>
        <p:nvSpPr>
          <p:cNvPr id="19" name="Marcador de texto 18"/>
          <p:cNvSpPr>
            <a:spLocks noGrp="1"/>
          </p:cNvSpPr>
          <p:nvPr>
            <p:ph type="body" sz="quarter" idx="36"/>
          </p:nvPr>
        </p:nvSpPr>
        <p:spPr/>
        <p:txBody>
          <a:bodyPr/>
          <a:lstStyle/>
          <a:p>
            <a:pPr algn="just"/>
            <a:r>
              <a:rPr lang="es-PE" dirty="0" smtClean="0"/>
              <a:t>Loreto.</a:t>
            </a:r>
            <a:endParaRPr lang="es-PE" dirty="0"/>
          </a:p>
          <a:p>
            <a:pPr algn="just"/>
            <a:endParaRPr lang="es-PE" dirty="0"/>
          </a:p>
        </p:txBody>
      </p:sp>
      <p:sp>
        <p:nvSpPr>
          <p:cNvPr id="20" name="Marcador de texto 19"/>
          <p:cNvSpPr>
            <a:spLocks noGrp="1"/>
          </p:cNvSpPr>
          <p:nvPr>
            <p:ph type="body" sz="quarter" idx="37"/>
          </p:nvPr>
        </p:nvSpPr>
        <p:spPr/>
        <p:txBody>
          <a:bodyPr/>
          <a:lstStyle/>
          <a:p>
            <a:pPr algn="just"/>
            <a:r>
              <a:rPr lang="es-PE" dirty="0" smtClean="0"/>
              <a:t>Loreto, Maynas, Mariscal Ramón Castilla.</a:t>
            </a:r>
            <a:endParaRPr lang="es-PE" dirty="0"/>
          </a:p>
        </p:txBody>
      </p:sp>
      <p:sp>
        <p:nvSpPr>
          <p:cNvPr id="22" name="Marcador de texto 21"/>
          <p:cNvSpPr>
            <a:spLocks noGrp="1"/>
          </p:cNvSpPr>
          <p:nvPr>
            <p:ph type="body" sz="quarter" idx="42"/>
          </p:nvPr>
        </p:nvSpPr>
        <p:spPr/>
        <p:txBody>
          <a:bodyPr/>
          <a:lstStyle/>
          <a:p>
            <a:r>
              <a:rPr lang="es-PE" dirty="0"/>
              <a:t>Mantiene su posición.</a:t>
            </a:r>
          </a:p>
        </p:txBody>
      </p:sp>
      <p:sp>
        <p:nvSpPr>
          <p:cNvPr id="23" name="Marcador de texto 22"/>
          <p:cNvSpPr>
            <a:spLocks noGrp="1"/>
          </p:cNvSpPr>
          <p:nvPr>
            <p:ph type="body" sz="quarter" idx="43"/>
          </p:nvPr>
        </p:nvSpPr>
        <p:spPr/>
        <p:txBody>
          <a:bodyPr/>
          <a:lstStyle/>
          <a:p>
            <a:pPr algn="just"/>
            <a:r>
              <a:rPr lang="es-PE" dirty="0" smtClean="0"/>
              <a:t>Loreto.</a:t>
            </a:r>
            <a:endParaRPr lang="es-PE" dirty="0"/>
          </a:p>
        </p:txBody>
      </p:sp>
      <p:sp>
        <p:nvSpPr>
          <p:cNvPr id="24" name="Marcador de texto 23"/>
          <p:cNvSpPr>
            <a:spLocks noGrp="1"/>
          </p:cNvSpPr>
          <p:nvPr>
            <p:ph type="body" sz="quarter" idx="44"/>
          </p:nvPr>
        </p:nvSpPr>
        <p:spPr/>
        <p:txBody>
          <a:bodyPr/>
          <a:lstStyle/>
          <a:p>
            <a:pPr algn="just"/>
            <a:r>
              <a:rPr lang="es-PE" dirty="0"/>
              <a:t>Loreto, Maynas, Mariscal Ramón Castilla.</a:t>
            </a:r>
          </a:p>
        </p:txBody>
      </p:sp>
      <p:sp>
        <p:nvSpPr>
          <p:cNvPr id="25" name="22 CuadroTexto"/>
          <p:cNvSpPr txBox="1"/>
          <p:nvPr/>
        </p:nvSpPr>
        <p:spPr>
          <a:xfrm>
            <a:off x="697430" y="2951030"/>
            <a:ext cx="3004583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PE" sz="600" b="1" dirty="0"/>
              <a:t>PRONÓSTICO DE </a:t>
            </a:r>
            <a:r>
              <a:rPr lang="es-PE" sz="600" b="1" dirty="0" smtClean="0"/>
              <a:t>AREA DE MAL </a:t>
            </a:r>
            <a:r>
              <a:rPr lang="es-PE" sz="600" b="1" dirty="0"/>
              <a:t>TIEMPO</a:t>
            </a:r>
          </a:p>
          <a:p>
            <a:pPr algn="ctr"/>
            <a:r>
              <a:rPr lang="es-PE" sz="600" b="1" dirty="0" smtClean="0"/>
              <a:t>Hora </a:t>
            </a:r>
            <a:r>
              <a:rPr lang="es-PE" sz="600" b="1" dirty="0"/>
              <a:t>local  </a:t>
            </a:r>
            <a:r>
              <a:rPr lang="es-PE" sz="600" b="1" dirty="0" smtClean="0"/>
              <a:t>06:00 </a:t>
            </a:r>
            <a:r>
              <a:rPr lang="es-PE" sz="600" b="1" dirty="0"/>
              <a:t>del </a:t>
            </a:r>
            <a:r>
              <a:rPr lang="es-PE" sz="600" b="1" dirty="0" smtClean="0"/>
              <a:t>24/12/2017</a:t>
            </a:r>
            <a:endParaRPr lang="es-PE" sz="600" b="1" dirty="0"/>
          </a:p>
        </p:txBody>
      </p:sp>
      <p:sp>
        <p:nvSpPr>
          <p:cNvPr id="26" name="23 CuadroTexto"/>
          <p:cNvSpPr txBox="1"/>
          <p:nvPr/>
        </p:nvSpPr>
        <p:spPr>
          <a:xfrm>
            <a:off x="5317760" y="2951030"/>
            <a:ext cx="3004583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PE" sz="600" b="1" dirty="0"/>
              <a:t>PRONÓSTICO </a:t>
            </a:r>
            <a:r>
              <a:rPr lang="es-PE" sz="600" b="1" dirty="0" smtClean="0"/>
              <a:t>DE </a:t>
            </a:r>
            <a:r>
              <a:rPr lang="es-PE" sz="600" b="1" dirty="0"/>
              <a:t>AREA DE MAL TIEMPO</a:t>
            </a:r>
          </a:p>
          <a:p>
            <a:pPr algn="ctr"/>
            <a:r>
              <a:rPr lang="es-PE" sz="600" b="1" dirty="0" smtClean="0"/>
              <a:t>Hora </a:t>
            </a:r>
            <a:r>
              <a:rPr lang="es-PE" sz="600" b="1" dirty="0"/>
              <a:t>local </a:t>
            </a:r>
            <a:r>
              <a:rPr lang="es-PE" sz="600" b="1" dirty="0" smtClean="0"/>
              <a:t>08:00 </a:t>
            </a:r>
            <a:r>
              <a:rPr lang="es-PE" sz="600" b="1" dirty="0"/>
              <a:t>del </a:t>
            </a:r>
            <a:r>
              <a:rPr lang="es-PE" sz="600" b="1" dirty="0" smtClean="0"/>
              <a:t>24/12/2017</a:t>
            </a:r>
            <a:endParaRPr lang="es-PE" sz="600" b="1" dirty="0"/>
          </a:p>
        </p:txBody>
      </p:sp>
      <p:sp>
        <p:nvSpPr>
          <p:cNvPr id="30" name="104 Elipse"/>
          <p:cNvSpPr/>
          <p:nvPr/>
        </p:nvSpPr>
        <p:spPr>
          <a:xfrm rot="10165725">
            <a:off x="2061866" y="3493330"/>
            <a:ext cx="931856" cy="747154"/>
          </a:xfrm>
          <a:prstGeom prst="ellipse">
            <a:avLst/>
          </a:prstGeom>
          <a:noFill/>
          <a:ln w="190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sz="1400" dirty="0"/>
          </a:p>
        </p:txBody>
      </p:sp>
      <p:sp>
        <p:nvSpPr>
          <p:cNvPr id="31" name="105 CuadroTexto"/>
          <p:cNvSpPr txBox="1"/>
          <p:nvPr/>
        </p:nvSpPr>
        <p:spPr>
          <a:xfrm>
            <a:off x="2829237" y="4148666"/>
            <a:ext cx="612049" cy="195814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txBody>
          <a:bodyPr wrap="square" lIns="36000" tIns="36000" rIns="36000" bIns="36000">
            <a:spAutoFit/>
          </a:bodyPr>
          <a:lstStyle>
            <a:defPPr>
              <a:defRPr lang="es-PE"/>
            </a:defPPr>
            <a:lvl1pPr algn="ctr">
              <a:defRPr sz="1600" b="1"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  <a:lvl6pPr>
              <a:defRPr>
                <a:solidFill>
                  <a:schemeClr val="tx1"/>
                </a:solidFill>
              </a:defRPr>
            </a:lvl6pPr>
            <a:lvl7pPr>
              <a:defRPr>
                <a:solidFill>
                  <a:schemeClr val="tx1"/>
                </a:solidFill>
              </a:defRPr>
            </a:lvl7pPr>
            <a:lvl8pPr>
              <a:defRPr>
                <a:solidFill>
                  <a:schemeClr val="tx1"/>
                </a:solidFill>
              </a:defRPr>
            </a:lvl8pPr>
            <a:lvl9pPr>
              <a:defRPr>
                <a:solidFill>
                  <a:schemeClr val="tx1"/>
                </a:solidFill>
              </a:defRPr>
            </a:lvl9pPr>
          </a:lstStyle>
          <a:p>
            <a:r>
              <a:rPr lang="es-PE" sz="800" dirty="0" smtClean="0">
                <a:latin typeface="Calibri" pitchFamily="34" charset="0"/>
              </a:rPr>
              <a:t>SC103</a:t>
            </a:r>
          </a:p>
        </p:txBody>
      </p:sp>
      <p:sp>
        <p:nvSpPr>
          <p:cNvPr id="39" name="104 Elipse"/>
          <p:cNvSpPr/>
          <p:nvPr/>
        </p:nvSpPr>
        <p:spPr>
          <a:xfrm rot="10023815">
            <a:off x="6612271" y="3524122"/>
            <a:ext cx="1051507" cy="612278"/>
          </a:xfrm>
          <a:prstGeom prst="ellipse">
            <a:avLst/>
          </a:prstGeom>
          <a:noFill/>
          <a:ln w="190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sz="1400" dirty="0"/>
          </a:p>
        </p:txBody>
      </p:sp>
      <p:sp>
        <p:nvSpPr>
          <p:cNvPr id="40" name="105 CuadroTexto"/>
          <p:cNvSpPr txBox="1"/>
          <p:nvPr/>
        </p:nvSpPr>
        <p:spPr>
          <a:xfrm>
            <a:off x="7488670" y="4233582"/>
            <a:ext cx="612049" cy="195814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txBody>
          <a:bodyPr wrap="square" lIns="36000" tIns="36000" rIns="36000" bIns="36000">
            <a:spAutoFit/>
          </a:bodyPr>
          <a:lstStyle>
            <a:defPPr>
              <a:defRPr lang="es-PE"/>
            </a:defPPr>
            <a:lvl1pPr algn="ctr">
              <a:defRPr sz="1600" b="1"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  <a:lvl6pPr>
              <a:defRPr>
                <a:solidFill>
                  <a:schemeClr val="tx1"/>
                </a:solidFill>
              </a:defRPr>
            </a:lvl6pPr>
            <a:lvl7pPr>
              <a:defRPr>
                <a:solidFill>
                  <a:schemeClr val="tx1"/>
                </a:solidFill>
              </a:defRPr>
            </a:lvl7pPr>
            <a:lvl8pPr>
              <a:defRPr>
                <a:solidFill>
                  <a:schemeClr val="tx1"/>
                </a:solidFill>
              </a:defRPr>
            </a:lvl8pPr>
            <a:lvl9pPr>
              <a:defRPr>
                <a:solidFill>
                  <a:schemeClr val="tx1"/>
                </a:solidFill>
              </a:defRPr>
            </a:lvl9pPr>
          </a:lstStyle>
          <a:p>
            <a:r>
              <a:rPr lang="es-PE" sz="800" dirty="0" smtClean="0">
                <a:latin typeface="Calibri" pitchFamily="34" charset="0"/>
              </a:rPr>
              <a:t>SC101</a:t>
            </a:r>
          </a:p>
        </p:txBody>
      </p:sp>
    </p:spTree>
    <p:extLst>
      <p:ext uri="{BB962C8B-B14F-4D97-AF65-F5344CB8AC3E}">
        <p14:creationId xmlns:p14="http://schemas.microsoft.com/office/powerpoint/2010/main" val="90978718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dad">
  <a:themeElements>
    <a:clrScheme name="Chincheta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Transmisión de listas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da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>
    <a:spDef>
      <a:spPr>
        <a:noFill/>
        <a:ln w="25400">
          <a:solidFill>
            <a:schemeClr val="tx1"/>
          </a:solidFill>
          <a:prstDash val="dash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hincheta">
    <a:dk1>
      <a:sysClr val="windowText" lastClr="000000"/>
    </a:dk1>
    <a:lt1>
      <a:sysClr val="window" lastClr="FFFFFF"/>
    </a:lt1>
    <a:dk2>
      <a:srgbClr val="465E9C"/>
    </a:dk2>
    <a:lt2>
      <a:srgbClr val="CCDDEA"/>
    </a:lt2>
    <a:accent1>
      <a:srgbClr val="FDA023"/>
    </a:accent1>
    <a:accent2>
      <a:srgbClr val="AA2B1E"/>
    </a:accent2>
    <a:accent3>
      <a:srgbClr val="71685C"/>
    </a:accent3>
    <a:accent4>
      <a:srgbClr val="64A73B"/>
    </a:accent4>
    <a:accent5>
      <a:srgbClr val="EB5605"/>
    </a:accent5>
    <a:accent6>
      <a:srgbClr val="B9CA1A"/>
    </a:accent6>
    <a:hlink>
      <a:srgbClr val="D83E2C"/>
    </a:hlink>
    <a:folHlink>
      <a:srgbClr val="ED7D27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363901</TotalTime>
  <Words>330</Words>
  <Application>Microsoft Office PowerPoint</Application>
  <PresentationFormat>Presentación en pantalla (16:9)</PresentationFormat>
  <Paragraphs>67</Paragraphs>
  <Slides>4</Slides>
  <Notes>4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10" baseType="lpstr">
      <vt:lpstr>Arial</vt:lpstr>
      <vt:lpstr>Calibri</vt:lpstr>
      <vt:lpstr>Times New Roman</vt:lpstr>
      <vt:lpstr>Trebuchet MS</vt:lpstr>
      <vt:lpstr>Tw Cen MT</vt:lpstr>
      <vt:lpstr>Claridad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CONDICIONES DEL DÍA</dc:title>
  <dc:creator>usuario</dc:creator>
  <cp:lastModifiedBy>MODULO20</cp:lastModifiedBy>
  <cp:revision>9898</cp:revision>
  <cp:lastPrinted>2017-10-07T19:23:15Z</cp:lastPrinted>
  <dcterms:created xsi:type="dcterms:W3CDTF">2016-04-18T12:50:10Z</dcterms:created>
  <dcterms:modified xsi:type="dcterms:W3CDTF">2017-12-24T11:28:27Z</dcterms:modified>
</cp:coreProperties>
</file>