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00" r:id="rId2"/>
    <p:sldId id="313" r:id="rId3"/>
    <p:sldId id="310" r:id="rId4"/>
    <p:sldId id="314" r:id="rId5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486"/>
    <a:srgbClr val="BCE8FC"/>
    <a:srgbClr val="0377D7"/>
    <a:srgbClr val="0099FF"/>
    <a:srgbClr val="183962"/>
    <a:srgbClr val="1F497D"/>
    <a:srgbClr val="33CCFF"/>
    <a:srgbClr val="00508F"/>
    <a:srgbClr val="FFF9DD"/>
    <a:srgbClr val="E0B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8" autoAdjust="0"/>
    <p:restoredTop sz="96412" autoAdjust="0"/>
  </p:normalViewPr>
  <p:slideViewPr>
    <p:cSldViewPr snapToGrid="0">
      <p:cViewPr>
        <p:scale>
          <a:sx n="150" d="100"/>
          <a:sy n="150" d="100"/>
        </p:scale>
        <p:origin x="966" y="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0EB1-9697-4928-A036-45A280D7C0B9}" type="datetimeFigureOut">
              <a:rPr lang="es-PE" smtClean="0"/>
              <a:t>31/12/2017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7D72A-A771-49ED-8D4B-91AA9CD6CE7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5132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A0064-C78F-4EF9-B55A-E76DF3FE6C32}" type="datetimeFigureOut">
              <a:rPr lang="es-PE" smtClean="0"/>
              <a:t>31/12/2017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EAA45-7B74-40BC-9F3E-1C522624E9F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5564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EAA45-7B74-40BC-9F3E-1C522624E9FA}" type="slidenum">
              <a:rPr lang="es-PE" smtClean="0"/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2877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EAA45-7B74-40BC-9F3E-1C522624E9FA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60736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EAA45-7B74-40BC-9F3E-1C522624E9FA}" type="slidenum">
              <a:rPr lang="es-PE" smtClean="0"/>
              <a:t>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5506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EAA45-7B74-40BC-9F3E-1C522624E9FA}" type="slidenum">
              <a:rPr lang="es-PE" smtClean="0"/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1427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2220087" y="112759"/>
            <a:ext cx="2476218" cy="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48" tIns="31674" rIns="63348" bIns="3167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334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0734" algn="ctr"/>
                <a:tab pos="3741468" algn="r"/>
              </a:tabLst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REPORTE NOWCASTING: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7039002" y="148387"/>
            <a:ext cx="869967" cy="26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48" tIns="31674" rIns="63348" bIns="3167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334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0734" algn="ctr"/>
                <a:tab pos="3741468" algn="r"/>
              </a:tabLst>
            </a:pPr>
            <a:r>
              <a:rPr kumimoji="0" lang="es-MX" sz="1300" b="1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EMISIÓN:</a:t>
            </a:r>
          </a:p>
        </p:txBody>
      </p:sp>
      <p:sp>
        <p:nvSpPr>
          <p:cNvPr id="7" name="61 Marcador de texto"/>
          <p:cNvSpPr>
            <a:spLocks noGrp="1"/>
          </p:cNvSpPr>
          <p:nvPr>
            <p:ph type="body" sz="quarter" idx="39" hasCustomPrompt="1"/>
          </p:nvPr>
        </p:nvSpPr>
        <p:spPr>
          <a:xfrm>
            <a:off x="4581166" y="89007"/>
            <a:ext cx="1728046" cy="27003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PE" dirty="0" err="1" smtClean="0"/>
              <a:t>yyyymmdd</a:t>
            </a:r>
            <a:r>
              <a:rPr lang="es-PE" dirty="0" smtClean="0"/>
              <a:t>-xx</a:t>
            </a:r>
            <a:endParaRPr lang="es-PE" dirty="0"/>
          </a:p>
        </p:txBody>
      </p:sp>
      <p:sp>
        <p:nvSpPr>
          <p:cNvPr id="8" name="61 Marcador de texto"/>
          <p:cNvSpPr>
            <a:spLocks noGrp="1"/>
          </p:cNvSpPr>
          <p:nvPr>
            <p:ph type="body" sz="quarter" idx="40" hasCustomPrompt="1"/>
          </p:nvPr>
        </p:nvSpPr>
        <p:spPr>
          <a:xfrm>
            <a:off x="7823257" y="94945"/>
            <a:ext cx="1213937" cy="270030"/>
          </a:xfrm>
        </p:spPr>
        <p:txBody>
          <a:bodyPr>
            <a:noAutofit/>
          </a:bodyPr>
          <a:lstStyle>
            <a:lvl1pPr marL="0" indent="0">
              <a:buNone/>
              <a:defRPr sz="1700" b="1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PE" dirty="0" err="1" smtClean="0"/>
              <a:t>hh:mm</a:t>
            </a:r>
            <a:r>
              <a:rPr lang="es-PE" dirty="0" smtClean="0"/>
              <a:t> h</a:t>
            </a:r>
            <a:endParaRPr lang="es-PE" dirty="0"/>
          </a:p>
        </p:txBody>
      </p:sp>
      <p:pic>
        <p:nvPicPr>
          <p:cNvPr id="9" name="Picture 2" descr="C:\QGis\Logos\Barra_Ministeri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6" y="112759"/>
            <a:ext cx="1216598" cy="2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 userDrawn="1"/>
        </p:nvSpPr>
        <p:spPr>
          <a:xfrm>
            <a:off x="6305796" y="951357"/>
            <a:ext cx="2730254" cy="310188"/>
          </a:xfrm>
          <a:prstGeom prst="rect">
            <a:avLst/>
          </a:prstGeom>
          <a:noFill/>
        </p:spPr>
        <p:txBody>
          <a:bodyPr wrap="square" lIns="63348" tIns="31674" rIns="63348" bIns="31674" rtlCol="0">
            <a:spAutoFit/>
          </a:bodyPr>
          <a:lstStyle/>
          <a:p>
            <a:r>
              <a:rPr lang="es-PE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OBSERVACIONES</a:t>
            </a:r>
            <a:r>
              <a:rPr lang="es-PE" sz="16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s-PE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GENERALES</a:t>
            </a:r>
            <a:endParaRPr lang="es-PE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2" name="3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603647"/>
            <a:ext cx="5836445" cy="40207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PE" dirty="0" smtClean="0"/>
              <a:t>Imagen Área de mal tiempo</a:t>
            </a:r>
            <a:endParaRPr lang="es-PE" dirty="0"/>
          </a:p>
        </p:txBody>
      </p:sp>
      <p:sp>
        <p:nvSpPr>
          <p:cNvPr id="13" name="25 Marcador de texto"/>
          <p:cNvSpPr>
            <a:spLocks noGrp="1"/>
          </p:cNvSpPr>
          <p:nvPr>
            <p:ph type="body" sz="quarter" idx="33"/>
          </p:nvPr>
        </p:nvSpPr>
        <p:spPr>
          <a:xfrm>
            <a:off x="6369296" y="1323606"/>
            <a:ext cx="2571503" cy="3229344"/>
          </a:xfrm>
        </p:spPr>
        <p:txBody>
          <a:bodyPr>
            <a:noAutofit/>
          </a:bodyPr>
          <a:lstStyle>
            <a:lvl1pPr marL="0" indent="0">
              <a:buNone/>
              <a:defRPr lang="es-PE" sz="10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4" name="13 CuadroTexto"/>
          <p:cNvSpPr txBox="1"/>
          <p:nvPr userDrawn="1"/>
        </p:nvSpPr>
        <p:spPr>
          <a:xfrm>
            <a:off x="6454239" y="4929158"/>
            <a:ext cx="2666013" cy="187077"/>
          </a:xfrm>
          <a:prstGeom prst="rect">
            <a:avLst/>
          </a:prstGeom>
          <a:noFill/>
        </p:spPr>
        <p:txBody>
          <a:bodyPr wrap="square" lIns="63348" tIns="31674" rIns="63348" bIns="31674" rtlCol="0">
            <a:spAutoFit/>
          </a:bodyPr>
          <a:lstStyle/>
          <a:p>
            <a:pPr marL="0" algn="r" defTabSz="633476" rtl="0" eaLnBrk="1" latinLnBrk="0" hangingPunct="1"/>
            <a:r>
              <a:rPr lang="es-PE" sz="8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Consultas: (01) 614-1407 / #754618</a:t>
            </a:r>
            <a:endParaRPr lang="es-PE" sz="800" b="1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14 Rectángulo"/>
          <p:cNvSpPr/>
          <p:nvPr userDrawn="1"/>
        </p:nvSpPr>
        <p:spPr>
          <a:xfrm>
            <a:off x="1106888" y="4786404"/>
            <a:ext cx="3625478" cy="279410"/>
          </a:xfrm>
          <a:prstGeom prst="rect">
            <a:avLst/>
          </a:prstGeom>
        </p:spPr>
        <p:txBody>
          <a:bodyPr wrap="square" lIns="63348" tIns="31674" rIns="63348" bIns="31674">
            <a:spAutoFit/>
          </a:bodyPr>
          <a:lstStyle/>
          <a:p>
            <a:pPr algn="l"/>
            <a:r>
              <a:rPr lang="es-PE" sz="700" b="1" i="0" u="none" baseline="0" dirty="0" smtClean="0">
                <a:solidFill>
                  <a:srgbClr val="002060"/>
                </a:solidFill>
                <a:effectLst/>
              </a:rPr>
              <a:t>SUBDIRECCIÓN DE PREDICCIÓN METEOROLÓGICA</a:t>
            </a:r>
          </a:p>
          <a:p>
            <a:pPr algn="l"/>
            <a:r>
              <a:rPr lang="es-PE" sz="700" b="1" i="0" u="none" dirty="0" smtClean="0">
                <a:solidFill>
                  <a:srgbClr val="002060"/>
                </a:solidFill>
                <a:effectLst/>
              </a:rPr>
              <a:t>DIRECCIÓN DE</a:t>
            </a:r>
            <a:r>
              <a:rPr lang="es-PE" sz="700" b="1" i="0" u="none" baseline="0" dirty="0" smtClean="0">
                <a:solidFill>
                  <a:srgbClr val="002060"/>
                </a:solidFill>
                <a:effectLst/>
              </a:rPr>
              <a:t> METEOROLOGÍA Y EVALUACIÓN AMBIENTAL ATMOSFÉRICA</a:t>
            </a:r>
            <a:endParaRPr lang="es-PE" sz="700" i="0" u="none" dirty="0">
              <a:solidFill>
                <a:srgbClr val="002060"/>
              </a:solidFill>
              <a:effectLst/>
            </a:endParaRPr>
          </a:p>
        </p:txBody>
      </p:sp>
      <p:sp>
        <p:nvSpPr>
          <p:cNvPr id="16" name="15 Rectángulo"/>
          <p:cNvSpPr/>
          <p:nvPr userDrawn="1"/>
        </p:nvSpPr>
        <p:spPr>
          <a:xfrm>
            <a:off x="6100176" y="4700749"/>
            <a:ext cx="1419788" cy="248633"/>
          </a:xfrm>
          <a:prstGeom prst="rect">
            <a:avLst/>
          </a:prstGeom>
        </p:spPr>
        <p:txBody>
          <a:bodyPr wrap="square" lIns="63348" tIns="31674" rIns="63348" bIns="31674">
            <a:spAutoFit/>
          </a:bodyPr>
          <a:lstStyle/>
          <a:p>
            <a:r>
              <a:rPr lang="es-PE" sz="1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Próximo reporte:</a:t>
            </a:r>
            <a:endParaRPr lang="es-PE" sz="12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28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7434903" y="4691554"/>
            <a:ext cx="800004" cy="196453"/>
          </a:xfrm>
        </p:spPr>
        <p:txBody>
          <a:bodyPr>
            <a:noAutofit/>
          </a:bodyPr>
          <a:lstStyle>
            <a:lvl1pPr marL="0" indent="0">
              <a:buNone/>
              <a:defRPr sz="1200" b="0" i="1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PE" dirty="0" err="1" smtClean="0"/>
              <a:t>hh:mm</a:t>
            </a:r>
            <a:endParaRPr lang="es-PE" dirty="0"/>
          </a:p>
        </p:txBody>
      </p:sp>
      <p:sp>
        <p:nvSpPr>
          <p:cNvPr id="18" name="17 CuadroTexto"/>
          <p:cNvSpPr txBox="1"/>
          <p:nvPr userDrawn="1"/>
        </p:nvSpPr>
        <p:spPr>
          <a:xfrm>
            <a:off x="8014599" y="4700749"/>
            <a:ext cx="896419" cy="248633"/>
          </a:xfrm>
          <a:prstGeom prst="rect">
            <a:avLst/>
          </a:prstGeom>
          <a:noFill/>
        </p:spPr>
        <p:txBody>
          <a:bodyPr wrap="square" lIns="63348" tIns="31674" rIns="63348" bIns="31674" rtlCol="0">
            <a:spAutoFit/>
          </a:bodyPr>
          <a:lstStyle/>
          <a:p>
            <a:r>
              <a:rPr lang="es-PE" sz="1200" b="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 local</a:t>
            </a:r>
            <a:endParaRPr lang="es-PE" sz="1200" b="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QGis\Logos\Logo_SENAMH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9" y="4695697"/>
            <a:ext cx="832386" cy="4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2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47773632"/>
              </p:ext>
            </p:extLst>
          </p:nvPr>
        </p:nvGraphicFramePr>
        <p:xfrm>
          <a:off x="0" y="506297"/>
          <a:ext cx="9143999" cy="4633023"/>
        </p:xfrm>
        <a:graphic>
          <a:graphicData uri="http://schemas.openxmlformats.org/drawingml/2006/table">
            <a:tbl>
              <a:tblPr firstRow="1" firstCol="1" bandRow="1"/>
              <a:tblGrid>
                <a:gridCol w="4544884"/>
                <a:gridCol w="4599115"/>
              </a:tblGrid>
              <a:tr h="2438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s-PE" sz="5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173" marR="7517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s-PE" sz="900" b="1" baseline="0" dirty="0" smtClean="0">
                        <a:solidFill>
                          <a:sysClr val="windowText" lastClr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75173" marR="75173" marT="0" marB="0">
                    <a:lnL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  <a:alpha val="50000"/>
                      </a:srgbClr>
                    </a:solidFill>
                  </a:tcPr>
                </a:tc>
              </a:tr>
              <a:tr h="2194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180590" algn="ctr"/>
                        </a:tabLst>
                      </a:pPr>
                      <a:endParaRPr lang="es-PE" sz="700" i="1" dirty="0">
                        <a:solidFill>
                          <a:srgbClr val="8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73" marR="7517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73" marR="75173" marT="0" marB="0">
                    <a:lnL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5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28" name="27 CuadroTexto"/>
          <p:cNvSpPr txBox="1"/>
          <p:nvPr userDrawn="1"/>
        </p:nvSpPr>
        <p:spPr>
          <a:xfrm>
            <a:off x="731" y="535612"/>
            <a:ext cx="4536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s-PE" sz="1200" b="1" i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CONDICIONES ACTUALES</a:t>
            </a:r>
          </a:p>
          <a:p>
            <a:pPr>
              <a:spcAft>
                <a:spcPts val="0"/>
              </a:spcAft>
            </a:pPr>
            <a:r>
              <a:rPr lang="es-PE" sz="1000" b="1" i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Fenómenos meteorológicos: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Dirección</a:t>
            </a:r>
            <a:r>
              <a:rPr lang="es-PE" sz="1000" b="1" i="0" baseline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Dpto. afectados:</a:t>
            </a:r>
            <a:r>
              <a:rPr lang="es-PE" sz="1000" b="1" i="0" baseline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baseline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Provincias: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41" name="40 CuadroTexto"/>
          <p:cNvSpPr txBox="1"/>
          <p:nvPr userDrawn="1"/>
        </p:nvSpPr>
        <p:spPr>
          <a:xfrm>
            <a:off x="4567955" y="535612"/>
            <a:ext cx="4536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s-PE" sz="1200" b="1" i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PRONÓSTICO</a:t>
            </a:r>
            <a:r>
              <a:rPr lang="es-PE" sz="1200" b="1" i="0" baseline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 2 HORAS</a:t>
            </a:r>
          </a:p>
          <a:p>
            <a:pPr>
              <a:spcAft>
                <a:spcPts val="0"/>
              </a:spcAft>
            </a:pPr>
            <a:r>
              <a:rPr lang="es-PE" sz="1000" b="1" i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Fenómenos meteorológicos:</a:t>
            </a:r>
          </a:p>
          <a:p>
            <a:pPr>
              <a:spcAft>
                <a:spcPts val="0"/>
              </a:spcAft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Dirección</a:t>
            </a:r>
            <a:r>
              <a:rPr lang="es-PE" sz="1000" b="1" i="0" baseline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Dpto. afectados:</a:t>
            </a:r>
            <a:r>
              <a:rPr lang="es-PE" sz="1000" b="1" i="0" baseline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baseline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Provincias: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783818" y="91566"/>
            <a:ext cx="156386" cy="26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48" tIns="31674" rIns="63348" bIns="3167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4735881" y="59334"/>
            <a:ext cx="1149515" cy="356354"/>
          </a:xfrm>
          <a:prstGeom prst="rect">
            <a:avLst/>
          </a:prstGeom>
          <a:noFill/>
        </p:spPr>
        <p:txBody>
          <a:bodyPr wrap="square" lIns="63348" tIns="31674" rIns="63348" bIns="31674" rtlCol="0">
            <a:spAutoFit/>
          </a:bodyPr>
          <a:lstStyle/>
          <a:p>
            <a:r>
              <a:rPr lang="es-PE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ESTADO:</a:t>
            </a:r>
            <a:endParaRPr lang="es-PE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822989" y="24924"/>
            <a:ext cx="1118627" cy="433299"/>
          </a:xfrm>
          <a:prstGeom prst="rect">
            <a:avLst/>
          </a:prstGeom>
          <a:noFill/>
        </p:spPr>
        <p:txBody>
          <a:bodyPr wrap="square" lIns="63348" tIns="31674" rIns="63348" bIns="31674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s-PE" sz="800" b="1" i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N° de tormenta:</a:t>
            </a:r>
          </a:p>
          <a:p>
            <a:pPr>
              <a:lnSpc>
                <a:spcPct val="100000"/>
              </a:lnSpc>
              <a:defRPr/>
            </a:pPr>
            <a:r>
              <a:rPr lang="es-PE" sz="800" b="1" i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N</a:t>
            </a:r>
            <a:r>
              <a:rPr lang="es-PE" sz="800" b="1" i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° de observación: </a:t>
            </a:r>
            <a:endParaRPr lang="es-PE" sz="800" b="1" i="1" dirty="0" smtClean="0">
              <a:ln w="10541" cmpd="sng">
                <a:noFill/>
                <a:prstDash val="solid"/>
              </a:ln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s-PE" sz="800" b="1" i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Precedente</a:t>
            </a:r>
            <a:r>
              <a:rPr lang="es-PE" sz="800" b="1" i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: </a:t>
            </a:r>
          </a:p>
        </p:txBody>
      </p:sp>
      <p:sp>
        <p:nvSpPr>
          <p:cNvPr id="8" name="2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849466" y="13100"/>
            <a:ext cx="2664295" cy="182443"/>
          </a:xfrm>
        </p:spPr>
        <p:txBody>
          <a:bodyPr>
            <a:noAutofit/>
          </a:bodyPr>
          <a:lstStyle>
            <a:lvl1pPr marL="0" indent="0">
              <a:buNone/>
              <a:defRPr lang="es-PE" sz="800" b="0" i="1" kern="1200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SCXXX</a:t>
            </a:r>
            <a:endParaRPr lang="es-PE" dirty="0"/>
          </a:p>
        </p:txBody>
      </p:sp>
      <p:sp>
        <p:nvSpPr>
          <p:cNvPr id="9" name="25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849466" y="133501"/>
            <a:ext cx="2664295" cy="164400"/>
          </a:xfrm>
        </p:spPr>
        <p:txBody>
          <a:bodyPr>
            <a:noAutofit/>
          </a:bodyPr>
          <a:lstStyle>
            <a:lvl1pPr marL="0" indent="0">
              <a:buNone/>
              <a:defRPr lang="es-PE" sz="800" b="0" i="1" kern="1200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XX</a:t>
            </a:r>
            <a:endParaRPr lang="es-PE" dirty="0"/>
          </a:p>
        </p:txBody>
      </p:sp>
      <p:sp>
        <p:nvSpPr>
          <p:cNvPr id="10" name="2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849466" y="255834"/>
            <a:ext cx="2664295" cy="160403"/>
          </a:xfrm>
        </p:spPr>
        <p:txBody>
          <a:bodyPr>
            <a:noAutofit/>
          </a:bodyPr>
          <a:lstStyle>
            <a:lvl1pPr marL="0" indent="0">
              <a:buNone/>
              <a:defRPr lang="es-PE" sz="800" b="0" i="1" kern="1200" baseline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Unión/continuación/ etc.</a:t>
            </a:r>
            <a:endParaRPr lang="es-PE" dirty="0"/>
          </a:p>
        </p:txBody>
      </p:sp>
      <p:pic>
        <p:nvPicPr>
          <p:cNvPr id="12" name="Picture 2" descr="C:\Users\usuario\Downloads\SENAMHI_logo-ACENTO-BLANC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" y="57735"/>
            <a:ext cx="737758" cy="3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5 Marcador de texto"/>
          <p:cNvSpPr>
            <a:spLocks noGrp="1"/>
          </p:cNvSpPr>
          <p:nvPr>
            <p:ph type="body" sz="quarter" idx="33" hasCustomPrompt="1"/>
          </p:nvPr>
        </p:nvSpPr>
        <p:spPr>
          <a:xfrm>
            <a:off x="104119" y="871200"/>
            <a:ext cx="4320000" cy="5402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Indicar fenómenos</a:t>
            </a:r>
          </a:p>
          <a:p>
            <a:pPr lvl="0"/>
            <a:r>
              <a:rPr lang="es-PE" dirty="0" smtClean="0"/>
              <a:t>Intensidad lluvia (mm/h)</a:t>
            </a:r>
            <a:endParaRPr lang="es-PE" dirty="0"/>
          </a:p>
        </p:txBody>
      </p:sp>
      <p:sp>
        <p:nvSpPr>
          <p:cNvPr id="34" name="34 Marcador de posición de imagen"/>
          <p:cNvSpPr>
            <a:spLocks noGrp="1"/>
          </p:cNvSpPr>
          <p:nvPr>
            <p:ph type="pic" sz="quarter" idx="34" hasCustomPrompt="1"/>
          </p:nvPr>
        </p:nvSpPr>
        <p:spPr>
          <a:xfrm>
            <a:off x="376053" y="2951030"/>
            <a:ext cx="3744000" cy="2196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Tiempo 1</a:t>
            </a:r>
            <a:endParaRPr lang="es-PE" dirty="0"/>
          </a:p>
        </p:txBody>
      </p:sp>
      <p:sp>
        <p:nvSpPr>
          <p:cNvPr id="35" name="34 Marcador de posición de imagen"/>
          <p:cNvSpPr>
            <a:spLocks noGrp="1"/>
          </p:cNvSpPr>
          <p:nvPr>
            <p:ph type="pic" sz="quarter" idx="40" hasCustomPrompt="1"/>
          </p:nvPr>
        </p:nvSpPr>
        <p:spPr>
          <a:xfrm>
            <a:off x="4948052" y="2951030"/>
            <a:ext cx="3744000" cy="2196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Tiempo 2</a:t>
            </a:r>
            <a:endParaRPr lang="es-PE" dirty="0"/>
          </a:p>
        </p:txBody>
      </p:sp>
      <p:sp>
        <p:nvSpPr>
          <p:cNvPr id="23" name="25 Marcador de texto"/>
          <p:cNvSpPr>
            <a:spLocks noGrp="1"/>
          </p:cNvSpPr>
          <p:nvPr>
            <p:ph type="body" sz="quarter" idx="41" hasCustomPrompt="1"/>
          </p:nvPr>
        </p:nvSpPr>
        <p:spPr>
          <a:xfrm>
            <a:off x="4668959" y="870177"/>
            <a:ext cx="4320000" cy="5402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Indicar fenómenos</a:t>
            </a:r>
          </a:p>
          <a:p>
            <a:pPr lvl="0"/>
            <a:r>
              <a:rPr lang="es-PE" dirty="0" smtClean="0"/>
              <a:t>Intensidad lluvia (mm/h)</a:t>
            </a:r>
            <a:endParaRPr lang="es-PE" dirty="0"/>
          </a:p>
        </p:txBody>
      </p:sp>
      <p:sp>
        <p:nvSpPr>
          <p:cNvPr id="39" name="38 Rectángulo"/>
          <p:cNvSpPr/>
          <p:nvPr userDrawn="1"/>
        </p:nvSpPr>
        <p:spPr>
          <a:xfrm>
            <a:off x="5826016" y="14933"/>
            <a:ext cx="3292044" cy="465517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48" tIns="31674" rIns="63348" bIns="31674" rtlCol="0" anchor="ctr"/>
          <a:lstStyle/>
          <a:p>
            <a:pPr algn="ctr"/>
            <a:r>
              <a:rPr lang="es-PE" sz="2400" b="1" dirty="0" smtClean="0">
                <a:solidFill>
                  <a:schemeClr val="bg1"/>
                </a:solidFill>
              </a:rPr>
              <a:t>INTENSIFICANDO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40" name="25 Marcador de texto"/>
          <p:cNvSpPr>
            <a:spLocks noGrp="1"/>
          </p:cNvSpPr>
          <p:nvPr>
            <p:ph type="body" sz="quarter" idx="35" hasCustomPrompt="1"/>
          </p:nvPr>
        </p:nvSpPr>
        <p:spPr>
          <a:xfrm>
            <a:off x="104119" y="1449865"/>
            <a:ext cx="4320000" cy="180000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N/NE/E/SE/S/…</a:t>
            </a:r>
            <a:endParaRPr lang="es-PE" dirty="0"/>
          </a:p>
        </p:txBody>
      </p:sp>
      <p:sp>
        <p:nvSpPr>
          <p:cNvPr id="42" name="25 Marcador de texto"/>
          <p:cNvSpPr>
            <a:spLocks noGrp="1"/>
          </p:cNvSpPr>
          <p:nvPr>
            <p:ph type="body" sz="quarter" idx="36" hasCustomPrompt="1"/>
          </p:nvPr>
        </p:nvSpPr>
        <p:spPr>
          <a:xfrm>
            <a:off x="104119" y="1793513"/>
            <a:ext cx="4320000" cy="490066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Nombre departamento</a:t>
            </a:r>
            <a:endParaRPr lang="es-PE" dirty="0"/>
          </a:p>
        </p:txBody>
      </p:sp>
      <p:sp>
        <p:nvSpPr>
          <p:cNvPr id="43" name="25 Marcador de texto"/>
          <p:cNvSpPr>
            <a:spLocks noGrp="1"/>
          </p:cNvSpPr>
          <p:nvPr>
            <p:ph type="body" sz="quarter" idx="37"/>
          </p:nvPr>
        </p:nvSpPr>
        <p:spPr>
          <a:xfrm>
            <a:off x="104119" y="2408444"/>
            <a:ext cx="4320000" cy="476552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4" name="25 Marcador de texto"/>
          <p:cNvSpPr>
            <a:spLocks noGrp="1"/>
          </p:cNvSpPr>
          <p:nvPr>
            <p:ph type="body" sz="quarter" idx="42" hasCustomPrompt="1"/>
          </p:nvPr>
        </p:nvSpPr>
        <p:spPr>
          <a:xfrm>
            <a:off x="4668959" y="1448842"/>
            <a:ext cx="4320000" cy="180000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N/NE/E/SE/S/…</a:t>
            </a:r>
            <a:endParaRPr lang="es-PE" dirty="0"/>
          </a:p>
        </p:txBody>
      </p:sp>
      <p:sp>
        <p:nvSpPr>
          <p:cNvPr id="45" name="25 Marcador de texto"/>
          <p:cNvSpPr>
            <a:spLocks noGrp="1"/>
          </p:cNvSpPr>
          <p:nvPr>
            <p:ph type="body" sz="quarter" idx="43" hasCustomPrompt="1"/>
          </p:nvPr>
        </p:nvSpPr>
        <p:spPr>
          <a:xfrm>
            <a:off x="4668959" y="1792490"/>
            <a:ext cx="4320000" cy="490066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Nombre departamento</a:t>
            </a:r>
            <a:endParaRPr lang="es-PE" dirty="0"/>
          </a:p>
        </p:txBody>
      </p:sp>
      <p:sp>
        <p:nvSpPr>
          <p:cNvPr id="46" name="25 Marcador de texto"/>
          <p:cNvSpPr>
            <a:spLocks noGrp="1"/>
          </p:cNvSpPr>
          <p:nvPr>
            <p:ph type="body" sz="quarter" idx="44"/>
          </p:nvPr>
        </p:nvSpPr>
        <p:spPr>
          <a:xfrm>
            <a:off x="4668959" y="2407421"/>
            <a:ext cx="4320000" cy="476552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032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31914170"/>
              </p:ext>
            </p:extLst>
          </p:nvPr>
        </p:nvGraphicFramePr>
        <p:xfrm>
          <a:off x="0" y="506297"/>
          <a:ext cx="9143999" cy="4633023"/>
        </p:xfrm>
        <a:graphic>
          <a:graphicData uri="http://schemas.openxmlformats.org/drawingml/2006/table">
            <a:tbl>
              <a:tblPr firstRow="1" firstCol="1" bandRow="1"/>
              <a:tblGrid>
                <a:gridCol w="4544884"/>
                <a:gridCol w="4599115"/>
              </a:tblGrid>
              <a:tr h="2438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s-PE" sz="5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173" marR="7517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s-PE" sz="900" b="1" baseline="0" dirty="0" smtClean="0">
                        <a:solidFill>
                          <a:sysClr val="windowText" lastClr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75173" marR="75173" marT="0" marB="0">
                    <a:lnL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  <a:alpha val="50000"/>
                      </a:srgbClr>
                    </a:solidFill>
                  </a:tcPr>
                </a:tc>
              </a:tr>
              <a:tr h="2194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180590" algn="ctr"/>
                        </a:tabLst>
                      </a:pPr>
                      <a:endParaRPr lang="es-PE" sz="700" i="1" dirty="0">
                        <a:solidFill>
                          <a:srgbClr val="8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73" marR="7517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73" marR="75173" marT="0" marB="0">
                    <a:lnL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5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28" name="27 CuadroTexto"/>
          <p:cNvSpPr txBox="1"/>
          <p:nvPr userDrawn="1"/>
        </p:nvSpPr>
        <p:spPr>
          <a:xfrm>
            <a:off x="731" y="535612"/>
            <a:ext cx="4536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s-PE" sz="1200" b="1" i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CONDICIONES ACTUALES</a:t>
            </a:r>
          </a:p>
          <a:p>
            <a:pPr>
              <a:spcAft>
                <a:spcPts val="0"/>
              </a:spcAft>
            </a:pPr>
            <a:r>
              <a:rPr lang="es-PE" sz="1000" b="1" i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Fenómenos meteorológicos: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Dirección</a:t>
            </a:r>
            <a:r>
              <a:rPr lang="es-PE" sz="1000" b="1" i="0" baseline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Dpto. afectados:</a:t>
            </a:r>
            <a:r>
              <a:rPr lang="es-PE" sz="1000" b="1" i="0" baseline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baseline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Provincias: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41" name="40 CuadroTexto"/>
          <p:cNvSpPr txBox="1"/>
          <p:nvPr userDrawn="1"/>
        </p:nvSpPr>
        <p:spPr>
          <a:xfrm>
            <a:off x="4567955" y="535612"/>
            <a:ext cx="4536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s-PE" sz="1200" b="1" i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PRONÓSTICO</a:t>
            </a:r>
            <a:r>
              <a:rPr lang="es-PE" sz="1200" b="1" i="0" baseline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 2 HORAS</a:t>
            </a:r>
          </a:p>
          <a:p>
            <a:pPr>
              <a:spcAft>
                <a:spcPts val="0"/>
              </a:spcAft>
            </a:pPr>
            <a:r>
              <a:rPr lang="es-PE" sz="1000" b="1" i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Fenómenos meteorológicos:</a:t>
            </a:r>
          </a:p>
          <a:p>
            <a:pPr>
              <a:spcAft>
                <a:spcPts val="0"/>
              </a:spcAft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Dirección</a:t>
            </a:r>
            <a:r>
              <a:rPr lang="es-PE" sz="1000" b="1" i="0" baseline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Dpto. afectados:</a:t>
            </a:r>
            <a:r>
              <a:rPr lang="es-PE" sz="1000" b="1" i="0" baseline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baseline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Provincias: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783818" y="91566"/>
            <a:ext cx="156386" cy="26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48" tIns="31674" rIns="63348" bIns="3167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4735881" y="59334"/>
            <a:ext cx="1149515" cy="356354"/>
          </a:xfrm>
          <a:prstGeom prst="rect">
            <a:avLst/>
          </a:prstGeom>
          <a:noFill/>
        </p:spPr>
        <p:txBody>
          <a:bodyPr wrap="square" lIns="63348" tIns="31674" rIns="63348" bIns="31674" rtlCol="0">
            <a:spAutoFit/>
          </a:bodyPr>
          <a:lstStyle/>
          <a:p>
            <a:r>
              <a:rPr lang="es-PE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ESTADO:</a:t>
            </a:r>
            <a:endParaRPr lang="es-PE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822989" y="24924"/>
            <a:ext cx="1118627" cy="433299"/>
          </a:xfrm>
          <a:prstGeom prst="rect">
            <a:avLst/>
          </a:prstGeom>
          <a:noFill/>
        </p:spPr>
        <p:txBody>
          <a:bodyPr wrap="square" lIns="63348" tIns="31674" rIns="63348" bIns="31674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s-PE" sz="800" b="1" i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N° de tormenta:</a:t>
            </a:r>
          </a:p>
          <a:p>
            <a:pPr>
              <a:lnSpc>
                <a:spcPct val="100000"/>
              </a:lnSpc>
              <a:defRPr/>
            </a:pPr>
            <a:r>
              <a:rPr lang="es-PE" sz="800" b="1" i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N</a:t>
            </a:r>
            <a:r>
              <a:rPr lang="es-PE" sz="800" b="1" i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° de observación: </a:t>
            </a:r>
            <a:endParaRPr lang="es-PE" sz="800" b="1" i="1" dirty="0" smtClean="0">
              <a:ln w="10541" cmpd="sng">
                <a:noFill/>
                <a:prstDash val="solid"/>
              </a:ln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s-PE" sz="800" b="1" i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Precedente</a:t>
            </a:r>
            <a:r>
              <a:rPr lang="es-PE" sz="800" b="1" i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: </a:t>
            </a:r>
          </a:p>
        </p:txBody>
      </p:sp>
      <p:sp>
        <p:nvSpPr>
          <p:cNvPr id="8" name="2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849466" y="13100"/>
            <a:ext cx="2664295" cy="182443"/>
          </a:xfrm>
        </p:spPr>
        <p:txBody>
          <a:bodyPr>
            <a:noAutofit/>
          </a:bodyPr>
          <a:lstStyle>
            <a:lvl1pPr marL="0" indent="0">
              <a:buNone/>
              <a:defRPr lang="es-PE" sz="800" b="0" i="1" kern="1200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SCXXX</a:t>
            </a:r>
            <a:endParaRPr lang="es-PE" dirty="0"/>
          </a:p>
        </p:txBody>
      </p:sp>
      <p:sp>
        <p:nvSpPr>
          <p:cNvPr id="9" name="25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849466" y="133501"/>
            <a:ext cx="2664295" cy="164400"/>
          </a:xfrm>
        </p:spPr>
        <p:txBody>
          <a:bodyPr>
            <a:noAutofit/>
          </a:bodyPr>
          <a:lstStyle>
            <a:lvl1pPr marL="0" indent="0">
              <a:buNone/>
              <a:defRPr lang="es-PE" sz="800" b="0" i="1" kern="1200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XX</a:t>
            </a:r>
            <a:endParaRPr lang="es-PE" dirty="0"/>
          </a:p>
        </p:txBody>
      </p:sp>
      <p:sp>
        <p:nvSpPr>
          <p:cNvPr id="10" name="2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849466" y="255834"/>
            <a:ext cx="2664295" cy="160403"/>
          </a:xfrm>
        </p:spPr>
        <p:txBody>
          <a:bodyPr>
            <a:noAutofit/>
          </a:bodyPr>
          <a:lstStyle>
            <a:lvl1pPr marL="0" indent="0">
              <a:buNone/>
              <a:defRPr lang="es-PE" sz="800" b="0" i="1" kern="1200" baseline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Unión/continuación/ etc.</a:t>
            </a:r>
            <a:endParaRPr lang="es-PE" dirty="0"/>
          </a:p>
        </p:txBody>
      </p:sp>
      <p:pic>
        <p:nvPicPr>
          <p:cNvPr id="12" name="Picture 2" descr="C:\Users\usuario\Downloads\SENAMHI_logo-ACENTO-BLANC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" y="57735"/>
            <a:ext cx="737758" cy="3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5 Marcador de texto"/>
          <p:cNvSpPr>
            <a:spLocks noGrp="1"/>
          </p:cNvSpPr>
          <p:nvPr>
            <p:ph type="body" sz="quarter" idx="33" hasCustomPrompt="1"/>
          </p:nvPr>
        </p:nvSpPr>
        <p:spPr>
          <a:xfrm>
            <a:off x="104119" y="871200"/>
            <a:ext cx="4320000" cy="5402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Indicar fenómenos</a:t>
            </a:r>
          </a:p>
          <a:p>
            <a:pPr lvl="0"/>
            <a:r>
              <a:rPr lang="es-PE" dirty="0" smtClean="0"/>
              <a:t>Intensidad lluvia (mm/h)</a:t>
            </a:r>
            <a:endParaRPr lang="es-PE" dirty="0"/>
          </a:p>
        </p:txBody>
      </p:sp>
      <p:sp>
        <p:nvSpPr>
          <p:cNvPr id="34" name="34 Marcador de posición de imagen"/>
          <p:cNvSpPr>
            <a:spLocks noGrp="1"/>
          </p:cNvSpPr>
          <p:nvPr>
            <p:ph type="pic" sz="quarter" idx="34" hasCustomPrompt="1"/>
          </p:nvPr>
        </p:nvSpPr>
        <p:spPr>
          <a:xfrm>
            <a:off x="376053" y="2951030"/>
            <a:ext cx="3744000" cy="2196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Tiempo 1</a:t>
            </a:r>
            <a:endParaRPr lang="es-PE" dirty="0"/>
          </a:p>
        </p:txBody>
      </p:sp>
      <p:sp>
        <p:nvSpPr>
          <p:cNvPr id="35" name="34 Marcador de posición de imagen"/>
          <p:cNvSpPr>
            <a:spLocks noGrp="1"/>
          </p:cNvSpPr>
          <p:nvPr>
            <p:ph type="pic" sz="quarter" idx="40" hasCustomPrompt="1"/>
          </p:nvPr>
        </p:nvSpPr>
        <p:spPr>
          <a:xfrm>
            <a:off x="4948052" y="2951030"/>
            <a:ext cx="3744000" cy="2196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Tiempo 2</a:t>
            </a:r>
            <a:endParaRPr lang="es-PE" dirty="0"/>
          </a:p>
        </p:txBody>
      </p:sp>
      <p:sp>
        <p:nvSpPr>
          <p:cNvPr id="23" name="25 Marcador de texto"/>
          <p:cNvSpPr>
            <a:spLocks noGrp="1"/>
          </p:cNvSpPr>
          <p:nvPr>
            <p:ph type="body" sz="quarter" idx="41" hasCustomPrompt="1"/>
          </p:nvPr>
        </p:nvSpPr>
        <p:spPr>
          <a:xfrm>
            <a:off x="4668959" y="870177"/>
            <a:ext cx="4320000" cy="5402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Indicar fenómenos</a:t>
            </a:r>
          </a:p>
          <a:p>
            <a:pPr lvl="0"/>
            <a:r>
              <a:rPr lang="es-PE" dirty="0" smtClean="0"/>
              <a:t>Intensidad lluvia (mm/h)</a:t>
            </a:r>
            <a:endParaRPr lang="es-PE" dirty="0"/>
          </a:p>
        </p:txBody>
      </p:sp>
      <p:sp>
        <p:nvSpPr>
          <p:cNvPr id="25" name="24 Rectángulo"/>
          <p:cNvSpPr/>
          <p:nvPr userDrawn="1"/>
        </p:nvSpPr>
        <p:spPr>
          <a:xfrm>
            <a:off x="5826016" y="14933"/>
            <a:ext cx="3292044" cy="46551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48" tIns="31674" rIns="63348" bIns="31674" rtlCol="0" anchor="ctr"/>
          <a:lstStyle/>
          <a:p>
            <a:pPr algn="ctr"/>
            <a:r>
              <a:rPr lang="es-PE" sz="2400" b="1" dirty="0" smtClean="0">
                <a:solidFill>
                  <a:schemeClr val="tx1"/>
                </a:solidFill>
              </a:rPr>
              <a:t>ESTABLE</a:t>
            </a:r>
            <a:endParaRPr lang="es-PE" sz="2400" b="1" dirty="0">
              <a:solidFill>
                <a:schemeClr val="tx1"/>
              </a:solidFill>
            </a:endParaRPr>
          </a:p>
        </p:txBody>
      </p:sp>
      <p:sp>
        <p:nvSpPr>
          <p:cNvPr id="26" name="25 Marcador de texto"/>
          <p:cNvSpPr>
            <a:spLocks noGrp="1"/>
          </p:cNvSpPr>
          <p:nvPr>
            <p:ph type="body" sz="quarter" idx="35" hasCustomPrompt="1"/>
          </p:nvPr>
        </p:nvSpPr>
        <p:spPr>
          <a:xfrm>
            <a:off x="104119" y="1449865"/>
            <a:ext cx="4320000" cy="180000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N/NE/E/SE/S/…</a:t>
            </a:r>
            <a:endParaRPr lang="es-PE" dirty="0"/>
          </a:p>
        </p:txBody>
      </p:sp>
      <p:sp>
        <p:nvSpPr>
          <p:cNvPr id="27" name="25 Marcador de texto"/>
          <p:cNvSpPr>
            <a:spLocks noGrp="1"/>
          </p:cNvSpPr>
          <p:nvPr>
            <p:ph type="body" sz="quarter" idx="36" hasCustomPrompt="1"/>
          </p:nvPr>
        </p:nvSpPr>
        <p:spPr>
          <a:xfrm>
            <a:off x="104119" y="1793513"/>
            <a:ext cx="4320000" cy="490066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Nombre departamento</a:t>
            </a:r>
            <a:endParaRPr lang="es-PE" dirty="0"/>
          </a:p>
        </p:txBody>
      </p:sp>
      <p:sp>
        <p:nvSpPr>
          <p:cNvPr id="36" name="25 Marcador de texto"/>
          <p:cNvSpPr>
            <a:spLocks noGrp="1"/>
          </p:cNvSpPr>
          <p:nvPr>
            <p:ph type="body" sz="quarter" idx="37"/>
          </p:nvPr>
        </p:nvSpPr>
        <p:spPr>
          <a:xfrm>
            <a:off x="104119" y="2408444"/>
            <a:ext cx="4320000" cy="476552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9" name="25 Marcador de texto"/>
          <p:cNvSpPr>
            <a:spLocks noGrp="1"/>
          </p:cNvSpPr>
          <p:nvPr>
            <p:ph type="body" sz="quarter" idx="42" hasCustomPrompt="1"/>
          </p:nvPr>
        </p:nvSpPr>
        <p:spPr>
          <a:xfrm>
            <a:off x="4668959" y="1448842"/>
            <a:ext cx="4320000" cy="180000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N/NE/E/SE/S/…</a:t>
            </a:r>
            <a:endParaRPr lang="es-PE" dirty="0"/>
          </a:p>
        </p:txBody>
      </p:sp>
      <p:sp>
        <p:nvSpPr>
          <p:cNvPr id="40" name="25 Marcador de texto"/>
          <p:cNvSpPr>
            <a:spLocks noGrp="1"/>
          </p:cNvSpPr>
          <p:nvPr>
            <p:ph type="body" sz="quarter" idx="43" hasCustomPrompt="1"/>
          </p:nvPr>
        </p:nvSpPr>
        <p:spPr>
          <a:xfrm>
            <a:off x="4668959" y="1792490"/>
            <a:ext cx="4320000" cy="490066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Nombre departamento</a:t>
            </a:r>
            <a:endParaRPr lang="es-PE" dirty="0"/>
          </a:p>
        </p:txBody>
      </p:sp>
      <p:sp>
        <p:nvSpPr>
          <p:cNvPr id="42" name="25 Marcador de texto"/>
          <p:cNvSpPr>
            <a:spLocks noGrp="1"/>
          </p:cNvSpPr>
          <p:nvPr>
            <p:ph type="body" sz="quarter" idx="44"/>
          </p:nvPr>
        </p:nvSpPr>
        <p:spPr>
          <a:xfrm>
            <a:off x="4668959" y="2407421"/>
            <a:ext cx="4320000" cy="476552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1339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31914170"/>
              </p:ext>
            </p:extLst>
          </p:nvPr>
        </p:nvGraphicFramePr>
        <p:xfrm>
          <a:off x="0" y="506297"/>
          <a:ext cx="9143999" cy="4633023"/>
        </p:xfrm>
        <a:graphic>
          <a:graphicData uri="http://schemas.openxmlformats.org/drawingml/2006/table">
            <a:tbl>
              <a:tblPr firstRow="1" firstCol="1" bandRow="1"/>
              <a:tblGrid>
                <a:gridCol w="4544884"/>
                <a:gridCol w="4599115"/>
              </a:tblGrid>
              <a:tr h="2438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s-PE" sz="5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173" marR="7517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s-PE" sz="900" b="1" baseline="0" dirty="0" smtClean="0">
                        <a:solidFill>
                          <a:sysClr val="windowText" lastClr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75173" marR="75173" marT="0" marB="0">
                    <a:lnL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  <a:alpha val="50000"/>
                      </a:srgbClr>
                    </a:solidFill>
                  </a:tcPr>
                </a:tc>
              </a:tr>
              <a:tr h="2194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180590" algn="ctr"/>
                        </a:tabLst>
                      </a:pPr>
                      <a:endParaRPr lang="es-PE" sz="700" i="1" dirty="0">
                        <a:solidFill>
                          <a:srgbClr val="8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73" marR="7517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72665" algn="ctr"/>
                        </a:tabLst>
                      </a:pPr>
                      <a:endParaRPr lang="es-PE" sz="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73" marR="75173" marT="0" marB="0">
                    <a:lnL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5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28" name="27 CuadroTexto"/>
          <p:cNvSpPr txBox="1"/>
          <p:nvPr userDrawn="1"/>
        </p:nvSpPr>
        <p:spPr>
          <a:xfrm>
            <a:off x="731" y="535612"/>
            <a:ext cx="4536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s-PE" sz="1200" b="1" i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CONDICIONES ACTUALES</a:t>
            </a:r>
          </a:p>
          <a:p>
            <a:pPr>
              <a:spcAft>
                <a:spcPts val="0"/>
              </a:spcAft>
            </a:pPr>
            <a:r>
              <a:rPr lang="es-PE" sz="1000" b="1" i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Fenómenos meteorológicos: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Dirección</a:t>
            </a:r>
            <a:r>
              <a:rPr lang="es-PE" sz="1000" b="1" i="0" baseline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Dpto. afectados:</a:t>
            </a:r>
            <a:r>
              <a:rPr lang="es-PE" sz="1000" b="1" i="0" baseline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baseline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Provincias: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41" name="40 CuadroTexto"/>
          <p:cNvSpPr txBox="1"/>
          <p:nvPr userDrawn="1"/>
        </p:nvSpPr>
        <p:spPr>
          <a:xfrm>
            <a:off x="4567955" y="535612"/>
            <a:ext cx="4536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s-PE" sz="1200" b="1" i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PRONÓSTICO</a:t>
            </a:r>
            <a:r>
              <a:rPr lang="es-PE" sz="1200" b="1" i="0" baseline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 2 HORAS</a:t>
            </a:r>
          </a:p>
          <a:p>
            <a:pPr>
              <a:spcAft>
                <a:spcPts val="0"/>
              </a:spcAft>
            </a:pPr>
            <a:r>
              <a:rPr lang="es-PE" sz="1000" b="1" i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Fenómenos meteorológicos:</a:t>
            </a:r>
          </a:p>
          <a:p>
            <a:pPr>
              <a:spcAft>
                <a:spcPts val="0"/>
              </a:spcAft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Dirección</a:t>
            </a:r>
            <a:r>
              <a:rPr lang="es-PE" sz="1000" b="1" i="0" baseline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Dpto. afectados:</a:t>
            </a:r>
            <a:r>
              <a:rPr lang="es-PE" sz="1000" b="1" i="0" baseline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00" b="1" i="0" baseline="0" dirty="0" smtClean="0">
                <a:solidFill>
                  <a:sysClr val="windowText" lastClr="000000"/>
                </a:solidFill>
                <a:effectLst/>
                <a:latin typeface="Calibri" pitchFamily="34" charset="0"/>
              </a:rPr>
              <a:t>Provincias: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000" b="1" i="0" baseline="0" dirty="0" smtClean="0">
              <a:solidFill>
                <a:sysClr val="windowText" lastClr="000000"/>
              </a:solidFill>
              <a:effectLst/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783818" y="91566"/>
            <a:ext cx="156386" cy="26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48" tIns="31674" rIns="63348" bIns="3167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4735881" y="59334"/>
            <a:ext cx="1149515" cy="356354"/>
          </a:xfrm>
          <a:prstGeom prst="rect">
            <a:avLst/>
          </a:prstGeom>
          <a:noFill/>
        </p:spPr>
        <p:txBody>
          <a:bodyPr wrap="square" lIns="63348" tIns="31674" rIns="63348" bIns="31674" rtlCol="0">
            <a:spAutoFit/>
          </a:bodyPr>
          <a:lstStyle/>
          <a:p>
            <a:r>
              <a:rPr lang="es-PE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ESTADO:</a:t>
            </a:r>
            <a:endParaRPr lang="es-PE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822989" y="24924"/>
            <a:ext cx="1118627" cy="433299"/>
          </a:xfrm>
          <a:prstGeom prst="rect">
            <a:avLst/>
          </a:prstGeom>
          <a:noFill/>
        </p:spPr>
        <p:txBody>
          <a:bodyPr wrap="square" lIns="63348" tIns="31674" rIns="63348" bIns="31674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s-PE" sz="800" b="1" i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N° de tormenta:</a:t>
            </a:r>
          </a:p>
          <a:p>
            <a:pPr>
              <a:lnSpc>
                <a:spcPct val="100000"/>
              </a:lnSpc>
              <a:defRPr/>
            </a:pPr>
            <a:r>
              <a:rPr lang="es-PE" sz="800" b="1" i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N</a:t>
            </a:r>
            <a:r>
              <a:rPr lang="es-PE" sz="800" b="1" i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° de observación: </a:t>
            </a:r>
            <a:endParaRPr lang="es-PE" sz="800" b="1" i="1" dirty="0" smtClean="0">
              <a:ln w="10541" cmpd="sng">
                <a:noFill/>
                <a:prstDash val="solid"/>
              </a:ln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s-PE" sz="800" b="1" i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Precedente</a:t>
            </a:r>
            <a:r>
              <a:rPr lang="es-PE" sz="800" b="1" i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</a:rPr>
              <a:t>: </a:t>
            </a:r>
          </a:p>
        </p:txBody>
      </p:sp>
      <p:sp>
        <p:nvSpPr>
          <p:cNvPr id="8" name="2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849466" y="13100"/>
            <a:ext cx="2664295" cy="182443"/>
          </a:xfrm>
        </p:spPr>
        <p:txBody>
          <a:bodyPr>
            <a:noAutofit/>
          </a:bodyPr>
          <a:lstStyle>
            <a:lvl1pPr marL="0" indent="0">
              <a:buNone/>
              <a:defRPr lang="es-PE" sz="800" b="0" i="1" kern="1200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SCXXX</a:t>
            </a:r>
            <a:endParaRPr lang="es-PE" dirty="0"/>
          </a:p>
        </p:txBody>
      </p:sp>
      <p:sp>
        <p:nvSpPr>
          <p:cNvPr id="9" name="25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849466" y="133501"/>
            <a:ext cx="2664295" cy="164400"/>
          </a:xfrm>
        </p:spPr>
        <p:txBody>
          <a:bodyPr>
            <a:noAutofit/>
          </a:bodyPr>
          <a:lstStyle>
            <a:lvl1pPr marL="0" indent="0">
              <a:buNone/>
              <a:defRPr lang="es-PE" sz="800" b="0" i="1" kern="1200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XX</a:t>
            </a:r>
            <a:endParaRPr lang="es-PE" dirty="0"/>
          </a:p>
        </p:txBody>
      </p:sp>
      <p:sp>
        <p:nvSpPr>
          <p:cNvPr id="10" name="2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849466" y="255834"/>
            <a:ext cx="2664295" cy="160403"/>
          </a:xfrm>
        </p:spPr>
        <p:txBody>
          <a:bodyPr>
            <a:noAutofit/>
          </a:bodyPr>
          <a:lstStyle>
            <a:lvl1pPr marL="0" indent="0">
              <a:buNone/>
              <a:defRPr lang="es-PE" sz="800" b="0" i="1" kern="1200" baseline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Unión/continuación/ etc.</a:t>
            </a:r>
            <a:endParaRPr lang="es-PE" dirty="0"/>
          </a:p>
        </p:txBody>
      </p:sp>
      <p:pic>
        <p:nvPicPr>
          <p:cNvPr id="12" name="Picture 2" descr="C:\Users\usuario\Downloads\SENAMHI_logo-ACENTO-BLANC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" y="57735"/>
            <a:ext cx="737758" cy="3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5 Marcador de texto"/>
          <p:cNvSpPr>
            <a:spLocks noGrp="1"/>
          </p:cNvSpPr>
          <p:nvPr>
            <p:ph type="body" sz="quarter" idx="33" hasCustomPrompt="1"/>
          </p:nvPr>
        </p:nvSpPr>
        <p:spPr>
          <a:xfrm>
            <a:off x="104119" y="871200"/>
            <a:ext cx="4320000" cy="5402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Indicar fenómenos</a:t>
            </a:r>
          </a:p>
          <a:p>
            <a:pPr lvl="0"/>
            <a:r>
              <a:rPr lang="es-PE" dirty="0" smtClean="0"/>
              <a:t>Intensidad lluvia (mm/h)</a:t>
            </a:r>
            <a:endParaRPr lang="es-PE" dirty="0"/>
          </a:p>
        </p:txBody>
      </p:sp>
      <p:sp>
        <p:nvSpPr>
          <p:cNvPr id="30" name="25 Marcador de texto"/>
          <p:cNvSpPr>
            <a:spLocks noGrp="1"/>
          </p:cNvSpPr>
          <p:nvPr>
            <p:ph type="body" sz="quarter" idx="35" hasCustomPrompt="1"/>
          </p:nvPr>
        </p:nvSpPr>
        <p:spPr>
          <a:xfrm>
            <a:off x="104119" y="1449865"/>
            <a:ext cx="4320000" cy="180000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N/NE/E/SE/S/…</a:t>
            </a:r>
            <a:endParaRPr lang="es-PE" dirty="0"/>
          </a:p>
        </p:txBody>
      </p:sp>
      <p:sp>
        <p:nvSpPr>
          <p:cNvPr id="31" name="25 Marcador de texto"/>
          <p:cNvSpPr>
            <a:spLocks noGrp="1"/>
          </p:cNvSpPr>
          <p:nvPr>
            <p:ph type="body" sz="quarter" idx="36" hasCustomPrompt="1"/>
          </p:nvPr>
        </p:nvSpPr>
        <p:spPr>
          <a:xfrm>
            <a:off x="104119" y="1793513"/>
            <a:ext cx="4320000" cy="490066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Nombre departamento</a:t>
            </a:r>
            <a:endParaRPr lang="es-PE" dirty="0"/>
          </a:p>
        </p:txBody>
      </p:sp>
      <p:sp>
        <p:nvSpPr>
          <p:cNvPr id="32" name="25 Marcador de texto"/>
          <p:cNvSpPr>
            <a:spLocks noGrp="1"/>
          </p:cNvSpPr>
          <p:nvPr>
            <p:ph type="body" sz="quarter" idx="37"/>
          </p:nvPr>
        </p:nvSpPr>
        <p:spPr>
          <a:xfrm>
            <a:off x="104119" y="2408444"/>
            <a:ext cx="4320000" cy="476552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4" name="34 Marcador de posición de imagen"/>
          <p:cNvSpPr>
            <a:spLocks noGrp="1"/>
          </p:cNvSpPr>
          <p:nvPr>
            <p:ph type="pic" sz="quarter" idx="34" hasCustomPrompt="1"/>
          </p:nvPr>
        </p:nvSpPr>
        <p:spPr>
          <a:xfrm>
            <a:off x="376053" y="2951030"/>
            <a:ext cx="3744000" cy="2196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Tiempo 1</a:t>
            </a:r>
            <a:endParaRPr lang="es-PE" dirty="0"/>
          </a:p>
        </p:txBody>
      </p:sp>
      <p:sp>
        <p:nvSpPr>
          <p:cNvPr id="35" name="34 Marcador de posición de imagen"/>
          <p:cNvSpPr>
            <a:spLocks noGrp="1"/>
          </p:cNvSpPr>
          <p:nvPr>
            <p:ph type="pic" sz="quarter" idx="40" hasCustomPrompt="1"/>
          </p:nvPr>
        </p:nvSpPr>
        <p:spPr>
          <a:xfrm>
            <a:off x="4948052" y="2951030"/>
            <a:ext cx="3744000" cy="2196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Tiempo 2</a:t>
            </a:r>
            <a:endParaRPr lang="es-PE" dirty="0"/>
          </a:p>
        </p:txBody>
      </p:sp>
      <p:sp>
        <p:nvSpPr>
          <p:cNvPr id="24" name="23 Rectángulo"/>
          <p:cNvSpPr/>
          <p:nvPr userDrawn="1"/>
        </p:nvSpPr>
        <p:spPr>
          <a:xfrm>
            <a:off x="5826016" y="14933"/>
            <a:ext cx="3292044" cy="465517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48" tIns="31674" rIns="63348" bIns="31674" rtlCol="0" anchor="ctr"/>
          <a:lstStyle/>
          <a:p>
            <a:pPr algn="ctr"/>
            <a:r>
              <a:rPr lang="es-PE" sz="2400" b="1" dirty="0" smtClean="0">
                <a:solidFill>
                  <a:schemeClr val="bg1"/>
                </a:solidFill>
              </a:rPr>
              <a:t>DESINTENSIFICANDO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23" name="25 Marcador de texto"/>
          <p:cNvSpPr>
            <a:spLocks noGrp="1"/>
          </p:cNvSpPr>
          <p:nvPr>
            <p:ph type="body" sz="quarter" idx="41" hasCustomPrompt="1"/>
          </p:nvPr>
        </p:nvSpPr>
        <p:spPr>
          <a:xfrm>
            <a:off x="4668959" y="870177"/>
            <a:ext cx="4320000" cy="5402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Indicar fenómenos</a:t>
            </a:r>
          </a:p>
          <a:p>
            <a:pPr lvl="0"/>
            <a:r>
              <a:rPr lang="es-PE" dirty="0" smtClean="0"/>
              <a:t>Intensidad lluvia (mm/h)</a:t>
            </a:r>
            <a:endParaRPr lang="es-PE" dirty="0"/>
          </a:p>
        </p:txBody>
      </p:sp>
      <p:sp>
        <p:nvSpPr>
          <p:cNvPr id="33" name="25 Marcador de texto"/>
          <p:cNvSpPr>
            <a:spLocks noGrp="1"/>
          </p:cNvSpPr>
          <p:nvPr>
            <p:ph type="body" sz="quarter" idx="42" hasCustomPrompt="1"/>
          </p:nvPr>
        </p:nvSpPr>
        <p:spPr>
          <a:xfrm>
            <a:off x="4668959" y="1448842"/>
            <a:ext cx="4320000" cy="180000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N/NE/E/SE/S/…</a:t>
            </a:r>
            <a:endParaRPr lang="es-PE" dirty="0"/>
          </a:p>
        </p:txBody>
      </p:sp>
      <p:sp>
        <p:nvSpPr>
          <p:cNvPr id="37" name="25 Marcador de texto"/>
          <p:cNvSpPr>
            <a:spLocks noGrp="1"/>
          </p:cNvSpPr>
          <p:nvPr>
            <p:ph type="body" sz="quarter" idx="43" hasCustomPrompt="1"/>
          </p:nvPr>
        </p:nvSpPr>
        <p:spPr>
          <a:xfrm>
            <a:off x="4668959" y="1792490"/>
            <a:ext cx="4320000" cy="490066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PE" dirty="0" smtClean="0"/>
              <a:t>Nombre departamento</a:t>
            </a:r>
            <a:endParaRPr lang="es-PE" dirty="0"/>
          </a:p>
        </p:txBody>
      </p:sp>
      <p:sp>
        <p:nvSpPr>
          <p:cNvPr id="38" name="25 Marcador de texto"/>
          <p:cNvSpPr>
            <a:spLocks noGrp="1"/>
          </p:cNvSpPr>
          <p:nvPr>
            <p:ph type="body" sz="quarter" idx="44"/>
          </p:nvPr>
        </p:nvSpPr>
        <p:spPr>
          <a:xfrm>
            <a:off x="4668959" y="2407421"/>
            <a:ext cx="4320000" cy="476552"/>
          </a:xfrm>
        </p:spPr>
        <p:txBody>
          <a:bodyPr>
            <a:noAutofit/>
          </a:bodyPr>
          <a:lstStyle>
            <a:lvl1pPr marL="0" indent="0">
              <a:buNone/>
              <a:defRPr lang="es-PE" sz="900" b="0" i="0" kern="1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1339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93596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8380"/>
            <a:ext cx="8229600" cy="3389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513934"/>
          </a:xfrm>
          <a:prstGeom prst="rect">
            <a:avLst/>
          </a:prstGeom>
          <a:solidFill>
            <a:srgbClr val="1F49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5" descr="G:\LOGO SENAMHI\SENAMHI_logo-ACENTO - copia (2).jpg"/>
          <p:cNvPicPr>
            <a:picLocks noChangeAspect="1" noChangeArrowheads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t="28646" r="63337" b="15934"/>
          <a:stretch/>
        </p:blipFill>
        <p:spPr bwMode="auto">
          <a:xfrm>
            <a:off x="6822374" y="1705587"/>
            <a:ext cx="2321626" cy="336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  <p:sldLayoutId id="2147483699" r:id="rId3"/>
    <p:sldLayoutId id="214748370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r="9173"/>
          <a:stretch>
            <a:fillRect/>
          </a:stretch>
        </p:blipFill>
        <p:spPr/>
      </p:pic>
      <p:sp>
        <p:nvSpPr>
          <p:cNvPr id="2" name="1 Marcador de texto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PE" dirty="0" smtClean="0"/>
              <a:t>20171231-10</a:t>
            </a:r>
            <a:endParaRPr lang="es-PE" dirty="0" smtClean="0"/>
          </a:p>
        </p:txBody>
      </p:sp>
      <p:sp>
        <p:nvSpPr>
          <p:cNvPr id="80" name="79 Marcador de texto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PE" dirty="0" smtClean="0"/>
              <a:t>20:00</a:t>
            </a:r>
            <a:endParaRPr lang="es-PE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3"/>
          </p:nvPr>
        </p:nvSpPr>
        <p:spPr>
          <a:xfrm>
            <a:off x="6270966" y="1319601"/>
            <a:ext cx="2696921" cy="3229344"/>
          </a:xfrm>
        </p:spPr>
        <p:txBody>
          <a:bodyPr/>
          <a:lstStyle/>
          <a:p>
            <a:r>
              <a:rPr lang="es-PE" sz="1400" b="1" dirty="0"/>
              <a:t>CONDICIONES ACTUALES</a:t>
            </a:r>
          </a:p>
          <a:p>
            <a:pPr algn="just"/>
            <a:r>
              <a:rPr lang="es-PE" sz="800" dirty="0" smtClean="0"/>
              <a:t>Persiste la lluvia moderada a fuerte en la sierra centro y sur, acompañado de descargas eléctricas, afectando Apurímac, Ayacucho y Arequipa; así como en la selva sur, principalmente en la selva de Puno.</a:t>
            </a:r>
          </a:p>
          <a:p>
            <a:pPr algn="just"/>
            <a:r>
              <a:rPr lang="es-PE" sz="800" dirty="0" smtClean="0"/>
              <a:t>Asimismo en la selva norte continúan las precipitaciones de moderada a fuerte intensidad en la región de Loreto. </a:t>
            </a:r>
          </a:p>
          <a:p>
            <a:pPr algn="just"/>
            <a:r>
              <a:rPr lang="es-PE" sz="800" dirty="0" smtClean="0"/>
              <a:t>Por ultimo la sierra central presenta precipitaciones ligeras a moderadas, así como la sierra de Piura, en la provincia de </a:t>
            </a:r>
            <a:r>
              <a:rPr lang="es-PE" sz="800" dirty="0" err="1"/>
              <a:t>A</a:t>
            </a:r>
            <a:r>
              <a:rPr lang="es-PE" sz="800" dirty="0" err="1" smtClean="0"/>
              <a:t>yabaca</a:t>
            </a:r>
            <a:r>
              <a:rPr lang="es-PE" sz="800" dirty="0" smtClean="0"/>
              <a:t>.</a:t>
            </a:r>
          </a:p>
          <a:p>
            <a:pPr algn="just"/>
            <a:endParaRPr lang="es-PE" sz="800" dirty="0"/>
          </a:p>
          <a:p>
            <a:pPr algn="just"/>
            <a:r>
              <a:rPr lang="es-PE" sz="1050" b="1" dirty="0"/>
              <a:t>PERSPECTIVA</a:t>
            </a:r>
          </a:p>
          <a:p>
            <a:pPr algn="just"/>
            <a:r>
              <a:rPr lang="es-PE" sz="800" dirty="0" smtClean="0"/>
              <a:t>Se espera que las precipitaciones persistan con la misma intensidad durante las próximas horas, tanto para la selva como para la sierra del país.</a:t>
            </a:r>
            <a:endParaRPr lang="es-PE" sz="800" b="1" dirty="0" smtClean="0"/>
          </a:p>
        </p:txBody>
      </p:sp>
      <p:sp>
        <p:nvSpPr>
          <p:cNvPr id="78" name="77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PE" dirty="0" smtClean="0"/>
              <a:t>22:00</a:t>
            </a:r>
            <a:endParaRPr lang="es-PE" dirty="0"/>
          </a:p>
        </p:txBody>
      </p:sp>
      <p:sp>
        <p:nvSpPr>
          <p:cNvPr id="31" name="104 Elipse"/>
          <p:cNvSpPr/>
          <p:nvPr/>
        </p:nvSpPr>
        <p:spPr>
          <a:xfrm rot="11936982">
            <a:off x="2628822" y="2657035"/>
            <a:ext cx="1331426" cy="646646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32" name="105 CuadroTexto"/>
          <p:cNvSpPr txBox="1"/>
          <p:nvPr/>
        </p:nvSpPr>
        <p:spPr>
          <a:xfrm>
            <a:off x="3571129" y="2488624"/>
            <a:ext cx="612049" cy="19581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PE" sz="800" dirty="0" smtClean="0">
                <a:latin typeface="Calibri" pitchFamily="34" charset="0"/>
              </a:rPr>
              <a:t>SC136</a:t>
            </a:r>
            <a:endParaRPr lang="es-PE" sz="800" dirty="0" smtClean="0">
              <a:latin typeface="Calibri" pitchFamily="34" charset="0"/>
            </a:endParaRPr>
          </a:p>
        </p:txBody>
      </p:sp>
      <p:sp>
        <p:nvSpPr>
          <p:cNvPr id="34" name="104 Elipse"/>
          <p:cNvSpPr/>
          <p:nvPr/>
        </p:nvSpPr>
        <p:spPr>
          <a:xfrm rot="6091958">
            <a:off x="2734009" y="1340558"/>
            <a:ext cx="720761" cy="113400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33" name="105 CuadroTexto"/>
          <p:cNvSpPr txBox="1"/>
          <p:nvPr/>
        </p:nvSpPr>
        <p:spPr>
          <a:xfrm>
            <a:off x="2682486" y="1311017"/>
            <a:ext cx="612049" cy="19581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PE" sz="800" dirty="0" smtClean="0">
                <a:latin typeface="Calibri" pitchFamily="34" charset="0"/>
              </a:rPr>
              <a:t>SC138</a:t>
            </a:r>
            <a:endParaRPr lang="es-PE" sz="800" dirty="0" smtClean="0">
              <a:latin typeface="Calibri" pitchFamily="34" charset="0"/>
            </a:endParaRPr>
          </a:p>
        </p:txBody>
      </p:sp>
      <p:sp>
        <p:nvSpPr>
          <p:cNvPr id="18" name="104 Elipse"/>
          <p:cNvSpPr/>
          <p:nvPr/>
        </p:nvSpPr>
        <p:spPr>
          <a:xfrm rot="7465735">
            <a:off x="3492105" y="3273930"/>
            <a:ext cx="535234" cy="97654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19" name="105 CuadroTexto"/>
          <p:cNvSpPr txBox="1"/>
          <p:nvPr/>
        </p:nvSpPr>
        <p:spPr>
          <a:xfrm>
            <a:off x="2788364" y="3804731"/>
            <a:ext cx="612049" cy="19581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PE" sz="800" dirty="0" smtClean="0">
                <a:latin typeface="Calibri" pitchFamily="34" charset="0"/>
              </a:rPr>
              <a:t>SC139</a:t>
            </a:r>
            <a:endParaRPr lang="es-PE" sz="800" dirty="0" smtClean="0">
              <a:latin typeface="Calibri" pitchFamily="34" charset="0"/>
            </a:endParaRPr>
          </a:p>
        </p:txBody>
      </p:sp>
      <p:sp>
        <p:nvSpPr>
          <p:cNvPr id="22" name="104 Elipse"/>
          <p:cNvSpPr/>
          <p:nvPr/>
        </p:nvSpPr>
        <p:spPr>
          <a:xfrm rot="6148415">
            <a:off x="3931400" y="3120012"/>
            <a:ext cx="385128" cy="52463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23" name="105 CuadroTexto"/>
          <p:cNvSpPr txBox="1"/>
          <p:nvPr/>
        </p:nvSpPr>
        <p:spPr>
          <a:xfrm>
            <a:off x="4143131" y="2999319"/>
            <a:ext cx="612049" cy="19581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PE" sz="800" dirty="0" smtClean="0">
                <a:latin typeface="Calibri" pitchFamily="34" charset="0"/>
              </a:rPr>
              <a:t>SC140</a:t>
            </a:r>
            <a:endParaRPr lang="es-PE" sz="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81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arcador de posición de imagen 29"/>
          <p:cNvPicPr>
            <a:picLocks noGrp="1" noChangeAspect="1"/>
          </p:cNvPicPr>
          <p:nvPr>
            <p:ph type="pic" sz="quarter" idx="4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/>
      </p:pic>
      <p:pic>
        <p:nvPicPr>
          <p:cNvPr id="28" name="Marcador de posición de imagen 27"/>
          <p:cNvPicPr>
            <a:picLocks noGrp="1" noChangeAspect="1"/>
          </p:cNvPicPr>
          <p:nvPr>
            <p:ph type="pic" sz="quarter" idx="3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/>
      </p:pic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PE" dirty="0" smtClean="0"/>
              <a:t>SC136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PE" dirty="0" smtClean="0"/>
              <a:t>05</a:t>
            </a:r>
            <a:endParaRPr lang="es-PE" dirty="0" smtClean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PE" dirty="0" smtClean="0"/>
              <a:t>Continuación</a:t>
            </a:r>
            <a:endParaRPr lang="es-PE" dirty="0" smtClean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PE" dirty="0" smtClean="0"/>
              <a:t>Precipitación </a:t>
            </a:r>
            <a:r>
              <a:rPr lang="es-PE" dirty="0"/>
              <a:t>máxima estimada </a:t>
            </a:r>
            <a:r>
              <a:rPr lang="es-PE" dirty="0" smtClean="0"/>
              <a:t>SC0136: 1 </a:t>
            </a:r>
            <a:r>
              <a:rPr lang="es-PE" dirty="0"/>
              <a:t>- </a:t>
            </a:r>
            <a:r>
              <a:rPr lang="es-PE" dirty="0" smtClean="0"/>
              <a:t>6 mm/h</a:t>
            </a:r>
          </a:p>
          <a:p>
            <a:r>
              <a:rPr lang="es-PE" dirty="0" smtClean="0"/>
              <a:t>Descargas eléctricas, ráfagas de viento. </a:t>
            </a:r>
            <a:endParaRPr lang="es-PE" dirty="0"/>
          </a:p>
          <a:p>
            <a:endParaRPr lang="es-PE" dirty="0" smtClean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PE" dirty="0" smtClean="0"/>
              <a:t>Precipitación </a:t>
            </a:r>
            <a:r>
              <a:rPr lang="es-PE" dirty="0"/>
              <a:t>máxima estimada </a:t>
            </a:r>
            <a:r>
              <a:rPr lang="es-PE" dirty="0" smtClean="0"/>
              <a:t>SC0136: 1 </a:t>
            </a:r>
            <a:r>
              <a:rPr lang="es-PE" dirty="0"/>
              <a:t>-</a:t>
            </a:r>
            <a:r>
              <a:rPr lang="es-PE" dirty="0" smtClean="0"/>
              <a:t> 6 </a:t>
            </a:r>
            <a:r>
              <a:rPr lang="es-PE" dirty="0" smtClean="0"/>
              <a:t>mm/h</a:t>
            </a:r>
          </a:p>
          <a:p>
            <a:r>
              <a:rPr lang="es-PE" dirty="0" smtClean="0"/>
              <a:t>Descargas eléctricas, ráfagas de viento. </a:t>
            </a:r>
            <a:endParaRPr lang="es-PE" dirty="0"/>
          </a:p>
          <a:p>
            <a:endParaRPr lang="es-PE" dirty="0" smtClean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PE" dirty="0"/>
              <a:t>Se </a:t>
            </a:r>
            <a:r>
              <a:rPr lang="es-PE" dirty="0" smtClean="0"/>
              <a:t>mantiene </a:t>
            </a:r>
            <a:r>
              <a:rPr lang="es-PE" dirty="0"/>
              <a:t>en su posición.</a:t>
            </a:r>
          </a:p>
          <a:p>
            <a:endParaRPr lang="es-PE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algn="just"/>
            <a:r>
              <a:rPr lang="es-PE" dirty="0" smtClean="0"/>
              <a:t>Ancash, Lima, Huánuco, Pasco, Junín</a:t>
            </a:r>
            <a:r>
              <a:rPr lang="es-PE" dirty="0"/>
              <a:t>, Ucayali, </a:t>
            </a:r>
            <a:r>
              <a:rPr lang="es-PE" dirty="0" smtClean="0"/>
              <a:t>Cusco, Madre de Dios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algn="just"/>
            <a:r>
              <a:rPr lang="es-PE" sz="650" dirty="0" smtClean="0"/>
              <a:t>Huari, Carhuaz, Huaraz, Recuay, Bolognesi, Ocros, Huarmey, Aija, Cajatambo, Oyón, Huaral, Huaura, Canta, Huarochirí, Tocache, Marañón, Leoncio Prado, Huamalíes, Yarowilca, Lauricocha, Huenuco, Ambo, Pachitea, Puerto Inca, Oxapampa, Pasco, Daniel Alcides Carrión, Chanchamayo, Tarma, Satipo, Yauli, Padre Abad, Coronel Portillo, Atalaya, Purús, La Convención, Paucartambo, Manu. </a:t>
            </a:r>
            <a:endParaRPr lang="es-PE" sz="650" dirty="0"/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PE" dirty="0"/>
              <a:t>Se </a:t>
            </a:r>
            <a:r>
              <a:rPr lang="es-PE" dirty="0" smtClean="0"/>
              <a:t>mantiene </a:t>
            </a:r>
            <a:r>
              <a:rPr lang="es-PE" dirty="0"/>
              <a:t>en su posición.</a:t>
            </a:r>
          </a:p>
          <a:p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pPr algn="just"/>
            <a:r>
              <a:rPr lang="es-PE" dirty="0" smtClean="0"/>
              <a:t>Lima</a:t>
            </a:r>
            <a:r>
              <a:rPr lang="es-PE" dirty="0"/>
              <a:t>, </a:t>
            </a:r>
            <a:r>
              <a:rPr lang="es-PE" dirty="0" smtClean="0"/>
              <a:t>Ancash, Huánuco</a:t>
            </a:r>
            <a:r>
              <a:rPr lang="es-PE" dirty="0"/>
              <a:t>, Pasco, Ucayali, Junín, </a:t>
            </a:r>
            <a:r>
              <a:rPr lang="es-PE" dirty="0" smtClean="0"/>
              <a:t>Cusco, Ayacucho.</a:t>
            </a:r>
            <a:endParaRPr lang="es-PE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pPr algn="just"/>
            <a:r>
              <a:rPr lang="es-PE" sz="650" dirty="0"/>
              <a:t>Huari, Carhuaz, Huaraz, Recuay, Bolognesi, Ocros, Huarmey, Aija, Cajatambo, Oyón, Huaral, Huaura, Canta, Huarochirí, Tocache, Marañón, Leoncio Prado, Huamalíes, Yarowilca, Lauricocha, Huenuco, Ambo, Pachitea, Puerto Inca, Oxapampa, Pasco, Daniel Alcides Carrión, Chanchamayo, Tarma, Satipo, Yauli, Padre Abad, Coronel Portillo, Atalaya, Purús, La Convención, Paucartambo, Manu. </a:t>
            </a:r>
            <a:endParaRPr lang="es-PE" sz="650" dirty="0"/>
          </a:p>
        </p:txBody>
      </p:sp>
      <p:sp>
        <p:nvSpPr>
          <p:cNvPr id="37" name="22 CuadroTexto"/>
          <p:cNvSpPr txBox="1"/>
          <p:nvPr/>
        </p:nvSpPr>
        <p:spPr>
          <a:xfrm>
            <a:off x="697430" y="2951030"/>
            <a:ext cx="3004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600" b="1" dirty="0"/>
              <a:t>PRONÓSTICO DE </a:t>
            </a:r>
            <a:r>
              <a:rPr lang="es-PE" sz="600" b="1" dirty="0" smtClean="0"/>
              <a:t>AREA DE MAL </a:t>
            </a:r>
            <a:r>
              <a:rPr lang="es-PE" sz="600" b="1" dirty="0"/>
              <a:t>TIEMPO</a:t>
            </a:r>
          </a:p>
          <a:p>
            <a:pPr algn="ctr"/>
            <a:r>
              <a:rPr lang="es-PE" sz="600" b="1" dirty="0" smtClean="0"/>
              <a:t>Hora </a:t>
            </a:r>
            <a:r>
              <a:rPr lang="es-PE" sz="600" b="1" dirty="0"/>
              <a:t>local  </a:t>
            </a:r>
            <a:r>
              <a:rPr lang="es-PE" sz="600" b="1" dirty="0" smtClean="0"/>
              <a:t>20</a:t>
            </a:r>
            <a:r>
              <a:rPr lang="es-PE" sz="600" b="1" dirty="0" smtClean="0"/>
              <a:t>:00</a:t>
            </a:r>
            <a:r>
              <a:rPr lang="es-PE" sz="600" b="1" dirty="0" smtClean="0"/>
              <a:t> </a:t>
            </a:r>
            <a:r>
              <a:rPr lang="es-PE" sz="600" b="1" dirty="0"/>
              <a:t>del </a:t>
            </a:r>
            <a:r>
              <a:rPr lang="es-PE" sz="600" b="1" dirty="0" smtClean="0"/>
              <a:t>31/12/2017</a:t>
            </a:r>
            <a:endParaRPr lang="es-PE" sz="600" b="1" dirty="0"/>
          </a:p>
        </p:txBody>
      </p:sp>
      <p:sp>
        <p:nvSpPr>
          <p:cNvPr id="38" name="23 CuadroTexto"/>
          <p:cNvSpPr txBox="1"/>
          <p:nvPr/>
        </p:nvSpPr>
        <p:spPr>
          <a:xfrm>
            <a:off x="5317760" y="2951030"/>
            <a:ext cx="3004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600" b="1" dirty="0"/>
              <a:t>PRONÓSTICO </a:t>
            </a:r>
            <a:r>
              <a:rPr lang="es-PE" sz="600" b="1" dirty="0" smtClean="0"/>
              <a:t>DE </a:t>
            </a:r>
            <a:r>
              <a:rPr lang="es-PE" sz="600" b="1" dirty="0"/>
              <a:t>AREA DE MAL TIEMPO</a:t>
            </a:r>
          </a:p>
          <a:p>
            <a:pPr algn="ctr"/>
            <a:r>
              <a:rPr lang="es-PE" sz="600" b="1" dirty="0" smtClean="0"/>
              <a:t>Hora </a:t>
            </a:r>
            <a:r>
              <a:rPr lang="es-PE" sz="600" b="1" dirty="0"/>
              <a:t>local </a:t>
            </a:r>
            <a:r>
              <a:rPr lang="es-PE" sz="600" b="1" dirty="0" smtClean="0"/>
              <a:t>22</a:t>
            </a:r>
            <a:r>
              <a:rPr lang="es-PE" sz="600" b="1" dirty="0" smtClean="0"/>
              <a:t>:00</a:t>
            </a:r>
            <a:r>
              <a:rPr lang="es-PE" sz="600" b="1" dirty="0" smtClean="0"/>
              <a:t> </a:t>
            </a:r>
            <a:r>
              <a:rPr lang="es-PE" sz="600" b="1" dirty="0"/>
              <a:t>del </a:t>
            </a:r>
            <a:r>
              <a:rPr lang="es-PE" sz="600" b="1" dirty="0" smtClean="0"/>
              <a:t>31/12/2017</a:t>
            </a:r>
            <a:endParaRPr lang="es-PE" sz="600" b="1" dirty="0"/>
          </a:p>
        </p:txBody>
      </p:sp>
      <p:sp>
        <p:nvSpPr>
          <p:cNvPr id="31" name="104 Elipse"/>
          <p:cNvSpPr/>
          <p:nvPr/>
        </p:nvSpPr>
        <p:spPr>
          <a:xfrm rot="11444517">
            <a:off x="1286949" y="3514349"/>
            <a:ext cx="2060148" cy="134636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32" name="105 CuadroTexto"/>
          <p:cNvSpPr txBox="1"/>
          <p:nvPr/>
        </p:nvSpPr>
        <p:spPr>
          <a:xfrm>
            <a:off x="3230926" y="3470996"/>
            <a:ext cx="612049" cy="19581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PE" sz="800" dirty="0" smtClean="0">
                <a:latin typeface="Calibri" pitchFamily="34" charset="0"/>
              </a:rPr>
              <a:t>SC136</a:t>
            </a:r>
            <a:endParaRPr lang="es-PE" sz="800" dirty="0" smtClean="0">
              <a:latin typeface="Calibri" pitchFamily="34" charset="0"/>
            </a:endParaRPr>
          </a:p>
        </p:txBody>
      </p:sp>
      <p:sp>
        <p:nvSpPr>
          <p:cNvPr id="33" name="104 Elipse"/>
          <p:cNvSpPr/>
          <p:nvPr/>
        </p:nvSpPr>
        <p:spPr>
          <a:xfrm rot="11899724">
            <a:off x="5935218" y="3596913"/>
            <a:ext cx="2020572" cy="118123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34" name="105 CuadroTexto"/>
          <p:cNvSpPr txBox="1"/>
          <p:nvPr/>
        </p:nvSpPr>
        <p:spPr>
          <a:xfrm>
            <a:off x="7596798" y="3549752"/>
            <a:ext cx="612049" cy="19581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PE" sz="800" dirty="0" smtClean="0">
                <a:latin typeface="Calibri" pitchFamily="34" charset="0"/>
              </a:rPr>
              <a:t>SC136</a:t>
            </a:r>
            <a:endParaRPr lang="es-PE" sz="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2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Marcador de posición de imagen 41"/>
          <p:cNvPicPr>
            <a:picLocks noGrp="1" noChangeAspect="1"/>
          </p:cNvPicPr>
          <p:nvPr>
            <p:ph type="pic" sz="quarter" idx="4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/>
      </p:pic>
      <p:pic>
        <p:nvPicPr>
          <p:cNvPr id="36" name="Marcador de posición de imagen 35"/>
          <p:cNvPicPr>
            <a:picLocks noGrp="1" noChangeAspect="1"/>
          </p:cNvPicPr>
          <p:nvPr>
            <p:ph type="pic" sz="quarter" idx="3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/>
      </p:pic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PE" dirty="0" smtClean="0"/>
              <a:t>SC138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PE" dirty="0" smtClean="0"/>
              <a:t>03</a:t>
            </a:r>
          </a:p>
          <a:p>
            <a:endParaRPr lang="es-PE" dirty="0" smtClean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PE" dirty="0" smtClean="0"/>
              <a:t>Continuación</a:t>
            </a:r>
            <a:endParaRPr lang="es-PE" dirty="0" smtClean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PE" dirty="0" smtClean="0"/>
              <a:t>Precipitación </a:t>
            </a:r>
            <a:r>
              <a:rPr lang="es-PE" dirty="0"/>
              <a:t>máxima estimada </a:t>
            </a:r>
            <a:r>
              <a:rPr lang="es-PE" dirty="0" smtClean="0"/>
              <a:t>SC0138: 1 </a:t>
            </a:r>
            <a:r>
              <a:rPr lang="es-PE" dirty="0"/>
              <a:t>- </a:t>
            </a:r>
            <a:r>
              <a:rPr lang="es-PE" dirty="0" smtClean="0"/>
              <a:t>10 mm/h</a:t>
            </a:r>
          </a:p>
          <a:p>
            <a:r>
              <a:rPr lang="es-PE" dirty="0" smtClean="0"/>
              <a:t>Descargas eléctricas. </a:t>
            </a:r>
            <a:endParaRPr lang="es-PE" dirty="0"/>
          </a:p>
          <a:p>
            <a:endParaRPr lang="es-PE" dirty="0" smtClean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PE" dirty="0" smtClean="0"/>
              <a:t>Precipitación </a:t>
            </a:r>
            <a:r>
              <a:rPr lang="es-PE" dirty="0"/>
              <a:t>máxima estimada </a:t>
            </a:r>
            <a:r>
              <a:rPr lang="es-PE" dirty="0" smtClean="0"/>
              <a:t>SC0138: </a:t>
            </a:r>
            <a:r>
              <a:rPr lang="es-PE" dirty="0"/>
              <a:t>1</a:t>
            </a:r>
            <a:r>
              <a:rPr lang="es-PE" dirty="0" smtClean="0"/>
              <a:t> </a:t>
            </a:r>
            <a:r>
              <a:rPr lang="es-PE" dirty="0" smtClean="0"/>
              <a:t>– </a:t>
            </a:r>
            <a:r>
              <a:rPr lang="es-PE" dirty="0" smtClean="0"/>
              <a:t>10 </a:t>
            </a:r>
            <a:r>
              <a:rPr lang="es-PE" dirty="0" smtClean="0"/>
              <a:t>mm/h</a:t>
            </a:r>
          </a:p>
          <a:p>
            <a:r>
              <a:rPr lang="es-PE" dirty="0" smtClean="0"/>
              <a:t>Descargas eléctricas. </a:t>
            </a:r>
            <a:endParaRPr lang="es-PE" dirty="0"/>
          </a:p>
          <a:p>
            <a:endParaRPr lang="es-PE" dirty="0" smtClean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PE" dirty="0" smtClean="0"/>
              <a:t>Se mantiene en su posición.</a:t>
            </a:r>
            <a:endParaRPr lang="es-PE" dirty="0"/>
          </a:p>
          <a:p>
            <a:endParaRPr lang="es-PE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algn="just"/>
            <a:r>
              <a:rPr lang="es-PE" dirty="0" smtClean="0"/>
              <a:t>Loreto, </a:t>
            </a:r>
            <a:r>
              <a:rPr lang="es-PE" dirty="0" smtClean="0"/>
              <a:t>Amazonas, Cajamarca. Piura, tumbes</a:t>
            </a:r>
            <a:endParaRPr lang="es-PE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algn="just"/>
            <a:r>
              <a:rPr lang="es-PE" sz="650" dirty="0" smtClean="0"/>
              <a:t>Alto Amazonas, Maynas, Requena, Mariscal Ramón Castilla, Loreto, Condorcanqui, Bagua, San Ignacio, </a:t>
            </a:r>
            <a:r>
              <a:rPr lang="es-PE" sz="650" dirty="0" err="1" smtClean="0"/>
              <a:t>Jaen</a:t>
            </a:r>
            <a:r>
              <a:rPr lang="es-PE" sz="650" dirty="0" smtClean="0"/>
              <a:t>. </a:t>
            </a:r>
            <a:r>
              <a:rPr lang="es-PE" sz="650" dirty="0" err="1" smtClean="0"/>
              <a:t>Ayabaca</a:t>
            </a:r>
            <a:r>
              <a:rPr lang="es-PE" sz="650" dirty="0" smtClean="0"/>
              <a:t>, Sullana, </a:t>
            </a:r>
            <a:r>
              <a:rPr lang="es-PE" sz="650" dirty="0" err="1" smtClean="0"/>
              <a:t>Huacabamba</a:t>
            </a:r>
            <a:r>
              <a:rPr lang="es-PE" sz="650" dirty="0" smtClean="0"/>
              <a:t>, </a:t>
            </a:r>
            <a:r>
              <a:rPr lang="es-PE" sz="650" dirty="0" err="1" smtClean="0"/>
              <a:t>Zarumilla</a:t>
            </a:r>
            <a:r>
              <a:rPr lang="es-PE" sz="650" dirty="0" smtClean="0"/>
              <a:t>.</a:t>
            </a:r>
            <a:endParaRPr lang="es-PE" sz="650" dirty="0"/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PE" dirty="0" smtClean="0"/>
              <a:t>Se mantiene en su posición.</a:t>
            </a:r>
            <a:endParaRPr lang="es-PE" dirty="0"/>
          </a:p>
          <a:p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pPr algn="just"/>
            <a:r>
              <a:rPr lang="es-PE" dirty="0"/>
              <a:t>Loreto, </a:t>
            </a:r>
            <a:r>
              <a:rPr lang="es-PE" dirty="0" smtClean="0"/>
              <a:t>Amazonas, Cajamarca.</a:t>
            </a:r>
            <a:endParaRPr lang="es-PE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pPr algn="just"/>
            <a:r>
              <a:rPr lang="es-PE" sz="650" dirty="0"/>
              <a:t>Alto Amazonas, Maynas, Requena, Mariscal Ramón Castilla, Loreto, </a:t>
            </a:r>
            <a:r>
              <a:rPr lang="es-PE" sz="650" dirty="0" smtClean="0"/>
              <a:t>Condorcanqui, Bagua, San Ignacio.</a:t>
            </a:r>
            <a:endParaRPr lang="es-PE" sz="650" dirty="0"/>
          </a:p>
          <a:p>
            <a:pPr algn="just"/>
            <a:endParaRPr lang="es-PE" sz="650" dirty="0"/>
          </a:p>
        </p:txBody>
      </p:sp>
      <p:sp>
        <p:nvSpPr>
          <p:cNvPr id="37" name="22 CuadroTexto"/>
          <p:cNvSpPr txBox="1"/>
          <p:nvPr/>
        </p:nvSpPr>
        <p:spPr>
          <a:xfrm>
            <a:off x="697430" y="2951030"/>
            <a:ext cx="3004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600" b="1" dirty="0"/>
              <a:t>PRONÓSTICO DE </a:t>
            </a:r>
            <a:r>
              <a:rPr lang="es-PE" sz="600" b="1" dirty="0" smtClean="0"/>
              <a:t>AREA DE MAL </a:t>
            </a:r>
            <a:r>
              <a:rPr lang="es-PE" sz="600" b="1" dirty="0"/>
              <a:t>TIEMPO</a:t>
            </a:r>
          </a:p>
          <a:p>
            <a:pPr algn="ctr"/>
            <a:r>
              <a:rPr lang="es-PE" sz="600" b="1" dirty="0" smtClean="0"/>
              <a:t>Hora </a:t>
            </a:r>
            <a:r>
              <a:rPr lang="es-PE" sz="600" b="1" dirty="0"/>
              <a:t>local  </a:t>
            </a:r>
            <a:r>
              <a:rPr lang="es-PE" sz="600" b="1" dirty="0" smtClean="0"/>
              <a:t>18:00</a:t>
            </a:r>
            <a:r>
              <a:rPr lang="es-PE" sz="600" b="1" dirty="0" smtClean="0"/>
              <a:t> </a:t>
            </a:r>
            <a:r>
              <a:rPr lang="es-PE" sz="600" b="1" dirty="0"/>
              <a:t>del </a:t>
            </a:r>
            <a:r>
              <a:rPr lang="es-PE" sz="600" b="1" dirty="0" smtClean="0"/>
              <a:t>31/12/2017</a:t>
            </a:r>
            <a:endParaRPr lang="es-PE" sz="600" b="1" dirty="0"/>
          </a:p>
        </p:txBody>
      </p:sp>
      <p:sp>
        <p:nvSpPr>
          <p:cNvPr id="38" name="23 CuadroTexto"/>
          <p:cNvSpPr txBox="1"/>
          <p:nvPr/>
        </p:nvSpPr>
        <p:spPr>
          <a:xfrm>
            <a:off x="5317760" y="2951030"/>
            <a:ext cx="3004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600" b="1" dirty="0"/>
              <a:t>PRONÓSTICO </a:t>
            </a:r>
            <a:r>
              <a:rPr lang="es-PE" sz="600" b="1" dirty="0" smtClean="0"/>
              <a:t>DE </a:t>
            </a:r>
            <a:r>
              <a:rPr lang="es-PE" sz="600" b="1" dirty="0"/>
              <a:t>AREA DE MAL TIEMPO</a:t>
            </a:r>
          </a:p>
          <a:p>
            <a:pPr algn="ctr"/>
            <a:r>
              <a:rPr lang="es-PE" sz="600" b="1" dirty="0" smtClean="0"/>
              <a:t>Hora </a:t>
            </a:r>
            <a:r>
              <a:rPr lang="es-PE" sz="600" b="1" dirty="0"/>
              <a:t>local </a:t>
            </a:r>
            <a:r>
              <a:rPr lang="es-PE" sz="600" b="1" dirty="0" smtClean="0"/>
              <a:t>20</a:t>
            </a:r>
            <a:r>
              <a:rPr lang="es-PE" sz="600" b="1" dirty="0" smtClean="0"/>
              <a:t>:00</a:t>
            </a:r>
            <a:r>
              <a:rPr lang="es-PE" sz="600" b="1" dirty="0" smtClean="0"/>
              <a:t> </a:t>
            </a:r>
            <a:r>
              <a:rPr lang="es-PE" sz="600" b="1" dirty="0"/>
              <a:t>del </a:t>
            </a:r>
            <a:r>
              <a:rPr lang="es-PE" sz="600" b="1" dirty="0" smtClean="0"/>
              <a:t>31/12/2017</a:t>
            </a:r>
            <a:endParaRPr lang="es-PE" sz="600" b="1" dirty="0"/>
          </a:p>
        </p:txBody>
      </p:sp>
      <p:sp>
        <p:nvSpPr>
          <p:cNvPr id="31" name="104 Elipse"/>
          <p:cNvSpPr/>
          <p:nvPr/>
        </p:nvSpPr>
        <p:spPr>
          <a:xfrm rot="4588791">
            <a:off x="1617228" y="3028024"/>
            <a:ext cx="1180899" cy="189455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32" name="105 CuadroTexto"/>
          <p:cNvSpPr txBox="1"/>
          <p:nvPr/>
        </p:nvSpPr>
        <p:spPr>
          <a:xfrm>
            <a:off x="995633" y="3555986"/>
            <a:ext cx="612049" cy="19581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PE" sz="800" dirty="0" smtClean="0">
                <a:latin typeface="Calibri" pitchFamily="34" charset="0"/>
              </a:rPr>
              <a:t>SC138</a:t>
            </a:r>
            <a:endParaRPr lang="es-PE" sz="800" dirty="0" smtClean="0">
              <a:latin typeface="Calibri" pitchFamily="34" charset="0"/>
            </a:endParaRPr>
          </a:p>
        </p:txBody>
      </p:sp>
      <p:sp>
        <p:nvSpPr>
          <p:cNvPr id="33" name="104 Elipse"/>
          <p:cNvSpPr/>
          <p:nvPr/>
        </p:nvSpPr>
        <p:spPr>
          <a:xfrm rot="4475658">
            <a:off x="6224944" y="3114525"/>
            <a:ext cx="1155813" cy="1669146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34" name="105 CuadroTexto"/>
          <p:cNvSpPr txBox="1"/>
          <p:nvPr/>
        </p:nvSpPr>
        <p:spPr>
          <a:xfrm>
            <a:off x="5559048" y="3560558"/>
            <a:ext cx="612049" cy="19581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PE" sz="800" dirty="0" smtClean="0">
                <a:latin typeface="Calibri" pitchFamily="34" charset="0"/>
              </a:rPr>
              <a:t>SC138</a:t>
            </a:r>
            <a:endParaRPr lang="es-PE" sz="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3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Marcador de posición de imagen 50"/>
          <p:cNvPicPr>
            <a:picLocks noGrp="1" noChangeAspect="1"/>
          </p:cNvPicPr>
          <p:nvPr>
            <p:ph type="pic" sz="quarter" idx="4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/>
      </p:pic>
      <p:pic>
        <p:nvPicPr>
          <p:cNvPr id="34" name="Marcador de posición de imagen 33"/>
          <p:cNvPicPr>
            <a:picLocks noGrp="1" noChangeAspect="1"/>
          </p:cNvPicPr>
          <p:nvPr>
            <p:ph type="pic" sz="quarter" idx="3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/>
      </p:pic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PE" dirty="0" smtClean="0"/>
              <a:t>SC139, SC140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PE" dirty="0" smtClean="0"/>
              <a:t>03, 02</a:t>
            </a:r>
            <a:endParaRPr lang="es-PE" dirty="0" smtClean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PE" dirty="0" smtClean="0"/>
              <a:t>Continuación</a:t>
            </a:r>
            <a:endParaRPr lang="es-PE" dirty="0" smtClean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PE" dirty="0" smtClean="0"/>
              <a:t>Precipitación </a:t>
            </a:r>
            <a:r>
              <a:rPr lang="es-PE" dirty="0"/>
              <a:t>máxima estimada </a:t>
            </a:r>
            <a:r>
              <a:rPr lang="es-PE" dirty="0" smtClean="0"/>
              <a:t>SC0139: </a:t>
            </a:r>
            <a:r>
              <a:rPr lang="es-PE" dirty="0"/>
              <a:t>1</a:t>
            </a:r>
            <a:r>
              <a:rPr lang="es-PE" dirty="0" smtClean="0"/>
              <a:t> </a:t>
            </a:r>
            <a:r>
              <a:rPr lang="es-PE" dirty="0"/>
              <a:t>- </a:t>
            </a:r>
            <a:r>
              <a:rPr lang="es-PE" dirty="0" smtClean="0"/>
              <a:t>8 mm/h</a:t>
            </a:r>
          </a:p>
          <a:p>
            <a:r>
              <a:rPr lang="es-PE" dirty="0"/>
              <a:t>Precipitación máxima estimada </a:t>
            </a:r>
            <a:r>
              <a:rPr lang="es-PE" dirty="0" smtClean="0"/>
              <a:t>SC0140: </a:t>
            </a:r>
            <a:r>
              <a:rPr lang="es-PE" dirty="0"/>
              <a:t>1 - </a:t>
            </a:r>
            <a:r>
              <a:rPr lang="es-PE" dirty="0" smtClean="0"/>
              <a:t>12 </a:t>
            </a:r>
            <a:r>
              <a:rPr lang="es-PE" dirty="0"/>
              <a:t>mm/h</a:t>
            </a:r>
          </a:p>
          <a:p>
            <a:r>
              <a:rPr lang="es-PE" dirty="0" smtClean="0"/>
              <a:t>Descargas eléctricas. </a:t>
            </a:r>
            <a:endParaRPr lang="es-PE" dirty="0"/>
          </a:p>
          <a:p>
            <a:endParaRPr lang="es-PE" dirty="0" smtClean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PE" dirty="0" smtClean="0"/>
              <a:t>Precipitación </a:t>
            </a:r>
            <a:r>
              <a:rPr lang="es-PE" dirty="0"/>
              <a:t>máxima estimada </a:t>
            </a:r>
            <a:r>
              <a:rPr lang="es-PE" dirty="0" smtClean="0"/>
              <a:t>SC0139: </a:t>
            </a:r>
            <a:r>
              <a:rPr lang="es-PE" dirty="0"/>
              <a:t>1</a:t>
            </a:r>
            <a:r>
              <a:rPr lang="es-PE" dirty="0" smtClean="0"/>
              <a:t> - 8 mm/h</a:t>
            </a:r>
          </a:p>
          <a:p>
            <a:r>
              <a:rPr lang="es-PE" dirty="0"/>
              <a:t>Precipitación máxima estimada </a:t>
            </a:r>
            <a:r>
              <a:rPr lang="es-PE" dirty="0" smtClean="0"/>
              <a:t>SC0140: </a:t>
            </a:r>
            <a:r>
              <a:rPr lang="es-PE" dirty="0"/>
              <a:t>1 - </a:t>
            </a:r>
            <a:r>
              <a:rPr lang="es-PE" dirty="0" smtClean="0"/>
              <a:t>12 </a:t>
            </a:r>
            <a:r>
              <a:rPr lang="es-PE" dirty="0"/>
              <a:t>mm/h</a:t>
            </a:r>
          </a:p>
          <a:p>
            <a:r>
              <a:rPr lang="es-PE" dirty="0" smtClean="0"/>
              <a:t>Descargas eléctricas. </a:t>
            </a:r>
            <a:endParaRPr lang="es-PE" dirty="0"/>
          </a:p>
          <a:p>
            <a:endParaRPr lang="es-PE" dirty="0" smtClean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PE" dirty="0" smtClean="0"/>
              <a:t>Se mantiene en su posición.</a:t>
            </a:r>
            <a:endParaRPr lang="es-PE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algn="just"/>
            <a:r>
              <a:rPr lang="es-PE" dirty="0" smtClean="0"/>
              <a:t>Madre de Dios, Cusco, Apurímac, Puno, Ayacucho, Arequipa, Moquegua, Tacna.</a:t>
            </a:r>
            <a:endParaRPr lang="es-PE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algn="just"/>
            <a:r>
              <a:rPr lang="es-PE" sz="650" dirty="0"/>
              <a:t>Manu, Tambopata, Calca, Urubamba, Anta, Paucartambo, </a:t>
            </a:r>
            <a:r>
              <a:rPr lang="es-PE" sz="650" dirty="0" smtClean="0"/>
              <a:t>Paruro</a:t>
            </a:r>
            <a:r>
              <a:rPr lang="es-PE" sz="650" dirty="0"/>
              <a:t>, Acomayo, Quispicanchi, Canchis, Canas, Chumbivilcas, Espinar, Aymaraes, Grau, Abancay, Cotabambas, Andahuaylas, Antabamba, Carabaya, Sandia, Melgar, Lampa, Azángaro, San Román, </a:t>
            </a:r>
            <a:r>
              <a:rPr lang="es-PE" sz="650" dirty="0" smtClean="0"/>
              <a:t>Vilcas Huamán, Víctor Fajardo, Lucanas</a:t>
            </a:r>
            <a:r>
              <a:rPr lang="es-PE" sz="650" dirty="0"/>
              <a:t>, Parinacochas, S</a:t>
            </a:r>
            <a:r>
              <a:rPr lang="es-PE" sz="650" dirty="0" smtClean="0"/>
              <a:t>ucre, Paucar </a:t>
            </a:r>
            <a:r>
              <a:rPr lang="es-PE" sz="650" dirty="0"/>
              <a:t>del Sara </a:t>
            </a:r>
            <a:r>
              <a:rPr lang="es-PE" sz="650" dirty="0" err="1"/>
              <a:t>Sara</a:t>
            </a:r>
            <a:r>
              <a:rPr lang="es-PE" sz="650" dirty="0"/>
              <a:t>, Caravelí, La Unión, Condesuyos, Arequipa, Caylloma, General Sánchez Cerro, Mariscal Nieto, Candarave, Tacna, Tarata, Jorge Basadre.</a:t>
            </a:r>
            <a:endParaRPr lang="es-PE" sz="650" dirty="0"/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PE" dirty="0" smtClean="0"/>
              <a:t>Se mantiene en su posición.</a:t>
            </a:r>
            <a:endParaRPr lang="es-PE" dirty="0"/>
          </a:p>
          <a:p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pPr algn="just"/>
            <a:r>
              <a:rPr lang="es-PE" dirty="0"/>
              <a:t>Madre de Dios, Cusco, Apurímac, Puno, Ayacucho, Arequipa, Moquegua, Tacna</a:t>
            </a:r>
            <a:r>
              <a:rPr lang="es-PE" dirty="0" smtClean="0"/>
              <a:t>. </a:t>
            </a:r>
            <a:endParaRPr lang="es-PE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pPr algn="just"/>
            <a:r>
              <a:rPr lang="es-PE" sz="650" dirty="0"/>
              <a:t>Manu, Tambopata, Calca, Urubamba, Anta, Paucartambo, Paruro, Acomayo, Quispicanchi, Canchis, Canas, Chumbivilcas, Espinar, Aymaraes, Grau, Abancay, Cotabambas, Andahuaylas, Antabamba, Carabaya, Sandia, Melgar, Lampa, Azángaro, San Román, Vilcas Huamán, Víctor Fajardo, Lucanas, Parinacochas, Sucre, Paucar del Sara </a:t>
            </a:r>
            <a:r>
              <a:rPr lang="es-PE" sz="650" dirty="0" err="1"/>
              <a:t>Sara</a:t>
            </a:r>
            <a:r>
              <a:rPr lang="es-PE" sz="650" dirty="0"/>
              <a:t>, Caravelí, La Unión, Condesuyos, Arequipa, Caylloma, General Sánchez Cerro, Mariscal Nieto, Candarave, Tacna, Tarata, Jorge Basadre.</a:t>
            </a:r>
            <a:endParaRPr lang="es-PE" sz="650" dirty="0"/>
          </a:p>
        </p:txBody>
      </p:sp>
      <p:sp>
        <p:nvSpPr>
          <p:cNvPr id="37" name="22 CuadroTexto"/>
          <p:cNvSpPr txBox="1"/>
          <p:nvPr/>
        </p:nvSpPr>
        <p:spPr>
          <a:xfrm>
            <a:off x="697430" y="2951030"/>
            <a:ext cx="3004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600" b="1" dirty="0"/>
              <a:t>PRONÓSTICO DE </a:t>
            </a:r>
            <a:r>
              <a:rPr lang="es-PE" sz="600" b="1" dirty="0" smtClean="0"/>
              <a:t>AREA DE MAL </a:t>
            </a:r>
            <a:r>
              <a:rPr lang="es-PE" sz="600" b="1" dirty="0"/>
              <a:t>TIEMPO</a:t>
            </a:r>
          </a:p>
          <a:p>
            <a:pPr algn="ctr"/>
            <a:r>
              <a:rPr lang="es-PE" sz="600" b="1" dirty="0" smtClean="0"/>
              <a:t>Hora </a:t>
            </a:r>
            <a:r>
              <a:rPr lang="es-PE" sz="600" b="1" dirty="0"/>
              <a:t>local  </a:t>
            </a:r>
            <a:r>
              <a:rPr lang="es-PE" sz="600" b="1" dirty="0" smtClean="0"/>
              <a:t>20</a:t>
            </a:r>
            <a:r>
              <a:rPr lang="es-PE" sz="600" b="1" dirty="0" smtClean="0"/>
              <a:t>:00</a:t>
            </a:r>
            <a:r>
              <a:rPr lang="es-PE" sz="600" b="1" dirty="0" smtClean="0"/>
              <a:t> </a:t>
            </a:r>
            <a:r>
              <a:rPr lang="es-PE" sz="600" b="1" dirty="0"/>
              <a:t>del </a:t>
            </a:r>
            <a:r>
              <a:rPr lang="es-PE" sz="600" b="1" dirty="0" smtClean="0"/>
              <a:t>31/12/2017</a:t>
            </a:r>
            <a:endParaRPr lang="es-PE" sz="600" b="1" dirty="0"/>
          </a:p>
        </p:txBody>
      </p:sp>
      <p:sp>
        <p:nvSpPr>
          <p:cNvPr id="38" name="23 CuadroTexto"/>
          <p:cNvSpPr txBox="1"/>
          <p:nvPr/>
        </p:nvSpPr>
        <p:spPr>
          <a:xfrm>
            <a:off x="5317760" y="2951030"/>
            <a:ext cx="3004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600" b="1" dirty="0"/>
              <a:t>PRONÓSTICO </a:t>
            </a:r>
            <a:r>
              <a:rPr lang="es-PE" sz="600" b="1" dirty="0" smtClean="0"/>
              <a:t>DE </a:t>
            </a:r>
            <a:r>
              <a:rPr lang="es-PE" sz="600" b="1" dirty="0"/>
              <a:t>AREA DE MAL TIEMPO</a:t>
            </a:r>
          </a:p>
          <a:p>
            <a:pPr algn="ctr"/>
            <a:r>
              <a:rPr lang="es-PE" sz="600" b="1" dirty="0" smtClean="0"/>
              <a:t>Hora </a:t>
            </a:r>
            <a:r>
              <a:rPr lang="es-PE" sz="600" b="1" dirty="0"/>
              <a:t>local </a:t>
            </a:r>
            <a:r>
              <a:rPr lang="es-PE" sz="600" b="1" dirty="0" smtClean="0"/>
              <a:t>22</a:t>
            </a:r>
            <a:r>
              <a:rPr lang="es-PE" sz="600" b="1" dirty="0" smtClean="0"/>
              <a:t>:00</a:t>
            </a:r>
            <a:r>
              <a:rPr lang="es-PE" sz="600" b="1" dirty="0" smtClean="0"/>
              <a:t> </a:t>
            </a:r>
            <a:r>
              <a:rPr lang="es-PE" sz="600" b="1" dirty="0"/>
              <a:t>del </a:t>
            </a:r>
            <a:r>
              <a:rPr lang="es-PE" sz="600" b="1" dirty="0" smtClean="0"/>
              <a:t>31/12/2017</a:t>
            </a:r>
            <a:endParaRPr lang="es-PE" sz="600" b="1" dirty="0"/>
          </a:p>
        </p:txBody>
      </p:sp>
      <p:sp>
        <p:nvSpPr>
          <p:cNvPr id="29" name="104 Elipse"/>
          <p:cNvSpPr/>
          <p:nvPr/>
        </p:nvSpPr>
        <p:spPr>
          <a:xfrm rot="7860053">
            <a:off x="1787928" y="3259390"/>
            <a:ext cx="922405" cy="1836854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30" name="105 CuadroTexto"/>
          <p:cNvSpPr txBox="1"/>
          <p:nvPr/>
        </p:nvSpPr>
        <p:spPr>
          <a:xfrm>
            <a:off x="1300853" y="4373346"/>
            <a:ext cx="612049" cy="19581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PE" sz="800" dirty="0" smtClean="0">
                <a:latin typeface="Calibri" pitchFamily="34" charset="0"/>
              </a:rPr>
              <a:t>SC139</a:t>
            </a:r>
            <a:endParaRPr lang="es-PE" sz="800" dirty="0" smtClean="0">
              <a:latin typeface="Calibri" pitchFamily="34" charset="0"/>
            </a:endParaRPr>
          </a:p>
        </p:txBody>
      </p:sp>
      <p:sp>
        <p:nvSpPr>
          <p:cNvPr id="32" name="105 CuadroTexto"/>
          <p:cNvSpPr txBox="1"/>
          <p:nvPr/>
        </p:nvSpPr>
        <p:spPr>
          <a:xfrm>
            <a:off x="5606009" y="4373346"/>
            <a:ext cx="612049" cy="19581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PE" sz="800" dirty="0" smtClean="0">
                <a:latin typeface="Calibri" pitchFamily="34" charset="0"/>
              </a:rPr>
              <a:t>SC139</a:t>
            </a:r>
            <a:endParaRPr lang="es-PE" sz="800" dirty="0" smtClean="0">
              <a:latin typeface="Calibri" pitchFamily="34" charset="0"/>
            </a:endParaRPr>
          </a:p>
        </p:txBody>
      </p:sp>
      <p:sp>
        <p:nvSpPr>
          <p:cNvPr id="41" name="104 Elipse"/>
          <p:cNvSpPr/>
          <p:nvPr/>
        </p:nvSpPr>
        <p:spPr>
          <a:xfrm rot="7860053">
            <a:off x="6337625" y="3317269"/>
            <a:ext cx="880922" cy="1804049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42" name="104 Elipse"/>
          <p:cNvSpPr/>
          <p:nvPr/>
        </p:nvSpPr>
        <p:spPr>
          <a:xfrm rot="6148415">
            <a:off x="2609516" y="3301022"/>
            <a:ext cx="522230" cy="746769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43" name="105 CuadroTexto"/>
          <p:cNvSpPr txBox="1"/>
          <p:nvPr/>
        </p:nvSpPr>
        <p:spPr>
          <a:xfrm>
            <a:off x="2992960" y="3175954"/>
            <a:ext cx="612049" cy="19581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PE" sz="800" dirty="0" smtClean="0">
                <a:latin typeface="Calibri" pitchFamily="34" charset="0"/>
              </a:rPr>
              <a:t>SC140</a:t>
            </a:r>
            <a:endParaRPr lang="es-PE" sz="800" dirty="0" smtClean="0">
              <a:latin typeface="Calibri" pitchFamily="34" charset="0"/>
            </a:endParaRPr>
          </a:p>
        </p:txBody>
      </p:sp>
      <p:sp>
        <p:nvSpPr>
          <p:cNvPr id="44" name="104 Elipse"/>
          <p:cNvSpPr/>
          <p:nvPr/>
        </p:nvSpPr>
        <p:spPr>
          <a:xfrm rot="6148415">
            <a:off x="7083472" y="3212046"/>
            <a:ext cx="522230" cy="839771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49" name="105 CuadroTexto"/>
          <p:cNvSpPr txBox="1"/>
          <p:nvPr/>
        </p:nvSpPr>
        <p:spPr>
          <a:xfrm>
            <a:off x="7584010" y="3188382"/>
            <a:ext cx="612049" cy="19581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PE" sz="800" dirty="0" smtClean="0">
                <a:latin typeface="Calibri" pitchFamily="34" charset="0"/>
              </a:rPr>
              <a:t>SC140</a:t>
            </a:r>
            <a:endParaRPr lang="es-PE" sz="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53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 w="25400">
          <a:solidFill>
            <a:schemeClr val="tx1"/>
          </a:solidFill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ncheta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370503</TotalTime>
  <Words>837</Words>
  <Application>Microsoft Office PowerPoint</Application>
  <PresentationFormat>Presentación en pantalla (16:9)</PresentationFormat>
  <Paragraphs>82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Trebuchet MS</vt:lpstr>
      <vt:lpstr>Tw Cen MT</vt:lpstr>
      <vt:lpstr>Claridad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CONDICIONES DEL DÍA</dc:title>
  <dc:creator>usuario</dc:creator>
  <cp:lastModifiedBy>MODULO21</cp:lastModifiedBy>
  <cp:revision>10087</cp:revision>
  <cp:lastPrinted>2017-10-07T19:23:15Z</cp:lastPrinted>
  <dcterms:created xsi:type="dcterms:W3CDTF">2016-04-18T12:50:10Z</dcterms:created>
  <dcterms:modified xsi:type="dcterms:W3CDTF">2018-01-01T01:03:50Z</dcterms:modified>
</cp:coreProperties>
</file>