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257" r:id="rId3"/>
    <p:sldId id="322" r:id="rId4"/>
    <p:sldId id="319" r:id="rId5"/>
    <p:sldId id="321" r:id="rId6"/>
    <p:sldId id="320" r:id="rId7"/>
    <p:sldId id="259" r:id="rId8"/>
  </p:sldIdLst>
  <p:sldSz cx="9144000" cy="6858000" type="screen4x3"/>
  <p:notesSz cx="6805613" cy="99441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FFFF"/>
    <a:srgbClr val="1F7B91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>
        <p:scale>
          <a:sx n="120" d="100"/>
          <a:sy n="120" d="100"/>
        </p:scale>
        <p:origin x="1164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06/03/2017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96573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06/03/2017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35244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06/03/2017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27181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06/03/2017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56283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06/03/2017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5012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06/03/2017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86851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06/03/2017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00072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06/03/2017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15555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06/03/2017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22378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06/03/2017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08493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06/03/2017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05031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6B86D-1AAE-4195-A06E-E8FEF04D5022}" type="datetimeFigureOut">
              <a:rPr lang="es-PE" smtClean="0"/>
              <a:t>06/03/2017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2797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soporte-sigrid@cenepred.gob.pe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46670" y="2916195"/>
            <a:ext cx="8107680" cy="1547478"/>
          </a:xfrm>
        </p:spPr>
        <p:txBody>
          <a:bodyPr>
            <a:normAutofit/>
          </a:bodyPr>
          <a:lstStyle/>
          <a:p>
            <a: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IDENTIFICACIÓN DE PROBABLES LOCALIDADES AFECTADAS</a:t>
            </a:r>
            <a:b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E" sz="20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(PRONÓSTICO DE PRECIPITACIONES </a:t>
            </a:r>
            <a:r>
              <a:rPr lang="es-PE" sz="20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06/03/2017 </a:t>
            </a:r>
            <a:r>
              <a:rPr lang="es-PE" sz="20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(09 HORAS)</a:t>
            </a:r>
            <a:endParaRPr lang="es-PE" sz="20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20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90616" y="2290270"/>
            <a:ext cx="897100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E" sz="1400" b="1" dirty="0">
                <a:solidFill>
                  <a:schemeClr val="bg1"/>
                </a:solidFill>
              </a:rPr>
              <a:t>Para la identificación de las localidades con mayor probabilidad que puedan desencadenarse eventos tales como: Inundaciones y Huaycos se </a:t>
            </a:r>
            <a:r>
              <a:rPr lang="es-PE" sz="1400" b="1" dirty="0" smtClean="0">
                <a:solidFill>
                  <a:schemeClr val="bg1"/>
                </a:solidFill>
              </a:rPr>
              <a:t>utilizó </a:t>
            </a:r>
            <a:r>
              <a:rPr lang="es-PE" sz="1400" b="1" dirty="0">
                <a:solidFill>
                  <a:schemeClr val="bg1"/>
                </a:solidFill>
              </a:rPr>
              <a:t>el Escenario de Riesgo en base al pronóstico de precipitaciones de SENAMHI (</a:t>
            </a:r>
            <a:r>
              <a:rPr lang="es-PE" sz="1400" b="1" dirty="0" smtClean="0">
                <a:solidFill>
                  <a:schemeClr val="bg1"/>
                </a:solidFill>
              </a:rPr>
              <a:t>del </a:t>
            </a:r>
            <a:r>
              <a:rPr lang="es-PE" sz="1400" b="1" dirty="0" smtClean="0">
                <a:solidFill>
                  <a:schemeClr val="bg1"/>
                </a:solidFill>
              </a:rPr>
              <a:t>06.03.2017</a:t>
            </a:r>
            <a:r>
              <a:rPr lang="es-PE" sz="1400" b="1" dirty="0">
                <a:solidFill>
                  <a:schemeClr val="bg1"/>
                </a:solidFill>
              </a:rPr>
              <a:t>) y la información de la ANA sobre identificación de poblaciones vulnerables por activación de quebradas, puntos críticos por inundación </a:t>
            </a:r>
            <a:r>
              <a:rPr lang="es-PE" sz="1400" b="1" dirty="0" smtClean="0">
                <a:solidFill>
                  <a:schemeClr val="bg1"/>
                </a:solidFill>
              </a:rPr>
              <a:t>2016-2017,  puntos </a:t>
            </a:r>
            <a:r>
              <a:rPr lang="es-PE" sz="1400" b="1" dirty="0">
                <a:solidFill>
                  <a:schemeClr val="bg1"/>
                </a:solidFill>
              </a:rPr>
              <a:t>críticos por inundación </a:t>
            </a:r>
            <a:r>
              <a:rPr lang="es-PE" sz="1400" b="1" dirty="0" smtClean="0">
                <a:solidFill>
                  <a:schemeClr val="bg1"/>
                </a:solidFill>
              </a:rPr>
              <a:t>2015-2016 y el Mapa de Susceptibilidad por Movimientos en Masa (INGEMMET)</a:t>
            </a:r>
          </a:p>
          <a:p>
            <a:pPr algn="just"/>
            <a:r>
              <a:rPr lang="es-PE" sz="1400" b="1" dirty="0">
                <a:solidFill>
                  <a:schemeClr val="bg1"/>
                </a:solidFill>
              </a:rPr>
              <a:t/>
            </a:r>
            <a:br>
              <a:rPr lang="es-PE" sz="1400" b="1" dirty="0">
                <a:solidFill>
                  <a:schemeClr val="bg1"/>
                </a:solidFill>
              </a:rPr>
            </a:br>
            <a:r>
              <a:rPr lang="es-PE" sz="1400" b="1" dirty="0">
                <a:solidFill>
                  <a:schemeClr val="bg1"/>
                </a:solidFill>
              </a:rPr>
              <a:t>Las localidades en rojo son aquellas que presentan mayor riesgo y donde se recomienda mantener maquinaria para casos de emergencia</a:t>
            </a:r>
            <a:r>
              <a:rPr lang="es-PE" sz="1400" b="1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r>
              <a:rPr lang="es-PE" sz="1400" b="1" dirty="0">
                <a:solidFill>
                  <a:schemeClr val="bg1"/>
                </a:solidFill>
              </a:rPr>
              <a:t/>
            </a:r>
            <a:br>
              <a:rPr lang="es-PE" sz="1400" b="1" dirty="0">
                <a:solidFill>
                  <a:schemeClr val="bg1"/>
                </a:solidFill>
              </a:rPr>
            </a:br>
            <a:r>
              <a:rPr lang="es-PE" sz="1400" b="1" dirty="0">
                <a:solidFill>
                  <a:schemeClr val="bg1"/>
                </a:solidFill>
              </a:rPr>
              <a:t>Importante considerar </a:t>
            </a:r>
            <a:r>
              <a:rPr lang="es-PE" sz="1400" b="1" dirty="0" smtClean="0">
                <a:solidFill>
                  <a:schemeClr val="bg1"/>
                </a:solidFill>
              </a:rPr>
              <a:t>los </a:t>
            </a:r>
            <a:r>
              <a:rPr lang="es-PE" sz="1400" b="1" dirty="0">
                <a:solidFill>
                  <a:schemeClr val="bg1"/>
                </a:solidFill>
              </a:rPr>
              <a:t>distritos en la parte </a:t>
            </a:r>
            <a:r>
              <a:rPr lang="es-PE" sz="1400" b="1" dirty="0" smtClean="0">
                <a:solidFill>
                  <a:schemeClr val="bg1"/>
                </a:solidFill>
              </a:rPr>
              <a:t>media y baja de </a:t>
            </a:r>
            <a:r>
              <a:rPr lang="es-PE" sz="1400" b="1" dirty="0">
                <a:solidFill>
                  <a:schemeClr val="bg1"/>
                </a:solidFill>
              </a:rPr>
              <a:t>las cuencas expuestas a los pronósticos antes mencionados</a:t>
            </a:r>
            <a:r>
              <a:rPr lang="es-PE" sz="1400" b="1" dirty="0" smtClean="0">
                <a:solidFill>
                  <a:schemeClr val="bg1"/>
                </a:solidFill>
              </a:rPr>
              <a:t>.</a:t>
            </a:r>
            <a:endParaRPr lang="es-PE" sz="1400" b="1" dirty="0">
              <a:solidFill>
                <a:schemeClr val="bg1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3380808" y="796536"/>
            <a:ext cx="2550435" cy="6615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RESUMEN</a:t>
            </a:r>
            <a:endParaRPr lang="es-PE" sz="20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41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1694" t="10072" r="12177" b="37168"/>
          <a:stretch/>
        </p:blipFill>
        <p:spPr>
          <a:xfrm>
            <a:off x="-76238" y="469127"/>
            <a:ext cx="9337454" cy="530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8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209871" y="231828"/>
            <a:ext cx="40802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de exposición alta y </a:t>
            </a:r>
            <a:r>
              <a:rPr lang="es-PE" sz="1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muy </a:t>
            </a:r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alta por movimientos en masa en zonas con probabilidad de lluvias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67058" t="11790" r="17283" b="11172"/>
          <a:stretch/>
        </p:blipFill>
        <p:spPr>
          <a:xfrm>
            <a:off x="414193" y="781050"/>
            <a:ext cx="3671602" cy="5080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60000" t="21745" r="24090" b="29243"/>
          <a:stretch/>
        </p:blipFill>
        <p:spPr>
          <a:xfrm>
            <a:off x="5480714" y="3120025"/>
            <a:ext cx="3580649" cy="310237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l="76078" t="22614" r="10513" b="32868"/>
          <a:stretch/>
        </p:blipFill>
        <p:spPr>
          <a:xfrm>
            <a:off x="4290117" y="336633"/>
            <a:ext cx="2980922" cy="278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6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-69553" y="379857"/>
            <a:ext cx="40702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de exposición alta y muy alta por inundación en zonas con probabilidad de lluvias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7187" t="7408" r="16771" b="12963"/>
          <a:stretch/>
        </p:blipFill>
        <p:spPr>
          <a:xfrm>
            <a:off x="171511" y="919389"/>
            <a:ext cx="3588074" cy="500932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60807" t="16380" r="26191" b="24248"/>
          <a:stretch/>
        </p:blipFill>
        <p:spPr>
          <a:xfrm>
            <a:off x="5778193" y="2620702"/>
            <a:ext cx="2817155" cy="361817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l="74205" t="17177" r="12937" b="39649"/>
          <a:stretch/>
        </p:blipFill>
        <p:spPr>
          <a:xfrm>
            <a:off x="3867298" y="153980"/>
            <a:ext cx="2539822" cy="239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3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7105498"/>
              </p:ext>
            </p:extLst>
          </p:nvPr>
        </p:nvGraphicFramePr>
        <p:xfrm>
          <a:off x="269874" y="972344"/>
          <a:ext cx="4187825" cy="4504530"/>
        </p:xfrm>
        <a:graphic>
          <a:graphicData uri="http://schemas.openxmlformats.org/drawingml/2006/table">
            <a:tbl>
              <a:tblPr/>
              <a:tblGrid>
                <a:gridCol w="1132938"/>
                <a:gridCol w="930628"/>
                <a:gridCol w="880051"/>
                <a:gridCol w="1244208"/>
              </a:tblGrid>
              <a:tr h="235311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ZONAS DE EXPOSICIÓN POR MOVIMIENTO EN MASA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  <a:tr h="224106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1" i="0" u="none" strike="noStrike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DEPARTAMENTO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A8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PROVINCIA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A8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DISTRITOS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A8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% PROBABILIDAD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A8B8"/>
                    </a:solidFill>
                  </a:tcPr>
                </a:tc>
              </a:tr>
              <a:tr h="224106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ANCASH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106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AREQUIPA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106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AYACUCHO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106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CAJAMARCA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106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CUSCO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106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HUANCAVELICA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106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106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JUNIN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106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LIBERTAD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106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LAMBAYEQUE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106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106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MADRE DE DIOS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106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MOQUEGUA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106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106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PUNO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106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MARTIN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106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TUMBES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311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336025"/>
              </p:ext>
            </p:extLst>
          </p:nvPr>
        </p:nvGraphicFramePr>
        <p:xfrm>
          <a:off x="4743450" y="972344"/>
          <a:ext cx="3800474" cy="3733000"/>
        </p:xfrm>
        <a:graphic>
          <a:graphicData uri="http://schemas.openxmlformats.org/drawingml/2006/table">
            <a:tbl>
              <a:tblPr/>
              <a:tblGrid>
                <a:gridCol w="1215743"/>
                <a:gridCol w="786657"/>
                <a:gridCol w="643629"/>
                <a:gridCol w="1154445"/>
              </a:tblGrid>
              <a:tr h="229220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ZONAS DE EXPOSICIÓN POR INUNDACIÓN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  <a:tr h="218304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1" i="0" u="none" strike="noStrike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DEPARTAMENTO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A8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1" i="0" u="none" strike="noStrike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PROVINCIA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A8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1" i="0" u="none" strike="noStrike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DISTRITO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A8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1" i="0" u="none" strike="noStrike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% PROBABILIDAD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A8B8"/>
                    </a:solidFill>
                  </a:tcPr>
                </a:tc>
              </a:tr>
              <a:tr h="218304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ANCASH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304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AREQUIPA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304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CAJAMARCA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304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HUANCAVELICA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304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304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LIBERTAD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304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LAMBAYEQUE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304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304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LORETO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304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MADRE DE DIOS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304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304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PUNO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304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MARTIN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304">
                <a:tc>
                  <a:txBody>
                    <a:bodyPr/>
                    <a:lstStyle/>
                    <a:p>
                      <a:pPr algn="l" fontAlgn="b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TUMBES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22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775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896039" y="4142940"/>
            <a:ext cx="3668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Consultas:</a:t>
            </a:r>
          </a:p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soporte-sigrid@cenepred.gob.pe</a:t>
            </a:r>
            <a:endParaRPr lang="es-P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07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11957</TotalTime>
  <Words>401</Words>
  <Application>Microsoft Office PowerPoint</Application>
  <PresentationFormat>Presentación en pantalla (4:3)</PresentationFormat>
  <Paragraphs>149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Tema de Office</vt:lpstr>
      <vt:lpstr>IDENTIFICACIÓN DE PROBABLES LOCALIDADES AFECTADAS (PRONÓSTICO DE PRECIPITACIONES 06/03/2017 (09 HORAS)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CURSO DE FORMACIÓN</dc:title>
  <dc:creator>Laura Aledo Uema</dc:creator>
  <cp:lastModifiedBy>MODULO20</cp:lastModifiedBy>
  <cp:revision>364</cp:revision>
  <cp:lastPrinted>2017-03-06T22:01:58Z</cp:lastPrinted>
  <dcterms:created xsi:type="dcterms:W3CDTF">2016-01-13T16:13:53Z</dcterms:created>
  <dcterms:modified xsi:type="dcterms:W3CDTF">2017-03-06T23:23:04Z</dcterms:modified>
</cp:coreProperties>
</file>