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57" r:id="rId3"/>
    <p:sldId id="319" r:id="rId4"/>
    <p:sldId id="318" r:id="rId5"/>
    <p:sldId id="331" r:id="rId6"/>
    <p:sldId id="335" r:id="rId7"/>
    <p:sldId id="336" r:id="rId8"/>
    <p:sldId id="334" r:id="rId9"/>
    <p:sldId id="329" r:id="rId10"/>
    <p:sldId id="324" r:id="rId11"/>
    <p:sldId id="259" r:id="rId12"/>
  </p:sldIdLst>
  <p:sldSz cx="9144000" cy="6858000" type="screen4x3"/>
  <p:notesSz cx="6805613" cy="99441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FFFF"/>
    <a:srgbClr val="1F7B91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18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15/02/2017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9657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15/02/2017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3524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15/02/2017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2718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15/02/2017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5628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15/02/2017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01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15/02/2017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685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15/02/2017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0007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15/02/2017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555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15/02/2017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237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15/02/2017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849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15/02/2017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503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6B86D-1AAE-4195-A06E-E8FEF04D5022}" type="datetimeFigureOut">
              <a:rPr lang="es-PE" smtClean="0"/>
              <a:t>15/02/2017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79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soporte-sigrid@cenepred.gob.pe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46670" y="2916195"/>
            <a:ext cx="8107680" cy="1547478"/>
          </a:xfrm>
        </p:spPr>
        <p:txBody>
          <a:bodyPr>
            <a:normAutofit/>
          </a:bodyPr>
          <a:lstStyle/>
          <a:p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IDENTIFICACIÓN DE PROBABLES LOCALIDADES AFECTADAS</a:t>
            </a:r>
            <a:b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(PRONÓSTICO DE PRECIPITACIONES </a:t>
            </a: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16/02/2017 </a:t>
            </a: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09:00)</a:t>
            </a:r>
            <a:endParaRPr lang="es-PE" sz="20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5478" y="4574933"/>
            <a:ext cx="26515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smtClean="0"/>
              <a:t>DISTRITOS PROBABLES DE AFECTACIÓN: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CHUPAMARCA (</a:t>
            </a:r>
            <a:r>
              <a:rPr lang="es-PE" sz="1300" dirty="0" err="1" smtClean="0">
                <a:solidFill>
                  <a:srgbClr val="FF0000"/>
                </a:solidFill>
              </a:rPr>
              <a:t>Chancahuasi</a:t>
            </a:r>
            <a:r>
              <a:rPr lang="es-PE" sz="1300" dirty="0" smtClean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AURAHUA (</a:t>
            </a:r>
            <a:r>
              <a:rPr lang="es-PE" sz="1300" dirty="0" err="1" smtClean="0">
                <a:solidFill>
                  <a:srgbClr val="FF0000"/>
                </a:solidFill>
              </a:rPr>
              <a:t>Percoya</a:t>
            </a:r>
            <a:r>
              <a:rPr lang="es-PE" sz="1300" dirty="0" smtClean="0">
                <a:solidFill>
                  <a:srgbClr val="FF0000"/>
                </a:solidFill>
              </a:rPr>
              <a:t>, </a:t>
            </a:r>
            <a:r>
              <a:rPr lang="es-PE" sz="1300" dirty="0" err="1" smtClean="0">
                <a:solidFill>
                  <a:srgbClr val="FF0000"/>
                </a:solidFill>
              </a:rPr>
              <a:t>Huaytara</a:t>
            </a:r>
            <a:r>
              <a:rPr lang="es-PE" sz="1300" dirty="0" smtClean="0">
                <a:solidFill>
                  <a:srgbClr val="FF0000"/>
                </a:solidFill>
              </a:rPr>
              <a:t>, </a:t>
            </a:r>
            <a:r>
              <a:rPr lang="es-PE" sz="1300" dirty="0" err="1" smtClean="0">
                <a:solidFill>
                  <a:srgbClr val="FF0000"/>
                </a:solidFill>
              </a:rPr>
              <a:t>Patará</a:t>
            </a:r>
            <a:r>
              <a:rPr lang="es-PE" sz="1300" dirty="0" smtClean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TANTARÁ (</a:t>
            </a:r>
            <a:r>
              <a:rPr lang="es-PE" sz="1300" dirty="0" err="1" smtClean="0">
                <a:solidFill>
                  <a:srgbClr val="FF0000"/>
                </a:solidFill>
              </a:rPr>
              <a:t>Tantará</a:t>
            </a:r>
            <a:r>
              <a:rPr lang="es-PE" sz="1300" dirty="0" smtClean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115570" y="0"/>
            <a:ext cx="4164725" cy="6546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HUANCAVELICA– CASTRO VIRREYNA - HUAYTARA ALTA PROBABILIDAD DE LLUVIAS</a:t>
            </a:r>
            <a:endParaRPr lang="es-PE" sz="16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/>
          <a:srcRect l="68479" t="17316" r="16500" b="31219"/>
          <a:stretch/>
        </p:blipFill>
        <p:spPr>
          <a:xfrm>
            <a:off x="3086542" y="814316"/>
            <a:ext cx="6028430" cy="580909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/>
          <a:srcRect l="72444" t="21645" r="16333" b="21224"/>
          <a:stretch/>
        </p:blipFill>
        <p:spPr>
          <a:xfrm>
            <a:off x="15478" y="0"/>
            <a:ext cx="3023892" cy="432886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Rectángulo 8"/>
          <p:cNvSpPr/>
          <p:nvPr/>
        </p:nvSpPr>
        <p:spPr>
          <a:xfrm>
            <a:off x="387848" y="1895475"/>
            <a:ext cx="678952" cy="857250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Elipse 13"/>
          <p:cNvSpPr/>
          <p:nvPr/>
        </p:nvSpPr>
        <p:spPr>
          <a:xfrm rot="19268243" flipV="1">
            <a:off x="4969129" y="3272827"/>
            <a:ext cx="1596957" cy="1949236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5" name="Elipse 14"/>
          <p:cNvSpPr/>
          <p:nvPr/>
        </p:nvSpPr>
        <p:spPr>
          <a:xfrm rot="19268243" flipV="1">
            <a:off x="3560341" y="2076673"/>
            <a:ext cx="1186907" cy="1231791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6961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96039" y="4142940"/>
            <a:ext cx="3668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Consultas:</a:t>
            </a:r>
          </a:p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soporte-sigrid@cenepred.gob.pe</a:t>
            </a:r>
            <a:endParaRPr lang="es-P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90616" y="2290270"/>
            <a:ext cx="89710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1400" b="1" dirty="0">
                <a:solidFill>
                  <a:schemeClr val="bg1"/>
                </a:solidFill>
              </a:rPr>
              <a:t>Para la identificación de las localidades con mayor probabilidad que puedan desencadenarse eventos tales como: Inundaciones y Huaycos se </a:t>
            </a:r>
            <a:r>
              <a:rPr lang="es-PE" sz="1400" b="1" dirty="0" smtClean="0">
                <a:solidFill>
                  <a:schemeClr val="bg1"/>
                </a:solidFill>
              </a:rPr>
              <a:t>utilizó </a:t>
            </a:r>
            <a:r>
              <a:rPr lang="es-PE" sz="1400" b="1" dirty="0">
                <a:solidFill>
                  <a:schemeClr val="bg1"/>
                </a:solidFill>
              </a:rPr>
              <a:t>el Escenario de Riesgo en base al pronóstico de precipitaciones de SENAMHI (del </a:t>
            </a:r>
            <a:r>
              <a:rPr lang="es-PE" sz="1400" b="1" dirty="0" smtClean="0">
                <a:solidFill>
                  <a:schemeClr val="bg1"/>
                </a:solidFill>
              </a:rPr>
              <a:t>16.02.2017</a:t>
            </a:r>
            <a:r>
              <a:rPr lang="es-PE" sz="1400" b="1" dirty="0">
                <a:solidFill>
                  <a:schemeClr val="bg1"/>
                </a:solidFill>
              </a:rPr>
              <a:t>) y la información de la ANA sobre identificación de poblaciones vulnerables por activación de quebradas, puntos críticos por inundación </a:t>
            </a:r>
            <a:r>
              <a:rPr lang="es-PE" sz="1400" b="1" dirty="0" smtClean="0">
                <a:solidFill>
                  <a:schemeClr val="bg1"/>
                </a:solidFill>
              </a:rPr>
              <a:t>2016-2017 y puntos </a:t>
            </a:r>
            <a:r>
              <a:rPr lang="es-PE" sz="1400" b="1" dirty="0">
                <a:solidFill>
                  <a:schemeClr val="bg1"/>
                </a:solidFill>
              </a:rPr>
              <a:t>críticos por inundación 2015-216</a:t>
            </a:r>
            <a:r>
              <a:rPr lang="es-PE" sz="1400" b="1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es-PE" sz="1400" b="1" dirty="0">
                <a:solidFill>
                  <a:schemeClr val="bg1"/>
                </a:solidFill>
              </a:rPr>
              <a:t/>
            </a:r>
            <a:br>
              <a:rPr lang="es-PE" sz="1400" b="1" dirty="0">
                <a:solidFill>
                  <a:schemeClr val="bg1"/>
                </a:solidFill>
              </a:rPr>
            </a:br>
            <a:r>
              <a:rPr lang="es-PE" sz="1400" b="1" dirty="0">
                <a:solidFill>
                  <a:schemeClr val="bg1"/>
                </a:solidFill>
              </a:rPr>
              <a:t>Las localidades en rojo son aquellas que presentan mayor riesgo y donde se recomienda mantener maquinaria para casos de emergencia</a:t>
            </a:r>
            <a:r>
              <a:rPr lang="es-PE" sz="1400" b="1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es-PE" sz="1400" b="1" dirty="0">
                <a:solidFill>
                  <a:schemeClr val="bg1"/>
                </a:solidFill>
              </a:rPr>
              <a:t/>
            </a:r>
            <a:br>
              <a:rPr lang="es-PE" sz="1400" b="1" dirty="0">
                <a:solidFill>
                  <a:schemeClr val="bg1"/>
                </a:solidFill>
              </a:rPr>
            </a:br>
            <a:r>
              <a:rPr lang="es-PE" sz="1400" b="1" dirty="0">
                <a:solidFill>
                  <a:schemeClr val="bg1"/>
                </a:solidFill>
              </a:rPr>
              <a:t>Importante considerar </a:t>
            </a:r>
            <a:r>
              <a:rPr lang="es-PE" sz="1400" b="1" dirty="0" smtClean="0">
                <a:solidFill>
                  <a:schemeClr val="bg1"/>
                </a:solidFill>
              </a:rPr>
              <a:t>los </a:t>
            </a:r>
            <a:r>
              <a:rPr lang="es-PE" sz="1400" b="1" dirty="0">
                <a:solidFill>
                  <a:schemeClr val="bg1"/>
                </a:solidFill>
              </a:rPr>
              <a:t>distritos en la parte </a:t>
            </a:r>
            <a:r>
              <a:rPr lang="es-PE" sz="1400" b="1" dirty="0" smtClean="0">
                <a:solidFill>
                  <a:schemeClr val="bg1"/>
                </a:solidFill>
              </a:rPr>
              <a:t>media y baja de </a:t>
            </a:r>
            <a:r>
              <a:rPr lang="es-PE" sz="1400" b="1" dirty="0">
                <a:solidFill>
                  <a:schemeClr val="bg1"/>
                </a:solidFill>
              </a:rPr>
              <a:t>las cuencas expuestas a los pronósticos antes mencionados</a:t>
            </a:r>
            <a:r>
              <a:rPr lang="es-PE" sz="1400" b="1" dirty="0" smtClean="0">
                <a:solidFill>
                  <a:schemeClr val="bg1"/>
                </a:solidFill>
              </a:rPr>
              <a:t>.</a:t>
            </a:r>
            <a:endParaRPr lang="es-PE" sz="1400" b="1" dirty="0">
              <a:solidFill>
                <a:schemeClr val="bg1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380808" y="796536"/>
            <a:ext cx="2550435" cy="661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RESUMEN</a:t>
            </a:r>
            <a:endParaRPr lang="es-PE" sz="20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41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68791" t="18675" r="18871" b="47437"/>
          <a:stretch/>
        </p:blipFill>
        <p:spPr>
          <a:xfrm>
            <a:off x="0" y="114299"/>
            <a:ext cx="4747289" cy="36671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8791" t="52840" r="18871" b="7636"/>
          <a:stretch/>
        </p:blipFill>
        <p:spPr>
          <a:xfrm>
            <a:off x="4630993" y="2200275"/>
            <a:ext cx="4513007" cy="406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6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63226" t="29284" r="13387" b="31720"/>
          <a:stretch/>
        </p:blipFill>
        <p:spPr>
          <a:xfrm>
            <a:off x="35215" y="1049594"/>
            <a:ext cx="9108785" cy="427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2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388237" y="208430"/>
            <a:ext cx="4073836" cy="8592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HUANCAVELICA – HUAYTARA PROBABILIDAD </a:t>
            </a:r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LLUVIAS</a:t>
            </a:r>
            <a:endParaRPr lang="es-PE" sz="1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0" y="3264641"/>
            <a:ext cx="238823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smtClean="0"/>
              <a:t>DISTRITOS PROBABLES DE AFECTACIÓN: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QUITO ARMA (Anexo </a:t>
            </a:r>
            <a:r>
              <a:rPr lang="es-PE" sz="1200" dirty="0" err="1" smtClean="0">
                <a:solidFill>
                  <a:srgbClr val="FF0000"/>
                </a:solidFill>
              </a:rPr>
              <a:t>Chocorvo</a:t>
            </a:r>
            <a:r>
              <a:rPr lang="es-PE" sz="1200" dirty="0" smtClean="0">
                <a:solidFill>
                  <a:srgbClr val="FF0000"/>
                </a:solidFill>
              </a:rPr>
              <a:t> Arma, Quito Arma)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HUAYACUNDO ARMA (</a:t>
            </a:r>
            <a:r>
              <a:rPr lang="es-PE" sz="1200" dirty="0" err="1" smtClean="0">
                <a:solidFill>
                  <a:srgbClr val="FF0000"/>
                </a:solidFill>
              </a:rPr>
              <a:t>Huayacundo</a:t>
            </a:r>
            <a:r>
              <a:rPr lang="es-PE" sz="1200" dirty="0" smtClean="0">
                <a:solidFill>
                  <a:srgbClr val="FF0000"/>
                </a:solidFill>
              </a:rPr>
              <a:t> Arma)</a:t>
            </a:r>
            <a:endParaRPr lang="es-PE" sz="1200" dirty="0">
              <a:solidFill>
                <a:srgbClr val="FF0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55887" t="10987" r="9330" b="10788"/>
          <a:stretch/>
        </p:blipFill>
        <p:spPr>
          <a:xfrm>
            <a:off x="2201071" y="1251439"/>
            <a:ext cx="6942930" cy="4391480"/>
          </a:xfrm>
          <a:prstGeom prst="rect">
            <a:avLst/>
          </a:prstGeom>
        </p:spPr>
      </p:pic>
      <p:sp>
        <p:nvSpPr>
          <p:cNvPr id="10" name="Elipse 9"/>
          <p:cNvSpPr/>
          <p:nvPr/>
        </p:nvSpPr>
        <p:spPr>
          <a:xfrm rot="2248218" flipV="1">
            <a:off x="5234310" y="2235859"/>
            <a:ext cx="1420433" cy="1999041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79677" t="7777" r="4758" b="15377"/>
          <a:stretch/>
        </p:blipFill>
        <p:spPr>
          <a:xfrm>
            <a:off x="25543" y="24713"/>
            <a:ext cx="2289289" cy="3178909"/>
          </a:xfrm>
          <a:prstGeom prst="rect">
            <a:avLst/>
          </a:prstGeom>
          <a:ln w="25400">
            <a:solidFill>
              <a:schemeClr val="tx1">
                <a:alpha val="80000"/>
              </a:schemeClr>
            </a:solidFill>
          </a:ln>
        </p:spPr>
      </p:pic>
      <p:sp>
        <p:nvSpPr>
          <p:cNvPr id="5" name="Rectángulo 4"/>
          <p:cNvSpPr/>
          <p:nvPr/>
        </p:nvSpPr>
        <p:spPr>
          <a:xfrm>
            <a:off x="535461" y="2084174"/>
            <a:ext cx="296562" cy="362466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7980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388237" y="208430"/>
            <a:ext cx="4073836" cy="8592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HUANCAVELICA – HUAYTARA PROBABILIDAD </a:t>
            </a:r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LLUVIAS</a:t>
            </a:r>
            <a:endParaRPr lang="es-PE" sz="1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0" y="3264641"/>
            <a:ext cx="238823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smtClean="0"/>
              <a:t>DISTRITOS PROBABLES DE AFECTACIÓN: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HUAYTARA (</a:t>
            </a:r>
            <a:r>
              <a:rPr lang="es-PE" sz="1200" dirty="0" err="1" smtClean="0">
                <a:solidFill>
                  <a:srgbClr val="FF0000"/>
                </a:solidFill>
              </a:rPr>
              <a:t>Huaytara</a:t>
            </a:r>
            <a:r>
              <a:rPr lang="es-PE" sz="1200" dirty="0" smtClean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>
                <a:solidFill>
                  <a:srgbClr val="FF0000"/>
                </a:solidFill>
              </a:rPr>
              <a:t>SANTA ROSA DE TAMBO </a:t>
            </a:r>
            <a:r>
              <a:rPr lang="es-PE" sz="1200" dirty="0" smtClean="0">
                <a:solidFill>
                  <a:srgbClr val="FF0000"/>
                </a:solidFill>
              </a:rPr>
              <a:t>(</a:t>
            </a:r>
            <a:r>
              <a:rPr lang="es-PE" sz="1200" dirty="0" err="1" smtClean="0">
                <a:solidFill>
                  <a:srgbClr val="FF0000"/>
                </a:solidFill>
              </a:rPr>
              <a:t>Pampahuasi</a:t>
            </a:r>
            <a:r>
              <a:rPr lang="es-PE" sz="1200" dirty="0">
                <a:solidFill>
                  <a:srgbClr val="FF0000"/>
                </a:solidFill>
              </a:rPr>
              <a:t>, Casablanca, Puye, </a:t>
            </a:r>
            <a:r>
              <a:rPr lang="es-PE" sz="1200" dirty="0" err="1" smtClean="0">
                <a:solidFill>
                  <a:srgbClr val="FF0000"/>
                </a:solidFill>
              </a:rPr>
              <a:t>Aleluya,San</a:t>
            </a:r>
            <a:r>
              <a:rPr lang="es-PE" sz="1200" dirty="0" smtClean="0">
                <a:solidFill>
                  <a:srgbClr val="FF0000"/>
                </a:solidFill>
              </a:rPr>
              <a:t> Juan</a:t>
            </a:r>
            <a:r>
              <a:rPr lang="es-PE" sz="1200" dirty="0">
                <a:solidFill>
                  <a:srgbClr val="FF0000"/>
                </a:solidFill>
              </a:rPr>
              <a:t>, </a:t>
            </a:r>
            <a:r>
              <a:rPr lang="es-PE" sz="1200" dirty="0" err="1" smtClean="0">
                <a:solidFill>
                  <a:srgbClr val="FF0000"/>
                </a:solidFill>
              </a:rPr>
              <a:t>Marcocancha</a:t>
            </a:r>
            <a:r>
              <a:rPr lang="es-PE" sz="1200" dirty="0">
                <a:solidFill>
                  <a:srgbClr val="FF0000"/>
                </a:solidFill>
              </a:rPr>
              <a:t>, </a:t>
            </a:r>
            <a:r>
              <a:rPr lang="es-PE" sz="1200" dirty="0" smtClean="0">
                <a:solidFill>
                  <a:srgbClr val="FF0000"/>
                </a:solidFill>
              </a:rPr>
              <a:t>Tambo, Primavera )</a:t>
            </a:r>
            <a:endParaRPr lang="es-PE" sz="1200" dirty="0">
              <a:solidFill>
                <a:srgbClr val="FF0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68750" t="16297" r="1459" b="8148"/>
          <a:stretch/>
        </p:blipFill>
        <p:spPr>
          <a:xfrm>
            <a:off x="2314832" y="1333842"/>
            <a:ext cx="6829167" cy="4871154"/>
          </a:xfrm>
          <a:prstGeom prst="rect">
            <a:avLst/>
          </a:prstGeom>
        </p:spPr>
      </p:pic>
      <p:sp>
        <p:nvSpPr>
          <p:cNvPr id="10" name="Elipse 9"/>
          <p:cNvSpPr/>
          <p:nvPr/>
        </p:nvSpPr>
        <p:spPr>
          <a:xfrm rot="2380879" flipV="1">
            <a:off x="6213723" y="1413856"/>
            <a:ext cx="1339079" cy="3627416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Elipse 8"/>
          <p:cNvSpPr/>
          <p:nvPr/>
        </p:nvSpPr>
        <p:spPr>
          <a:xfrm rot="2380879" flipV="1">
            <a:off x="4132565" y="1861092"/>
            <a:ext cx="1009290" cy="1107942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79677" t="7777" r="4758" b="15377"/>
          <a:stretch/>
        </p:blipFill>
        <p:spPr>
          <a:xfrm>
            <a:off x="25543" y="24713"/>
            <a:ext cx="2289289" cy="3178909"/>
          </a:xfrm>
          <a:prstGeom prst="rect">
            <a:avLst/>
          </a:prstGeom>
          <a:ln w="25400">
            <a:solidFill>
              <a:schemeClr val="tx1">
                <a:alpha val="80000"/>
              </a:schemeClr>
            </a:solidFill>
          </a:ln>
        </p:spPr>
      </p:pic>
      <p:sp>
        <p:nvSpPr>
          <p:cNvPr id="5" name="Rectángulo 4"/>
          <p:cNvSpPr/>
          <p:nvPr/>
        </p:nvSpPr>
        <p:spPr>
          <a:xfrm>
            <a:off x="751603" y="2281880"/>
            <a:ext cx="327554" cy="281463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419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63870" t="32617" r="15003" b="14803"/>
          <a:stretch/>
        </p:blipFill>
        <p:spPr>
          <a:xfrm>
            <a:off x="2314832" y="1112826"/>
            <a:ext cx="6829168" cy="4780369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388237" y="208430"/>
            <a:ext cx="4073836" cy="8592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HUANCAVELICA – HUAYTARA PROBABILIDAD </a:t>
            </a:r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LLUVIAS</a:t>
            </a:r>
            <a:endParaRPr lang="es-PE" sz="1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9561" y="3503010"/>
            <a:ext cx="21748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smtClean="0"/>
              <a:t>DISTRITOS PROBABLES DE AFECTACIÓN: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>
                <a:solidFill>
                  <a:srgbClr val="FF0000"/>
                </a:solidFill>
              </a:rPr>
              <a:t>SANTIAGO DE CHOCORVOS  </a:t>
            </a:r>
            <a:r>
              <a:rPr lang="es-PE" sz="1200" dirty="0" smtClean="0">
                <a:solidFill>
                  <a:srgbClr val="FF0000"/>
                </a:solidFill>
              </a:rPr>
              <a:t>(Villa Alta, Santa Rosa </a:t>
            </a:r>
            <a:r>
              <a:rPr lang="es-PE" sz="1200" dirty="0">
                <a:solidFill>
                  <a:srgbClr val="FF0000"/>
                </a:solidFill>
              </a:rPr>
              <a:t>de Olaya, </a:t>
            </a:r>
            <a:r>
              <a:rPr lang="es-PE" sz="1200" dirty="0" err="1" smtClean="0">
                <a:solidFill>
                  <a:srgbClr val="FF0000"/>
                </a:solidFill>
              </a:rPr>
              <a:t>Racracc</a:t>
            </a:r>
            <a:r>
              <a:rPr lang="es-PE" sz="1200" dirty="0" smtClean="0">
                <a:solidFill>
                  <a:srgbClr val="FF0000"/>
                </a:solidFill>
              </a:rPr>
              <a:t> )</a:t>
            </a:r>
            <a:endParaRPr lang="es-PE" sz="1200" dirty="0">
              <a:solidFill>
                <a:srgbClr val="FF00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79677" t="7777" r="4758" b="15377"/>
          <a:stretch/>
        </p:blipFill>
        <p:spPr>
          <a:xfrm>
            <a:off x="25543" y="24713"/>
            <a:ext cx="2289289" cy="3178909"/>
          </a:xfrm>
          <a:prstGeom prst="rect">
            <a:avLst/>
          </a:prstGeom>
          <a:ln w="25400">
            <a:solidFill>
              <a:schemeClr val="tx1">
                <a:alpha val="80000"/>
              </a:schemeClr>
            </a:solidFill>
          </a:ln>
        </p:spPr>
      </p:pic>
      <p:sp>
        <p:nvSpPr>
          <p:cNvPr id="5" name="Rectángulo 4"/>
          <p:cNvSpPr/>
          <p:nvPr/>
        </p:nvSpPr>
        <p:spPr>
          <a:xfrm>
            <a:off x="743365" y="2586681"/>
            <a:ext cx="311078" cy="240268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Elipse 9"/>
          <p:cNvSpPr/>
          <p:nvPr/>
        </p:nvSpPr>
        <p:spPr>
          <a:xfrm rot="4336515" flipV="1">
            <a:off x="5084554" y="2493313"/>
            <a:ext cx="1525418" cy="3413500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1720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737649" y="155801"/>
            <a:ext cx="4073836" cy="8592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AYACUCHO – LUCANAS PROBABILIDAD </a:t>
            </a:r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LLUVIAS</a:t>
            </a:r>
            <a:endParaRPr lang="es-PE" sz="1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3328" y="4108648"/>
            <a:ext cx="27376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smtClean="0"/>
              <a:t>DISTRITOS PROBABLES DE AFECTACIÓN: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PUQUIO (</a:t>
            </a:r>
            <a:r>
              <a:rPr lang="es-PE" sz="1200" dirty="0" err="1" smtClean="0">
                <a:solidFill>
                  <a:srgbClr val="FF0000"/>
                </a:solidFill>
              </a:rPr>
              <a:t>Ccayao,Ccollana</a:t>
            </a:r>
            <a:r>
              <a:rPr lang="es-PE" sz="1200" dirty="0" smtClean="0">
                <a:solidFill>
                  <a:srgbClr val="FF0000"/>
                </a:solidFill>
              </a:rPr>
              <a:t>)</a:t>
            </a:r>
            <a:endParaRPr lang="es-PE" sz="1200" dirty="0">
              <a:solidFill>
                <a:srgbClr val="FF0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65109" t="31977" r="17027" b="15662"/>
          <a:stretch/>
        </p:blipFill>
        <p:spPr>
          <a:xfrm>
            <a:off x="2784306" y="996195"/>
            <a:ext cx="6359694" cy="5242438"/>
          </a:xfrm>
          <a:prstGeom prst="rect">
            <a:avLst/>
          </a:prstGeom>
        </p:spPr>
      </p:pic>
      <p:sp>
        <p:nvSpPr>
          <p:cNvPr id="10" name="Elipse 9"/>
          <p:cNvSpPr/>
          <p:nvPr/>
        </p:nvSpPr>
        <p:spPr>
          <a:xfrm rot="19268243" flipV="1">
            <a:off x="3832534" y="2679972"/>
            <a:ext cx="2313861" cy="1719703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71290" t="15807" r="15404" b="15950"/>
          <a:stretch/>
        </p:blipFill>
        <p:spPr>
          <a:xfrm>
            <a:off x="-2771" y="-1"/>
            <a:ext cx="2740419" cy="395284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057013" y="2592198"/>
            <a:ext cx="486561" cy="411061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2125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5478" y="4292612"/>
            <a:ext cx="2654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smtClean="0"/>
              <a:t>DISTRITOS PROBABLES DE AFECTACIÓN: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HUANCAYA (</a:t>
            </a:r>
            <a:r>
              <a:rPr lang="es-PE" sz="1300" dirty="0" err="1" smtClean="0">
                <a:solidFill>
                  <a:srgbClr val="FF0000"/>
                </a:solidFill>
              </a:rPr>
              <a:t>Huancaya</a:t>
            </a:r>
            <a:r>
              <a:rPr lang="es-PE" sz="1300" dirty="0" smtClean="0">
                <a:solidFill>
                  <a:srgbClr val="FF0000"/>
                </a:solidFill>
              </a:rPr>
              <a:t> 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300" dirty="0" smtClean="0">
                <a:solidFill>
                  <a:srgbClr val="FF0000"/>
                </a:solidFill>
              </a:rPr>
              <a:t>YAUYOS </a:t>
            </a:r>
            <a:r>
              <a:rPr lang="es-PE" sz="1300" dirty="0">
                <a:solidFill>
                  <a:srgbClr val="FF0000"/>
                </a:solidFill>
              </a:rPr>
              <a:t>(</a:t>
            </a:r>
            <a:r>
              <a:rPr lang="es-PE" sz="1300" dirty="0" smtClean="0">
                <a:solidFill>
                  <a:srgbClr val="FF0000"/>
                </a:solidFill>
              </a:rPr>
              <a:t>Yauyos)</a:t>
            </a:r>
            <a:endParaRPr lang="es-PE" sz="1300" dirty="0">
              <a:solidFill>
                <a:srgbClr val="FF0000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357082" y="0"/>
            <a:ext cx="3923213" cy="6546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LIMA– YAUYOS PROBABILIDAD DE LLUVIAS</a:t>
            </a:r>
            <a:endParaRPr lang="es-PE" sz="1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69887" t="24086" r="18755" b="33337"/>
          <a:stretch/>
        </p:blipFill>
        <p:spPr>
          <a:xfrm>
            <a:off x="3074610" y="616572"/>
            <a:ext cx="6097006" cy="594932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72581" t="7205" r="9920" b="8495"/>
          <a:stretch/>
        </p:blipFill>
        <p:spPr>
          <a:xfrm>
            <a:off x="0" y="-1"/>
            <a:ext cx="3074610" cy="41656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Rectángulo 8"/>
          <p:cNvSpPr/>
          <p:nvPr/>
        </p:nvSpPr>
        <p:spPr>
          <a:xfrm>
            <a:off x="2362200" y="2413000"/>
            <a:ext cx="409548" cy="520700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Elipse 10"/>
          <p:cNvSpPr/>
          <p:nvPr/>
        </p:nvSpPr>
        <p:spPr>
          <a:xfrm rot="1700240" flipV="1">
            <a:off x="5338031" y="1058859"/>
            <a:ext cx="1598604" cy="4928449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2600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6432</TotalTime>
  <Words>226</Words>
  <Application>Microsoft Office PowerPoint</Application>
  <PresentationFormat>Presentación en pantalla (4:3)</PresentationFormat>
  <Paragraphs>30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Tema de Office</vt:lpstr>
      <vt:lpstr>IDENTIFICACIÓN DE PROBABLES LOCALIDADES AFECTADAS (PRONÓSTICO DE PRECIPITACIONES 16/02/2017 09:00)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FORMACIÓN</dc:title>
  <dc:creator>Laura Aledo Uema</dc:creator>
  <cp:lastModifiedBy>MODULO20</cp:lastModifiedBy>
  <cp:revision>204</cp:revision>
  <cp:lastPrinted>2017-02-13T21:29:27Z</cp:lastPrinted>
  <dcterms:created xsi:type="dcterms:W3CDTF">2016-01-13T16:13:53Z</dcterms:created>
  <dcterms:modified xsi:type="dcterms:W3CDTF">2017-02-16T21:36:51Z</dcterms:modified>
</cp:coreProperties>
</file>