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319" r:id="rId4"/>
    <p:sldId id="318" r:id="rId5"/>
    <p:sldId id="331" r:id="rId6"/>
    <p:sldId id="346" r:id="rId7"/>
    <p:sldId id="337" r:id="rId8"/>
    <p:sldId id="350" r:id="rId9"/>
    <p:sldId id="351" r:id="rId10"/>
    <p:sldId id="352" r:id="rId11"/>
    <p:sldId id="354" r:id="rId12"/>
    <p:sldId id="353" r:id="rId13"/>
    <p:sldId id="355" r:id="rId14"/>
    <p:sldId id="259" r:id="rId1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1F7B9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>
        <p:scale>
          <a:sx n="66" d="100"/>
          <a:sy n="66" d="100"/>
        </p:scale>
        <p:origin x="2358" y="11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24/02/2017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24/02/2017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09:00)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627086" y="62529"/>
            <a:ext cx="4891313" cy="6010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AYACUCHO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PROV. CANGALLO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4738" y="3874583"/>
            <a:ext cx="26716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TOTOS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CHUSCHI</a:t>
            </a:r>
            <a:endParaRPr lang="es-PE" sz="1200" dirty="0" smtClean="0">
              <a:solidFill>
                <a:srgbClr val="FF0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1" y="120586"/>
            <a:ext cx="2523365" cy="3600000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15" name="Rectángulo 14"/>
          <p:cNvSpPr/>
          <p:nvPr/>
        </p:nvSpPr>
        <p:spPr>
          <a:xfrm>
            <a:off x="802213" y="1358392"/>
            <a:ext cx="462650" cy="312881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369" y="1026782"/>
            <a:ext cx="5059266" cy="468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Elipse 9"/>
          <p:cNvSpPr/>
          <p:nvPr/>
        </p:nvSpPr>
        <p:spPr>
          <a:xfrm rot="16200000" flipV="1">
            <a:off x="5691563" y="1914232"/>
            <a:ext cx="1078877" cy="2136612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23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1" y="2525444"/>
            <a:ext cx="8682712" cy="193044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1262" y="1175435"/>
            <a:ext cx="8476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rgbClr val="333333"/>
                </a:solidFill>
                <a:latin typeface="Lucida Grande"/>
              </a:rPr>
              <a:t>Reporte de alertas Caudales de ríos </a:t>
            </a:r>
            <a:r>
              <a:rPr lang="es-PE" b="1" dirty="0" smtClean="0">
                <a:solidFill>
                  <a:srgbClr val="333333"/>
                </a:solidFill>
                <a:latin typeface="Lucida Grande"/>
              </a:rPr>
              <a:t>24-02-2017</a:t>
            </a:r>
          </a:p>
          <a:p>
            <a:pPr algn="ctr"/>
            <a:r>
              <a:rPr lang="es-PE" b="1" i="0" dirty="0" smtClean="0">
                <a:solidFill>
                  <a:srgbClr val="333333"/>
                </a:solidFill>
                <a:effectLst/>
                <a:latin typeface="Lucida Grande"/>
              </a:rPr>
              <a:t>AUTORIDAD NACIONAL DEL AGUA</a:t>
            </a:r>
            <a:endParaRPr lang="es-PE" b="1" i="0" dirty="0">
              <a:solidFill>
                <a:srgbClr val="333333"/>
              </a:solidFill>
              <a:effectLst/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07556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734629" y="1531702"/>
            <a:ext cx="187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ESTACIÓN CONDORCERRO</a:t>
            </a:r>
            <a:endParaRPr lang="es-PE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7" y="104113"/>
            <a:ext cx="6180896" cy="6120000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 flipH="1" flipV="1">
            <a:off x="5762172" y="885372"/>
            <a:ext cx="972457" cy="6463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3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34" y="972457"/>
            <a:ext cx="8700880" cy="450033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746171" y="142688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ESTACIÓN SOCSI</a:t>
            </a:r>
            <a:endParaRPr lang="es-PE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6415314" y="420914"/>
            <a:ext cx="841829" cy="9289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92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0616" y="2290270"/>
            <a:ext cx="8971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dirty="0">
                <a:solidFill>
                  <a:schemeClr val="bg1"/>
                </a:solidFill>
              </a:rPr>
              <a:t>Para la identificación de las localidades con mayor probabilidad que puedan desencadenarse eventos tales como: Inundaciones y Huaycos se </a:t>
            </a:r>
            <a:r>
              <a:rPr lang="es-PE" sz="1400" b="1" dirty="0" smtClean="0">
                <a:solidFill>
                  <a:schemeClr val="bg1"/>
                </a:solidFill>
              </a:rPr>
              <a:t>utilizó </a:t>
            </a:r>
            <a:r>
              <a:rPr lang="es-PE" sz="1400" b="1" dirty="0">
                <a:solidFill>
                  <a:schemeClr val="bg1"/>
                </a:solidFill>
              </a:rPr>
              <a:t>el Escenario de Riesgo en base al pronóstico de precipitaciones de SENAMHI (</a:t>
            </a:r>
            <a:r>
              <a:rPr lang="es-PE" sz="1400" b="1" dirty="0" smtClean="0">
                <a:solidFill>
                  <a:schemeClr val="bg1"/>
                </a:solidFill>
              </a:rPr>
              <a:t>del </a:t>
            </a:r>
            <a:r>
              <a:rPr lang="es-PE" sz="1400" b="1" dirty="0" smtClean="0">
                <a:solidFill>
                  <a:schemeClr val="bg1"/>
                </a:solidFill>
              </a:rPr>
              <a:t>24.02.2017</a:t>
            </a:r>
            <a:r>
              <a:rPr lang="es-PE" sz="1400" b="1" dirty="0">
                <a:solidFill>
                  <a:schemeClr val="bg1"/>
                </a:solidFill>
              </a:rPr>
              <a:t>) y la información de la ANA sobre identificación de poblaciones vulnerables por activación de quebradas, puntos 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2016-2017 y puntos </a:t>
            </a:r>
            <a:r>
              <a:rPr lang="es-PE" sz="1400" b="1" dirty="0">
                <a:solidFill>
                  <a:schemeClr val="bg1"/>
                </a:solidFill>
              </a:rPr>
              <a:t>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2015-2016.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Las localidades en rojo son aquellas que presentan mayor riesgo y donde se recomienda mantener maquinaria para casos de emergencia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Importante considerar </a:t>
            </a:r>
            <a:r>
              <a:rPr lang="es-PE" sz="1400" b="1" dirty="0" smtClean="0">
                <a:solidFill>
                  <a:schemeClr val="bg1"/>
                </a:solidFill>
              </a:rPr>
              <a:t>los </a:t>
            </a:r>
            <a:r>
              <a:rPr lang="es-PE" sz="1400" b="1" dirty="0">
                <a:solidFill>
                  <a:schemeClr val="bg1"/>
                </a:solidFill>
              </a:rPr>
              <a:t>distritos en la parte </a:t>
            </a:r>
            <a:r>
              <a:rPr lang="es-PE" sz="1400" b="1" dirty="0" smtClean="0">
                <a:solidFill>
                  <a:schemeClr val="bg1"/>
                </a:solidFill>
              </a:rPr>
              <a:t>media y baja de </a:t>
            </a:r>
            <a:r>
              <a:rPr lang="es-PE" sz="1400" b="1" dirty="0">
                <a:solidFill>
                  <a:schemeClr val="bg1"/>
                </a:solidFill>
              </a:rPr>
              <a:t>las cuencas expuestas a los pronósticos antes mencionados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  <a:endParaRPr lang="es-PE" sz="1400" b="1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80808" y="796536"/>
            <a:ext cx="2550435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629" y="-1"/>
            <a:ext cx="4110212" cy="638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11" y="928914"/>
            <a:ext cx="8552299" cy="495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75640" y="3806660"/>
            <a:ext cx="25422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600" dirty="0" smtClean="0">
                <a:solidFill>
                  <a:srgbClr val="FF0000"/>
                </a:solidFill>
              </a:rPr>
              <a:t>AGUAS VERDES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600" dirty="0" smtClean="0">
                <a:solidFill>
                  <a:srgbClr val="FF0000"/>
                </a:solidFill>
              </a:rPr>
              <a:t>ZARUMILLA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600" dirty="0" smtClean="0">
                <a:solidFill>
                  <a:srgbClr val="FF0000"/>
                </a:solidFill>
              </a:rPr>
              <a:t>PAPAYAL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600" dirty="0" smtClean="0"/>
              <a:t>MATAPALO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sz="1200" dirty="0">
              <a:solidFill>
                <a:srgbClr val="FF0000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69395" y="195395"/>
            <a:ext cx="3847907" cy="3077344"/>
            <a:chOff x="169395" y="195395"/>
            <a:chExt cx="3847907" cy="307734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395" y="195395"/>
              <a:ext cx="3847907" cy="307734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5" name="Rectángulo 14"/>
            <p:cNvSpPr/>
            <p:nvPr/>
          </p:nvSpPr>
          <p:spPr>
            <a:xfrm>
              <a:off x="3151174" y="195395"/>
              <a:ext cx="533400" cy="9175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45" y="6069975"/>
            <a:ext cx="1993656" cy="26582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137922" y="456195"/>
            <a:ext cx="4073836" cy="5472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UMBES –  PROV. ZARUMILLA, PROBABILIDAD DE 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5110273" y="1112967"/>
            <a:ext cx="3777615" cy="4897755"/>
            <a:chOff x="-6296025" y="-1304925"/>
            <a:chExt cx="6296025" cy="816292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296025" y="-1304925"/>
              <a:ext cx="6296025" cy="816292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3" name="Elipse 12"/>
            <p:cNvSpPr/>
            <p:nvPr/>
          </p:nvSpPr>
          <p:spPr>
            <a:xfrm rot="4277810" flipV="1">
              <a:off x="-3589667" y="4310973"/>
              <a:ext cx="1367045" cy="2453867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6" name="Elipse 15"/>
            <p:cNvSpPr/>
            <p:nvPr/>
          </p:nvSpPr>
          <p:spPr>
            <a:xfrm rot="20325187" flipV="1">
              <a:off x="-3407931" y="1112026"/>
              <a:ext cx="1534308" cy="2395541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8" name="Elipse 17"/>
            <p:cNvSpPr/>
            <p:nvPr/>
          </p:nvSpPr>
          <p:spPr>
            <a:xfrm rot="3286207" flipV="1">
              <a:off x="-3872684" y="60240"/>
              <a:ext cx="732502" cy="2052863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2798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3386200"/>
            <a:ext cx="29240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CASITAS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200" dirty="0" smtClean="0"/>
              <a:t>ZORRITOS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200" dirty="0" smtClean="0"/>
              <a:t>CANOAS DE PUNTA SAL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TUMBES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CORRALES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SAN JUAN DE LA VIRGEN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SAN JACINTO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PAMPAS DE HOSPITAL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200" dirty="0" smtClean="0"/>
              <a:t>LA CRUZ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45" y="6069975"/>
            <a:ext cx="1993656" cy="26582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005420" y="219395"/>
            <a:ext cx="3629094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CONTRALMIRANTE VILLAR – TUMBES,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582056" y="464458"/>
            <a:ext cx="1494451" cy="1770742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151" y="1669143"/>
            <a:ext cx="6386867" cy="43196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58" y="59738"/>
            <a:ext cx="3653343" cy="29217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Elipse 10"/>
          <p:cNvSpPr/>
          <p:nvPr/>
        </p:nvSpPr>
        <p:spPr>
          <a:xfrm rot="14772610" flipV="1">
            <a:off x="3824254" y="2522431"/>
            <a:ext cx="719820" cy="2553262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Elipse 11"/>
          <p:cNvSpPr/>
          <p:nvPr/>
        </p:nvSpPr>
        <p:spPr>
          <a:xfrm rot="6125865" flipV="1">
            <a:off x="7981307" y="3723869"/>
            <a:ext cx="820227" cy="1204921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Elipse 15"/>
          <p:cNvSpPr/>
          <p:nvPr/>
        </p:nvSpPr>
        <p:spPr>
          <a:xfrm flipV="1">
            <a:off x="5769177" y="1857828"/>
            <a:ext cx="1947211" cy="3715658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2540572" y="391791"/>
            <a:ext cx="533400" cy="917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029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850459" y="270939"/>
            <a:ext cx="4073836" cy="8592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PIURA –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SULLANA</a:t>
            </a:r>
          </a:p>
          <a:p>
            <a:pPr algn="ctr"/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3806" y="2905687"/>
            <a:ext cx="267163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/>
              <a:t>LANCONES</a:t>
            </a:r>
            <a:endParaRPr lang="es-PE" sz="12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/>
              <a:t>SULLANA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QUERECOTILLO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SALITRAL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BELLAVISTA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TAMBO GRANDE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/>
              <a:t>PIURA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/>
              <a:t>CASTILLA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/>
              <a:t>LAS LOMAS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LA MATANZA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SAN JUAN DE BIGOTE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SALITRAL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BUENOS AIRES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MORROPON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CHULUCANAS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/>
              <a:t>SANTO DOMINGO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/>
              <a:t>SANTA CATALINA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/>
              <a:t>YAMANGO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/>
              <a:t>CHALACO</a:t>
            </a:r>
            <a:endParaRPr lang="es-PE" sz="1200" dirty="0" smtClean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298" y="1186801"/>
            <a:ext cx="6268159" cy="4680000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</p:pic>
      <p:grpSp>
        <p:nvGrpSpPr>
          <p:cNvPr id="3" name="Grupo 2"/>
          <p:cNvGrpSpPr/>
          <p:nvPr/>
        </p:nvGrpSpPr>
        <p:grpSpPr>
          <a:xfrm>
            <a:off x="81660" y="25687"/>
            <a:ext cx="2886923" cy="2880000"/>
            <a:chOff x="-4039957" y="0"/>
            <a:chExt cx="2886923" cy="2880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039957" y="0"/>
              <a:ext cx="2886923" cy="28800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5" name="Rectángulo 14"/>
            <p:cNvSpPr/>
            <p:nvPr/>
          </p:nvSpPr>
          <p:spPr>
            <a:xfrm>
              <a:off x="-3049541" y="841763"/>
              <a:ext cx="1320799" cy="1016066"/>
            </a:xfrm>
            <a:prstGeom prst="rect">
              <a:avLst/>
            </a:prstGeom>
            <a:noFill/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8" name="Elipse 7"/>
          <p:cNvSpPr/>
          <p:nvPr/>
        </p:nvSpPr>
        <p:spPr>
          <a:xfrm rot="3407298" flipV="1">
            <a:off x="3445079" y="934224"/>
            <a:ext cx="1270869" cy="2569465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Elipse 12"/>
          <p:cNvSpPr/>
          <p:nvPr/>
        </p:nvSpPr>
        <p:spPr>
          <a:xfrm rot="18798583" flipV="1">
            <a:off x="5411764" y="1900085"/>
            <a:ext cx="1270869" cy="2569465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Elipse 13"/>
          <p:cNvSpPr/>
          <p:nvPr/>
        </p:nvSpPr>
        <p:spPr>
          <a:xfrm rot="18900083" flipV="1">
            <a:off x="7352464" y="3392140"/>
            <a:ext cx="1270869" cy="1652485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874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3136345" y="62529"/>
            <a:ext cx="4073836" cy="6010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PIURA –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LAMBAYEQUE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4738" y="3874583"/>
            <a:ext cx="26716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OLMOS (Lambayeque)</a:t>
            </a:r>
            <a:endParaRPr lang="es-PE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HUARMACA (Piura)</a:t>
            </a:r>
            <a:endParaRPr lang="es-PE" sz="1200" dirty="0" smtClean="0">
              <a:solidFill>
                <a:srgbClr val="FF0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424119" y="181032"/>
            <a:ext cx="2210056" cy="2693488"/>
            <a:chOff x="-3754483" y="-580305"/>
            <a:chExt cx="2802827" cy="36000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754483" y="-580305"/>
              <a:ext cx="2802827" cy="3600000"/>
            </a:xfrm>
            <a:prstGeom prst="rect">
              <a:avLst/>
            </a:prstGeom>
            <a:ln>
              <a:solidFill>
                <a:srgbClr val="FF3300"/>
              </a:solidFill>
            </a:ln>
          </p:spPr>
        </p:pic>
        <p:sp>
          <p:nvSpPr>
            <p:cNvPr id="15" name="Rectángulo 14"/>
            <p:cNvSpPr/>
            <p:nvPr/>
          </p:nvSpPr>
          <p:spPr>
            <a:xfrm>
              <a:off x="-2138440" y="1152761"/>
              <a:ext cx="586740" cy="418183"/>
            </a:xfrm>
            <a:prstGeom prst="rect">
              <a:avLst/>
            </a:prstGeom>
            <a:noFill/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345" y="846782"/>
            <a:ext cx="5720534" cy="5040000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10" name="Elipse 9"/>
          <p:cNvSpPr/>
          <p:nvPr/>
        </p:nvSpPr>
        <p:spPr>
          <a:xfrm rot="2777126" flipV="1">
            <a:off x="5963867" y="4499004"/>
            <a:ext cx="828773" cy="785740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Elipse 7"/>
          <p:cNvSpPr/>
          <p:nvPr/>
        </p:nvSpPr>
        <p:spPr>
          <a:xfrm rot="4728002" flipV="1">
            <a:off x="4687285" y="1777747"/>
            <a:ext cx="3179519" cy="1493900"/>
          </a:xfrm>
          <a:prstGeom prst="ellipse">
            <a:avLst/>
          </a:prstGeom>
          <a:noFill/>
          <a:ln w="476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0695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627086" y="62529"/>
            <a:ext cx="4891313" cy="6010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HUANCAVELICA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PROV. HUANCAVELICA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DE LLUVIAS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4738" y="3874583"/>
            <a:ext cx="2671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/>
              <a:t>DISTRITOS PROBABLES DE AFECTACIÓN: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1200" dirty="0" smtClean="0">
                <a:solidFill>
                  <a:srgbClr val="FF0000"/>
                </a:solidFill>
              </a:rPr>
              <a:t>HUANCAVELICA</a:t>
            </a:r>
            <a:endParaRPr lang="es-PE" sz="1200" dirty="0" smtClean="0">
              <a:solidFill>
                <a:srgbClr val="FF0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1" y="6069975"/>
            <a:ext cx="1933819" cy="25784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92" y="207444"/>
            <a:ext cx="2363694" cy="3172327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15" name="Rectángulo 14"/>
          <p:cNvSpPr/>
          <p:nvPr/>
        </p:nvSpPr>
        <p:spPr>
          <a:xfrm>
            <a:off x="1135371" y="1358392"/>
            <a:ext cx="462650" cy="312881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3" name="Grupo 12"/>
          <p:cNvGrpSpPr/>
          <p:nvPr/>
        </p:nvGrpSpPr>
        <p:grpSpPr>
          <a:xfrm>
            <a:off x="3632654" y="846782"/>
            <a:ext cx="4669000" cy="5040000"/>
            <a:chOff x="4198711" y="846782"/>
            <a:chExt cx="4669000" cy="5040000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8711" y="846782"/>
              <a:ext cx="4669000" cy="5040000"/>
            </a:xfrm>
            <a:prstGeom prst="rect">
              <a:avLst/>
            </a:prstGeom>
            <a:ln>
              <a:solidFill>
                <a:srgbClr val="FF3300"/>
              </a:solidFill>
            </a:ln>
          </p:spPr>
        </p:pic>
        <p:sp>
          <p:nvSpPr>
            <p:cNvPr id="10" name="Elipse 9"/>
            <p:cNvSpPr/>
            <p:nvPr/>
          </p:nvSpPr>
          <p:spPr>
            <a:xfrm rot="2777126" flipV="1">
              <a:off x="5922187" y="1744125"/>
              <a:ext cx="1078877" cy="1039767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9273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8384</TotalTime>
  <Words>228</Words>
  <Application>Microsoft Office PowerPoint</Application>
  <PresentationFormat>Presentación en pantalla (4:3)</PresentationFormat>
  <Paragraphs>61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Lucida Grande</vt:lpstr>
      <vt:lpstr>Wingdings</vt:lpstr>
      <vt:lpstr>Tema de Office</vt:lpstr>
      <vt:lpstr>IDENTIFICACIÓN DE PROBABLES LOCALIDADES AFECTADAS (PRONÓSTICO DE PRECIPITACIONES 24/02/2017 09:00)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295</cp:revision>
  <cp:lastPrinted>2017-02-13T21:29:27Z</cp:lastPrinted>
  <dcterms:created xsi:type="dcterms:W3CDTF">2016-01-13T16:13:53Z</dcterms:created>
  <dcterms:modified xsi:type="dcterms:W3CDTF">2017-02-24T22:25:05Z</dcterms:modified>
</cp:coreProperties>
</file>