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0" r:id="rId2"/>
    <p:sldId id="342" r:id="rId3"/>
    <p:sldId id="338" r:id="rId4"/>
    <p:sldId id="331" r:id="rId5"/>
    <p:sldId id="339" r:id="rId6"/>
    <p:sldId id="340" r:id="rId7"/>
    <p:sldId id="343" r:id="rId8"/>
    <p:sldId id="344" r:id="rId9"/>
    <p:sldId id="259" r:id="rId10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69" autoAdjust="0"/>
    <p:restoredTop sz="96433" autoAdjust="0"/>
  </p:normalViewPr>
  <p:slideViewPr>
    <p:cSldViewPr snapToGrid="0">
      <p:cViewPr varScale="1">
        <p:scale>
          <a:sx n="89" d="100"/>
          <a:sy n="89" d="100"/>
        </p:scale>
        <p:origin x="2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est_salud_expues_Inundac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inst_educativas_expues_MMas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est_salud_expues_MMas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inst_educativas_expues_Inundac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 dinámica2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200" dirty="0"/>
              <a:t>DISTRITOS EXPUESTOS A INUNDACIONES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5903291085398238"/>
          <c:y val="0.14632848453936456"/>
          <c:w val="0.74659380169301315"/>
          <c:h val="0.730902352390143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(en blanco)</c:v>
                </c:pt>
                <c:pt idx="1">
                  <c:v>AMAZONAS</c:v>
                </c:pt>
                <c:pt idx="2">
                  <c:v>MOQUEGUA</c:v>
                </c:pt>
                <c:pt idx="3">
                  <c:v>TACNA</c:v>
                </c:pt>
                <c:pt idx="4">
                  <c:v>APURIMAC</c:v>
                </c:pt>
                <c:pt idx="5">
                  <c:v>MADRE DE DIOS</c:v>
                </c:pt>
                <c:pt idx="6">
                  <c:v>TUMBES</c:v>
                </c:pt>
                <c:pt idx="7">
                  <c:v>PASCO</c:v>
                </c:pt>
                <c:pt idx="8">
                  <c:v>UCAYALI</c:v>
                </c:pt>
                <c:pt idx="9">
                  <c:v>HUANUCO</c:v>
                </c:pt>
                <c:pt idx="10">
                  <c:v>LORETO</c:v>
                </c:pt>
                <c:pt idx="11">
                  <c:v>CAJAMARCA</c:v>
                </c:pt>
                <c:pt idx="12">
                  <c:v>ANCASH</c:v>
                </c:pt>
                <c:pt idx="13">
                  <c:v>AREQUIPA</c:v>
                </c:pt>
                <c:pt idx="14">
                  <c:v>HUANCAVELICA</c:v>
                </c:pt>
                <c:pt idx="15">
                  <c:v>LA LIBERTAD</c:v>
                </c:pt>
                <c:pt idx="16">
                  <c:v>CUSCO</c:v>
                </c:pt>
                <c:pt idx="17">
                  <c:v>LIMA</c:v>
                </c:pt>
                <c:pt idx="18">
                  <c:v>AYACUCHO</c:v>
                </c:pt>
                <c:pt idx="19">
                  <c:v>LAMBAYEQUE</c:v>
                </c:pt>
                <c:pt idx="20">
                  <c:v>PIURA</c:v>
                </c:pt>
                <c:pt idx="21">
                  <c:v>SAN MARTIN</c:v>
                </c:pt>
                <c:pt idx="22">
                  <c:v>JUNIN</c:v>
                </c:pt>
                <c:pt idx="23">
                  <c:v>PUNO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9</c:v>
                </c:pt>
                <c:pt idx="5">
                  <c:v>10</c:v>
                </c:pt>
                <c:pt idx="6">
                  <c:v>10</c:v>
                </c:pt>
                <c:pt idx="7">
                  <c:v>12</c:v>
                </c:pt>
                <c:pt idx="8">
                  <c:v>15</c:v>
                </c:pt>
                <c:pt idx="9">
                  <c:v>15</c:v>
                </c:pt>
                <c:pt idx="10">
                  <c:v>18</c:v>
                </c:pt>
                <c:pt idx="11">
                  <c:v>19</c:v>
                </c:pt>
                <c:pt idx="12">
                  <c:v>19</c:v>
                </c:pt>
                <c:pt idx="13">
                  <c:v>21</c:v>
                </c:pt>
                <c:pt idx="14">
                  <c:v>22</c:v>
                </c:pt>
                <c:pt idx="15">
                  <c:v>27</c:v>
                </c:pt>
                <c:pt idx="16">
                  <c:v>28</c:v>
                </c:pt>
                <c:pt idx="17">
                  <c:v>32</c:v>
                </c:pt>
                <c:pt idx="18">
                  <c:v>32</c:v>
                </c:pt>
                <c:pt idx="19">
                  <c:v>36</c:v>
                </c:pt>
                <c:pt idx="20">
                  <c:v>40</c:v>
                </c:pt>
                <c:pt idx="21">
                  <c:v>50</c:v>
                </c:pt>
                <c:pt idx="22">
                  <c:v>60</c:v>
                </c:pt>
                <c:pt idx="23">
                  <c:v>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3116880"/>
        <c:axId val="543116320"/>
      </c:barChart>
      <c:catAx>
        <c:axId val="543116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43116320"/>
        <c:crosses val="autoZero"/>
        <c:auto val="1"/>
        <c:lblAlgn val="ctr"/>
        <c:lblOffset val="100"/>
        <c:noMultiLvlLbl val="0"/>
      </c:catAx>
      <c:valAx>
        <c:axId val="543116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4311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 dinámica1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DISTRITOS EXPUESTOS</a:t>
            </a:r>
            <a:r>
              <a:rPr lang="en-US" sz="1200" baseline="0" dirty="0"/>
              <a:t> A MOVIMIENTOS EN MASA</a:t>
            </a:r>
            <a:endParaRPr lang="en-US" sz="1200" dirty="0"/>
          </a:p>
        </c:rich>
      </c:tx>
      <c:layout>
        <c:manualLayout>
          <c:xMode val="edge"/>
          <c:yMode val="edge"/>
          <c:x val="0.22353731014022057"/>
          <c:y val="6.19965416097736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586055467677224"/>
          <c:y val="0.16982904299089877"/>
          <c:w val="0.73365025817735852"/>
          <c:h val="0.732030720911387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ICA</c:v>
                </c:pt>
                <c:pt idx="1">
                  <c:v>MADRE DE DIOS</c:v>
                </c:pt>
                <c:pt idx="2">
                  <c:v>UCAYALI</c:v>
                </c:pt>
                <c:pt idx="3">
                  <c:v>LORETO</c:v>
                </c:pt>
                <c:pt idx="4">
                  <c:v>MOQUEGUA</c:v>
                </c:pt>
                <c:pt idx="5">
                  <c:v>TACNA</c:v>
                </c:pt>
                <c:pt idx="6">
                  <c:v>LAMBAYEQUE</c:v>
                </c:pt>
                <c:pt idx="7">
                  <c:v>TUMBES</c:v>
                </c:pt>
                <c:pt idx="8">
                  <c:v>PASCO</c:v>
                </c:pt>
                <c:pt idx="9">
                  <c:v>AMAZONAS</c:v>
                </c:pt>
                <c:pt idx="10">
                  <c:v>AREQUIPA</c:v>
                </c:pt>
                <c:pt idx="11">
                  <c:v>PIURA</c:v>
                </c:pt>
                <c:pt idx="12">
                  <c:v>LA LIBERTAD</c:v>
                </c:pt>
                <c:pt idx="13">
                  <c:v>CUSCO</c:v>
                </c:pt>
                <c:pt idx="14">
                  <c:v>HUANUCO</c:v>
                </c:pt>
                <c:pt idx="15">
                  <c:v>SAN MARTIN</c:v>
                </c:pt>
                <c:pt idx="16">
                  <c:v>LIMA</c:v>
                </c:pt>
                <c:pt idx="17">
                  <c:v>APURIMAC</c:v>
                </c:pt>
                <c:pt idx="18">
                  <c:v>AYACUCHO</c:v>
                </c:pt>
                <c:pt idx="19">
                  <c:v>HUANCAVELICA</c:v>
                </c:pt>
                <c:pt idx="20">
                  <c:v>CAJAMARCA</c:v>
                </c:pt>
                <c:pt idx="21">
                  <c:v>PUNO</c:v>
                </c:pt>
                <c:pt idx="22">
                  <c:v>JUNIN</c:v>
                </c:pt>
                <c:pt idx="23">
                  <c:v>ANCASH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24</c:v>
                </c:pt>
                <c:pt idx="9">
                  <c:v>33</c:v>
                </c:pt>
                <c:pt idx="10">
                  <c:v>35</c:v>
                </c:pt>
                <c:pt idx="11">
                  <c:v>39</c:v>
                </c:pt>
                <c:pt idx="12">
                  <c:v>51</c:v>
                </c:pt>
                <c:pt idx="13">
                  <c:v>57</c:v>
                </c:pt>
                <c:pt idx="14">
                  <c:v>65</c:v>
                </c:pt>
                <c:pt idx="15">
                  <c:v>66</c:v>
                </c:pt>
                <c:pt idx="16">
                  <c:v>68</c:v>
                </c:pt>
                <c:pt idx="17">
                  <c:v>72</c:v>
                </c:pt>
                <c:pt idx="18">
                  <c:v>83</c:v>
                </c:pt>
                <c:pt idx="19">
                  <c:v>91</c:v>
                </c:pt>
                <c:pt idx="20">
                  <c:v>92</c:v>
                </c:pt>
                <c:pt idx="21">
                  <c:v>101</c:v>
                </c:pt>
                <c:pt idx="22">
                  <c:v>119</c:v>
                </c:pt>
                <c:pt idx="23">
                  <c:v>138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9379696"/>
        <c:axId val="349381376"/>
      </c:barChart>
      <c:catAx>
        <c:axId val="349379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49381376"/>
        <c:crosses val="autoZero"/>
        <c:auto val="1"/>
        <c:lblAlgn val="ctr"/>
        <c:lblOffset val="100"/>
        <c:noMultiLvlLbl val="0"/>
      </c:catAx>
      <c:valAx>
        <c:axId val="349381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4937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[EE_est_salud_expues_Inundacion.xlsx]Hoja2!Tabla dinámica2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200"/>
              <a:t>ESTABLECIMIENTOS</a:t>
            </a:r>
            <a:r>
              <a:rPr lang="es-PE" sz="1200" baseline="0"/>
              <a:t> DE SALUD</a:t>
            </a:r>
            <a:endParaRPr lang="es-PE" sz="12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7.2703774090333018E-2"/>
          <c:y val="0.20211811684365866"/>
          <c:w val="0.89330681007264301"/>
          <c:h val="0.40803236425216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UCAYALI</c:v>
                </c:pt>
                <c:pt idx="1">
                  <c:v>PIURA</c:v>
                </c:pt>
                <c:pt idx="2">
                  <c:v>PUNO</c:v>
                </c:pt>
                <c:pt idx="3">
                  <c:v>LAMBAYEQUE</c:v>
                </c:pt>
                <c:pt idx="4">
                  <c:v>JUNIN</c:v>
                </c:pt>
                <c:pt idx="5">
                  <c:v>SAN MARTIN</c:v>
                </c:pt>
                <c:pt idx="6">
                  <c:v>LORETO</c:v>
                </c:pt>
                <c:pt idx="7">
                  <c:v>MADRE DE DIOS</c:v>
                </c:pt>
                <c:pt idx="8">
                  <c:v>LA LIBERTAD</c:v>
                </c:pt>
                <c:pt idx="9">
                  <c:v>LIMA</c:v>
                </c:pt>
                <c:pt idx="10">
                  <c:v>CUSCO</c:v>
                </c:pt>
                <c:pt idx="11">
                  <c:v>AMAZONAS</c:v>
                </c:pt>
                <c:pt idx="12">
                  <c:v>ANCASH</c:v>
                </c:pt>
                <c:pt idx="13">
                  <c:v>TUMBES</c:v>
                </c:pt>
                <c:pt idx="14">
                  <c:v>HUANUCO</c:v>
                </c:pt>
                <c:pt idx="15">
                  <c:v>PASCO</c:v>
                </c:pt>
                <c:pt idx="16">
                  <c:v>AYACUCHO</c:v>
                </c:pt>
                <c:pt idx="17">
                  <c:v>HUANCAVELICA</c:v>
                </c:pt>
                <c:pt idx="18">
                  <c:v>CAJAMARCA</c:v>
                </c:pt>
                <c:pt idx="19">
                  <c:v>AREQUIPA</c:v>
                </c:pt>
                <c:pt idx="20">
                  <c:v>CALLAO</c:v>
                </c:pt>
                <c:pt idx="21">
                  <c:v>APURIMAC</c:v>
                </c:pt>
                <c:pt idx="22">
                  <c:v>TACNA</c:v>
                </c:pt>
                <c:pt idx="23">
                  <c:v>MOQUEGUA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0">
                  <c:v>172</c:v>
                </c:pt>
                <c:pt idx="1">
                  <c:v>158</c:v>
                </c:pt>
                <c:pt idx="2">
                  <c:v>151</c:v>
                </c:pt>
                <c:pt idx="3">
                  <c:v>149</c:v>
                </c:pt>
                <c:pt idx="4">
                  <c:v>107</c:v>
                </c:pt>
                <c:pt idx="5">
                  <c:v>98</c:v>
                </c:pt>
                <c:pt idx="6">
                  <c:v>76</c:v>
                </c:pt>
                <c:pt idx="7">
                  <c:v>67</c:v>
                </c:pt>
                <c:pt idx="8">
                  <c:v>55</c:v>
                </c:pt>
                <c:pt idx="9">
                  <c:v>52</c:v>
                </c:pt>
                <c:pt idx="10">
                  <c:v>27</c:v>
                </c:pt>
                <c:pt idx="11">
                  <c:v>22</c:v>
                </c:pt>
                <c:pt idx="12">
                  <c:v>18</c:v>
                </c:pt>
                <c:pt idx="13">
                  <c:v>15</c:v>
                </c:pt>
                <c:pt idx="14">
                  <c:v>13</c:v>
                </c:pt>
                <c:pt idx="15">
                  <c:v>13</c:v>
                </c:pt>
                <c:pt idx="16">
                  <c:v>13</c:v>
                </c:pt>
                <c:pt idx="17">
                  <c:v>11</c:v>
                </c:pt>
                <c:pt idx="18">
                  <c:v>11</c:v>
                </c:pt>
                <c:pt idx="19">
                  <c:v>10</c:v>
                </c:pt>
                <c:pt idx="20">
                  <c:v>7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365664"/>
        <c:axId val="320367904"/>
      </c:barChart>
      <c:catAx>
        <c:axId val="32036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20367904"/>
        <c:crosses val="autoZero"/>
        <c:auto val="1"/>
        <c:lblAlgn val="ctr"/>
        <c:lblOffset val="100"/>
        <c:noMultiLvlLbl val="0"/>
      </c:catAx>
      <c:valAx>
        <c:axId val="32036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2036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[EE_inst_educativas_expues_MMasa.xlsx]Hoja2!Tabla dinámica2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smtClean="0"/>
              <a:t>INSTITUCIONES</a:t>
            </a:r>
            <a:r>
              <a:rPr lang="en-US" sz="1200" baseline="0" dirty="0" smtClean="0"/>
              <a:t> EDUCATIVAS</a:t>
            </a:r>
            <a:endParaRPr lang="en-US" sz="1200" dirty="0"/>
          </a:p>
        </c:rich>
      </c:tx>
      <c:layout>
        <c:manualLayout>
          <c:xMode val="edge"/>
          <c:yMode val="edge"/>
          <c:x val="0.23951654973016265"/>
          <c:y val="2.3188915507464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1914260717410323E-2"/>
          <c:y val="0.15680336832895886"/>
          <c:w val="0.87932148130636933"/>
          <c:h val="0.44806553498388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JUNIN</c:v>
                </c:pt>
                <c:pt idx="1">
                  <c:v>CAJAMARCA</c:v>
                </c:pt>
                <c:pt idx="2">
                  <c:v>ANCASH</c:v>
                </c:pt>
                <c:pt idx="3">
                  <c:v>PUNO</c:v>
                </c:pt>
                <c:pt idx="4">
                  <c:v>HUANCAVELICA</c:v>
                </c:pt>
                <c:pt idx="5">
                  <c:v>LA LIBERTAD</c:v>
                </c:pt>
                <c:pt idx="6">
                  <c:v>SAN MARTIN</c:v>
                </c:pt>
                <c:pt idx="7">
                  <c:v>AYACUCHO</c:v>
                </c:pt>
                <c:pt idx="8">
                  <c:v>CUSCO</c:v>
                </c:pt>
                <c:pt idx="9">
                  <c:v>HUANUCO</c:v>
                </c:pt>
                <c:pt idx="10">
                  <c:v>APURIMAC</c:v>
                </c:pt>
                <c:pt idx="11">
                  <c:v>PIURA</c:v>
                </c:pt>
                <c:pt idx="12">
                  <c:v>LIMA</c:v>
                </c:pt>
                <c:pt idx="13">
                  <c:v>PASCO</c:v>
                </c:pt>
                <c:pt idx="14">
                  <c:v>LAMBAYEQUE</c:v>
                </c:pt>
                <c:pt idx="15">
                  <c:v>TUMBES</c:v>
                </c:pt>
                <c:pt idx="16">
                  <c:v>AMAZONAS</c:v>
                </c:pt>
                <c:pt idx="17">
                  <c:v>AREQUIPA</c:v>
                </c:pt>
                <c:pt idx="18">
                  <c:v>UCAYALI</c:v>
                </c:pt>
                <c:pt idx="19">
                  <c:v>LORETO</c:v>
                </c:pt>
                <c:pt idx="20">
                  <c:v>MOQUEGUA</c:v>
                </c:pt>
                <c:pt idx="21">
                  <c:v>MADRE DE DIOS</c:v>
                </c:pt>
                <c:pt idx="22">
                  <c:v>ICA</c:v>
                </c:pt>
                <c:pt idx="23">
                  <c:v>TACNA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0">
                  <c:v>1843</c:v>
                </c:pt>
                <c:pt idx="1">
                  <c:v>1715</c:v>
                </c:pt>
                <c:pt idx="2">
                  <c:v>1547</c:v>
                </c:pt>
                <c:pt idx="3">
                  <c:v>1384</c:v>
                </c:pt>
                <c:pt idx="4">
                  <c:v>1150</c:v>
                </c:pt>
                <c:pt idx="5">
                  <c:v>1040</c:v>
                </c:pt>
                <c:pt idx="6">
                  <c:v>967</c:v>
                </c:pt>
                <c:pt idx="7">
                  <c:v>725</c:v>
                </c:pt>
                <c:pt idx="8">
                  <c:v>723</c:v>
                </c:pt>
                <c:pt idx="9">
                  <c:v>553</c:v>
                </c:pt>
                <c:pt idx="10">
                  <c:v>474</c:v>
                </c:pt>
                <c:pt idx="11">
                  <c:v>462</c:v>
                </c:pt>
                <c:pt idx="12">
                  <c:v>307</c:v>
                </c:pt>
                <c:pt idx="13">
                  <c:v>292</c:v>
                </c:pt>
                <c:pt idx="14">
                  <c:v>224</c:v>
                </c:pt>
                <c:pt idx="15">
                  <c:v>209</c:v>
                </c:pt>
                <c:pt idx="16">
                  <c:v>204</c:v>
                </c:pt>
                <c:pt idx="17">
                  <c:v>166</c:v>
                </c:pt>
                <c:pt idx="18">
                  <c:v>87</c:v>
                </c:pt>
                <c:pt idx="19">
                  <c:v>75</c:v>
                </c:pt>
                <c:pt idx="20">
                  <c:v>29</c:v>
                </c:pt>
                <c:pt idx="21">
                  <c:v>16</c:v>
                </c:pt>
                <c:pt idx="22">
                  <c:v>13</c:v>
                </c:pt>
                <c:pt idx="2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4533968"/>
        <c:axId val="356452592"/>
      </c:barChart>
      <c:catAx>
        <c:axId val="35453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56452592"/>
        <c:crosses val="autoZero"/>
        <c:auto val="1"/>
        <c:lblAlgn val="ctr"/>
        <c:lblOffset val="100"/>
        <c:noMultiLvlLbl val="0"/>
      </c:catAx>
      <c:valAx>
        <c:axId val="35645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5453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[EE_est_salud_expues_MMasa.xlsx]Hoja1!Tabla dinámica1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ESTABLECIMIENTOS DE SALUD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Hoja1!$A$4:$A$28</c:f>
              <c:strCache>
                <c:ptCount val="24"/>
                <c:pt idx="0">
                  <c:v>JUNIN</c:v>
                </c:pt>
                <c:pt idx="1">
                  <c:v>ANCASH</c:v>
                </c:pt>
                <c:pt idx="2">
                  <c:v>HUANCAVELICA</c:v>
                </c:pt>
                <c:pt idx="3">
                  <c:v>PUNO</c:v>
                </c:pt>
                <c:pt idx="4">
                  <c:v>SAN MARTIN</c:v>
                </c:pt>
                <c:pt idx="5">
                  <c:v>CAJAMARCA</c:v>
                </c:pt>
                <c:pt idx="6">
                  <c:v>LA LIBERTAD</c:v>
                </c:pt>
                <c:pt idx="7">
                  <c:v>AYACUCHO</c:v>
                </c:pt>
                <c:pt idx="8">
                  <c:v>LIMA</c:v>
                </c:pt>
                <c:pt idx="9">
                  <c:v>APURIMAC</c:v>
                </c:pt>
                <c:pt idx="10">
                  <c:v>CUSCO</c:v>
                </c:pt>
                <c:pt idx="11">
                  <c:v>HUANUCO</c:v>
                </c:pt>
                <c:pt idx="12">
                  <c:v>PIURA</c:v>
                </c:pt>
                <c:pt idx="13">
                  <c:v>PASCO</c:v>
                </c:pt>
                <c:pt idx="14">
                  <c:v>AMAZONAS</c:v>
                </c:pt>
                <c:pt idx="15">
                  <c:v>LAMBAYEQUE</c:v>
                </c:pt>
                <c:pt idx="16">
                  <c:v>AREQUIPA</c:v>
                </c:pt>
                <c:pt idx="17">
                  <c:v>TUMBES</c:v>
                </c:pt>
                <c:pt idx="18">
                  <c:v>UCAYALI</c:v>
                </c:pt>
                <c:pt idx="19">
                  <c:v>LORETO</c:v>
                </c:pt>
                <c:pt idx="20">
                  <c:v>MOQUEGUA</c:v>
                </c:pt>
                <c:pt idx="21">
                  <c:v>MADRE DE DIOS</c:v>
                </c:pt>
                <c:pt idx="22">
                  <c:v>ICA</c:v>
                </c:pt>
                <c:pt idx="23">
                  <c:v>TACNA</c:v>
                </c:pt>
              </c:strCache>
            </c:strRef>
          </c:cat>
          <c:val>
            <c:numRef>
              <c:f>Hoja1!$B$4:$B$28</c:f>
              <c:numCache>
                <c:formatCode>General</c:formatCode>
                <c:ptCount val="24"/>
                <c:pt idx="0">
                  <c:v>226</c:v>
                </c:pt>
                <c:pt idx="1">
                  <c:v>226</c:v>
                </c:pt>
                <c:pt idx="2">
                  <c:v>161</c:v>
                </c:pt>
                <c:pt idx="3">
                  <c:v>161</c:v>
                </c:pt>
                <c:pt idx="4">
                  <c:v>159</c:v>
                </c:pt>
                <c:pt idx="5">
                  <c:v>144</c:v>
                </c:pt>
                <c:pt idx="6">
                  <c:v>128</c:v>
                </c:pt>
                <c:pt idx="7">
                  <c:v>99</c:v>
                </c:pt>
                <c:pt idx="8">
                  <c:v>90</c:v>
                </c:pt>
                <c:pt idx="9">
                  <c:v>87</c:v>
                </c:pt>
                <c:pt idx="10">
                  <c:v>71</c:v>
                </c:pt>
                <c:pt idx="11">
                  <c:v>64</c:v>
                </c:pt>
                <c:pt idx="12">
                  <c:v>52</c:v>
                </c:pt>
                <c:pt idx="13">
                  <c:v>51</c:v>
                </c:pt>
                <c:pt idx="14">
                  <c:v>40</c:v>
                </c:pt>
                <c:pt idx="15">
                  <c:v>29</c:v>
                </c:pt>
                <c:pt idx="16">
                  <c:v>27</c:v>
                </c:pt>
                <c:pt idx="17">
                  <c:v>24</c:v>
                </c:pt>
                <c:pt idx="18">
                  <c:v>9</c:v>
                </c:pt>
                <c:pt idx="19">
                  <c:v>7</c:v>
                </c:pt>
                <c:pt idx="20">
                  <c:v>6</c:v>
                </c:pt>
                <c:pt idx="21">
                  <c:v>5</c:v>
                </c:pt>
                <c:pt idx="22">
                  <c:v>4</c:v>
                </c:pt>
                <c:pt idx="2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323808"/>
        <c:axId val="489326048"/>
      </c:barChart>
      <c:catAx>
        <c:axId val="48932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89326048"/>
        <c:crosses val="autoZero"/>
        <c:auto val="1"/>
        <c:lblAlgn val="ctr"/>
        <c:lblOffset val="100"/>
        <c:noMultiLvlLbl val="0"/>
      </c:catAx>
      <c:valAx>
        <c:axId val="48932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8932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[EE_inst_educativas_expues_Inundacion.xlsx]Hoja1!Tabla dinámica1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INSTITUCIONES</a:t>
            </a:r>
            <a:r>
              <a:rPr lang="en-US" sz="1200" baseline="0" dirty="0"/>
              <a:t> EDUCATIVAS</a:t>
            </a:r>
          </a:p>
        </c:rich>
      </c:tx>
      <c:layout>
        <c:manualLayout>
          <c:xMode val="edge"/>
          <c:yMode val="edge"/>
          <c:x val="0.31399510537315356"/>
          <c:y val="4.870162230039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7778989774706629E-2"/>
          <c:y val="0.16128617404695994"/>
          <c:w val="0.86971581102217099"/>
          <c:h val="0.448864307048860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Hoja1!$A$4:$A$28</c:f>
              <c:strCache>
                <c:ptCount val="24"/>
                <c:pt idx="0">
                  <c:v>LAMBAYEQUE</c:v>
                </c:pt>
                <c:pt idx="1">
                  <c:v>PIURA</c:v>
                </c:pt>
                <c:pt idx="2">
                  <c:v>PUNO</c:v>
                </c:pt>
                <c:pt idx="3">
                  <c:v>JUNIN</c:v>
                </c:pt>
                <c:pt idx="4">
                  <c:v>UCAYALI</c:v>
                </c:pt>
                <c:pt idx="5">
                  <c:v>LA LIBERTAD</c:v>
                </c:pt>
                <c:pt idx="6">
                  <c:v>LIMA</c:v>
                </c:pt>
                <c:pt idx="7">
                  <c:v>LORETO</c:v>
                </c:pt>
                <c:pt idx="8">
                  <c:v>SAN MARTIN</c:v>
                </c:pt>
                <c:pt idx="9">
                  <c:v>CUSCO</c:v>
                </c:pt>
                <c:pt idx="10">
                  <c:v>MADRE DE DIOS</c:v>
                </c:pt>
                <c:pt idx="11">
                  <c:v>TUMBES</c:v>
                </c:pt>
                <c:pt idx="12">
                  <c:v>AMAZONAS</c:v>
                </c:pt>
                <c:pt idx="13">
                  <c:v>ANCASH</c:v>
                </c:pt>
                <c:pt idx="14">
                  <c:v>CAJAMARCA</c:v>
                </c:pt>
                <c:pt idx="15">
                  <c:v>HUANUCO</c:v>
                </c:pt>
                <c:pt idx="16">
                  <c:v>PASCO</c:v>
                </c:pt>
                <c:pt idx="17">
                  <c:v>HUANCAVELICA</c:v>
                </c:pt>
                <c:pt idx="18">
                  <c:v>AYACUCHO</c:v>
                </c:pt>
                <c:pt idx="19">
                  <c:v>CALLAO</c:v>
                </c:pt>
                <c:pt idx="20">
                  <c:v>AREQUIPA</c:v>
                </c:pt>
                <c:pt idx="21">
                  <c:v>APURIMAC</c:v>
                </c:pt>
                <c:pt idx="22">
                  <c:v>TACNA</c:v>
                </c:pt>
                <c:pt idx="23">
                  <c:v>MOQUEGUA</c:v>
                </c:pt>
              </c:strCache>
            </c:strRef>
          </c:cat>
          <c:val>
            <c:numRef>
              <c:f>Hoja1!$B$4:$B$28</c:f>
              <c:numCache>
                <c:formatCode>General</c:formatCode>
                <c:ptCount val="24"/>
                <c:pt idx="0">
                  <c:v>1593</c:v>
                </c:pt>
                <c:pt idx="1">
                  <c:v>1541</c:v>
                </c:pt>
                <c:pt idx="2">
                  <c:v>1374</c:v>
                </c:pt>
                <c:pt idx="3">
                  <c:v>1207</c:v>
                </c:pt>
                <c:pt idx="4">
                  <c:v>965</c:v>
                </c:pt>
                <c:pt idx="5">
                  <c:v>865</c:v>
                </c:pt>
                <c:pt idx="6">
                  <c:v>684</c:v>
                </c:pt>
                <c:pt idx="7">
                  <c:v>638</c:v>
                </c:pt>
                <c:pt idx="8">
                  <c:v>459</c:v>
                </c:pt>
                <c:pt idx="9">
                  <c:v>300</c:v>
                </c:pt>
                <c:pt idx="10">
                  <c:v>218</c:v>
                </c:pt>
                <c:pt idx="11">
                  <c:v>166</c:v>
                </c:pt>
                <c:pt idx="12">
                  <c:v>165</c:v>
                </c:pt>
                <c:pt idx="13">
                  <c:v>144</c:v>
                </c:pt>
                <c:pt idx="14">
                  <c:v>135</c:v>
                </c:pt>
                <c:pt idx="15">
                  <c:v>122</c:v>
                </c:pt>
                <c:pt idx="16">
                  <c:v>115</c:v>
                </c:pt>
                <c:pt idx="17">
                  <c:v>77</c:v>
                </c:pt>
                <c:pt idx="18">
                  <c:v>69</c:v>
                </c:pt>
                <c:pt idx="19">
                  <c:v>53</c:v>
                </c:pt>
                <c:pt idx="20">
                  <c:v>46</c:v>
                </c:pt>
                <c:pt idx="21">
                  <c:v>12</c:v>
                </c:pt>
                <c:pt idx="22">
                  <c:v>12</c:v>
                </c:pt>
                <c:pt idx="2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313648"/>
        <c:axId val="498311968"/>
      </c:barChart>
      <c:catAx>
        <c:axId val="49831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98311968"/>
        <c:crosses val="autoZero"/>
        <c:auto val="1"/>
        <c:lblAlgn val="ctr"/>
        <c:lblOffset val="100"/>
        <c:noMultiLvlLbl val="0"/>
      </c:catAx>
      <c:valAx>
        <c:axId val="49831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9831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90B2E-9D29-4355-81C1-BEE60E0C069F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85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26/03/2017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:00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2105" y="109423"/>
            <a:ext cx="351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78647" y="71296"/>
            <a:ext cx="27612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</a:t>
            </a:r>
          </a:p>
          <a:p>
            <a:pPr algn="ctr"/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871" y="587162"/>
            <a:ext cx="4011082" cy="5669963"/>
          </a:xfrm>
          <a:prstGeom prst="rect">
            <a:avLst/>
          </a:prstGeom>
        </p:spPr>
      </p:pic>
      <p:sp>
        <p:nvSpPr>
          <p:cNvPr id="27" name="Flecha curvada hacia la derecha 26"/>
          <p:cNvSpPr/>
          <p:nvPr/>
        </p:nvSpPr>
        <p:spPr>
          <a:xfrm rot="14374644" flipH="1">
            <a:off x="5726117" y="3319472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122892" y="3666104"/>
            <a:ext cx="686491" cy="472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ANCASH</a:t>
            </a:r>
          </a:p>
          <a:p>
            <a:pPr algn="ctr"/>
            <a:r>
              <a:rPr lang="es-PE" sz="500" b="1" dirty="0"/>
              <a:t>BOLOGNESI</a:t>
            </a:r>
          </a:p>
          <a:p>
            <a:pPr algn="ctr"/>
            <a:r>
              <a:rPr lang="es-PE" sz="500" b="1" dirty="0"/>
              <a:t>COLQUIOC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Flecha curvada hacia la derecha 27"/>
          <p:cNvSpPr/>
          <p:nvPr/>
        </p:nvSpPr>
        <p:spPr>
          <a:xfrm rot="21422312" flipH="1">
            <a:off x="5406221" y="1695111"/>
            <a:ext cx="301140" cy="71377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101288" y="1268416"/>
            <a:ext cx="686491" cy="5497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PIURA</a:t>
            </a:r>
          </a:p>
          <a:p>
            <a:pPr algn="ctr"/>
            <a:r>
              <a:rPr lang="es-PE" sz="500" b="1" dirty="0"/>
              <a:t>HUANCABAMBA</a:t>
            </a:r>
          </a:p>
          <a:p>
            <a:pPr algn="ctr"/>
            <a:r>
              <a:rPr lang="es-PE" sz="500" b="1" dirty="0"/>
              <a:t>EL CARMEN DE LA FRONTERA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derecha 28"/>
          <p:cNvSpPr/>
          <p:nvPr/>
        </p:nvSpPr>
        <p:spPr>
          <a:xfrm rot="14374644" flipH="1">
            <a:off x="6526283" y="4536952"/>
            <a:ext cx="227318" cy="67041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864772" y="5107718"/>
            <a:ext cx="686491" cy="472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AYACUCHO</a:t>
            </a:r>
          </a:p>
          <a:p>
            <a:pPr algn="ctr"/>
            <a:r>
              <a:rPr lang="es-PE" sz="500" b="1" dirty="0"/>
              <a:t>SUCRE</a:t>
            </a:r>
          </a:p>
          <a:p>
            <a:pPr algn="ctr"/>
            <a:r>
              <a:rPr lang="es-PE" sz="500" b="1" dirty="0"/>
              <a:t>HUACAÑA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43" y="569515"/>
            <a:ext cx="3980653" cy="5626949"/>
          </a:xfrm>
          <a:prstGeom prst="rect">
            <a:avLst/>
          </a:prstGeom>
        </p:spPr>
      </p:pic>
      <p:sp>
        <p:nvSpPr>
          <p:cNvPr id="18" name="Flecha curvada hacia la derecha 17"/>
          <p:cNvSpPr/>
          <p:nvPr/>
        </p:nvSpPr>
        <p:spPr>
          <a:xfrm rot="14374644" flipH="1">
            <a:off x="670075" y="2420848"/>
            <a:ext cx="301140" cy="562138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-2" y="2581667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LAMBAYEQUE</a:t>
            </a:r>
          </a:p>
          <a:p>
            <a:pPr algn="ctr"/>
            <a:r>
              <a:rPr lang="es-PE" sz="500" b="1" dirty="0"/>
              <a:t>LAMBAYEQUE</a:t>
            </a:r>
          </a:p>
          <a:p>
            <a:pPr algn="ctr"/>
            <a:r>
              <a:rPr lang="es-PE" sz="500" b="1" dirty="0"/>
              <a:t>OLMOS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derecha 18"/>
          <p:cNvSpPr/>
          <p:nvPr/>
        </p:nvSpPr>
        <p:spPr>
          <a:xfrm rot="15407558" flipH="1">
            <a:off x="577856" y="2007541"/>
            <a:ext cx="205013" cy="48902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-1" y="1876676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PIURA</a:t>
            </a:r>
          </a:p>
          <a:p>
            <a:pPr algn="ctr"/>
            <a:r>
              <a:rPr lang="es-PE" sz="500" b="1" dirty="0"/>
              <a:t>SULLANA</a:t>
            </a:r>
          </a:p>
          <a:p>
            <a:pPr algn="ctr"/>
            <a:r>
              <a:rPr lang="es-PE" sz="500" b="1" dirty="0"/>
              <a:t>LANCONES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echa curvada hacia la derecha 19"/>
          <p:cNvSpPr/>
          <p:nvPr/>
        </p:nvSpPr>
        <p:spPr>
          <a:xfrm rot="14374644" flipH="1">
            <a:off x="1031305" y="2934419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87395" y="3231293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LA LIBERTAD</a:t>
            </a:r>
          </a:p>
          <a:p>
            <a:pPr algn="ctr"/>
            <a:r>
              <a:rPr lang="es-PE" sz="500" b="1" dirty="0"/>
              <a:t>ASCOPE</a:t>
            </a:r>
          </a:p>
          <a:p>
            <a:pPr algn="ctr"/>
            <a:r>
              <a:rPr lang="es-PE" sz="500" b="1" dirty="0"/>
              <a:t>CHOCOPE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derecha 20"/>
          <p:cNvSpPr/>
          <p:nvPr/>
        </p:nvSpPr>
        <p:spPr>
          <a:xfrm rot="14374644" flipH="1">
            <a:off x="1463881" y="3775283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20645" y="4056534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CAJATAMBO</a:t>
            </a:r>
          </a:p>
          <a:p>
            <a:pPr algn="ctr"/>
            <a:r>
              <a:rPr lang="es-PE" sz="500" b="1" dirty="0" smtClean="0"/>
              <a:t>MANAS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lecha curvada hacia la derecha 21"/>
          <p:cNvSpPr/>
          <p:nvPr/>
        </p:nvSpPr>
        <p:spPr>
          <a:xfrm rot="13593048" flipH="1">
            <a:off x="1918580" y="4266705"/>
            <a:ext cx="236723" cy="778447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442827" y="4984838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HUANCAVELICA</a:t>
            </a:r>
          </a:p>
          <a:p>
            <a:pPr algn="ctr"/>
            <a:r>
              <a:rPr lang="es-PE" sz="500" b="1" dirty="0"/>
              <a:t>CASTROVIRREYNA</a:t>
            </a:r>
          </a:p>
          <a:p>
            <a:pPr algn="ctr"/>
            <a:r>
              <a:rPr lang="es-PE" sz="500" b="1" dirty="0"/>
              <a:t>CASTROVIRREYNA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echa curvada hacia la derecha 6"/>
          <p:cNvSpPr/>
          <p:nvPr/>
        </p:nvSpPr>
        <p:spPr>
          <a:xfrm rot="6784446">
            <a:off x="1895450" y="2111290"/>
            <a:ext cx="282979" cy="1480002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510237" y="2988911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CAJAMARCA</a:t>
            </a:r>
          </a:p>
          <a:p>
            <a:pPr algn="ctr"/>
            <a:r>
              <a:rPr lang="es-PE" sz="500" b="1" dirty="0"/>
              <a:t>SANTA CRUZ</a:t>
            </a:r>
          </a:p>
          <a:p>
            <a:pPr algn="ctr"/>
            <a:r>
              <a:rPr lang="es-PE" sz="500" b="1" dirty="0"/>
              <a:t>CATACHE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4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 animBg="1"/>
      <p:bldP spid="25" grpId="0" animBg="1"/>
      <p:bldP spid="29" grpId="0" animBg="1"/>
      <p:bldP spid="24" grpId="0" animBg="1"/>
      <p:bldP spid="18" grpId="0" animBg="1"/>
      <p:bldP spid="17" grpId="0" animBg="1"/>
      <p:bldP spid="19" grpId="0" animBg="1"/>
      <p:bldP spid="15" grpId="0" animBg="1"/>
      <p:bldP spid="20" grpId="0" animBg="1"/>
      <p:bldP spid="13" grpId="0" animBg="1"/>
      <p:bldP spid="21" grpId="0" animBg="1"/>
      <p:bldP spid="8" grpId="0" animBg="1"/>
      <p:bldP spid="22" grpId="0" animBg="1"/>
      <p:bldP spid="14" grpId="0" animBg="1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92769" y="183477"/>
            <a:ext cx="2277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DISTRITOS EXPUESTOS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7010116" y="1552355"/>
            <a:ext cx="11728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dirty="0" smtClean="0"/>
              <a:t>569 Distritos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7084614" y="4346846"/>
            <a:ext cx="12706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dirty="0" smtClean="0"/>
              <a:t>1190 Distritos</a:t>
            </a:r>
            <a:endParaRPr lang="es-PE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00747"/>
              </p:ext>
            </p:extLst>
          </p:nvPr>
        </p:nvGraphicFramePr>
        <p:xfrm>
          <a:off x="1323191" y="624362"/>
          <a:ext cx="5761423" cy="2518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46310"/>
              </p:ext>
            </p:extLst>
          </p:nvPr>
        </p:nvGraphicFramePr>
        <p:xfrm>
          <a:off x="1323191" y="3347719"/>
          <a:ext cx="5761423" cy="2644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33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63818" y="164988"/>
            <a:ext cx="5047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ELEMENTOS EXPUESTOS A MOVIMIENTOS EN MASA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2046117" y="574361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1249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1770631" y="278696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1872</a:t>
            </a:r>
            <a:endParaRPr lang="es-PE" dirty="0"/>
          </a:p>
        </p:txBody>
      </p:sp>
      <p:sp>
        <p:nvSpPr>
          <p:cNvPr id="10" name="Rectángulo 9"/>
          <p:cNvSpPr/>
          <p:nvPr/>
        </p:nvSpPr>
        <p:spPr>
          <a:xfrm>
            <a:off x="2402783" y="3095237"/>
            <a:ext cx="416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ELEMENTOS EXPUESTOS A INUNDACIONES</a:t>
            </a:r>
            <a:endParaRPr lang="es-PE" dirty="0"/>
          </a:p>
        </p:txBody>
      </p:sp>
      <p:sp>
        <p:nvSpPr>
          <p:cNvPr id="12" name="Rectángulo 11"/>
          <p:cNvSpPr/>
          <p:nvPr/>
        </p:nvSpPr>
        <p:spPr>
          <a:xfrm>
            <a:off x="6657376" y="2776407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14218</a:t>
            </a:r>
            <a:endParaRPr lang="es-PE" dirty="0"/>
          </a:p>
        </p:txBody>
      </p:sp>
      <p:sp>
        <p:nvSpPr>
          <p:cNvPr id="13" name="Rectángulo 12"/>
          <p:cNvSpPr/>
          <p:nvPr/>
        </p:nvSpPr>
        <p:spPr>
          <a:xfrm>
            <a:off x="6743428" y="5785033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10962</a:t>
            </a:r>
            <a:endParaRPr lang="es-PE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54615"/>
              </p:ext>
            </p:extLst>
          </p:nvPr>
        </p:nvGraphicFramePr>
        <p:xfrm>
          <a:off x="342900" y="3607816"/>
          <a:ext cx="4110103" cy="217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334707"/>
              </p:ext>
            </p:extLst>
          </p:nvPr>
        </p:nvGraphicFramePr>
        <p:xfrm>
          <a:off x="4594541" y="637543"/>
          <a:ext cx="4297774" cy="218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859658"/>
              </p:ext>
            </p:extLst>
          </p:nvPr>
        </p:nvGraphicFramePr>
        <p:xfrm>
          <a:off x="342900" y="624385"/>
          <a:ext cx="4110103" cy="222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208878"/>
              </p:ext>
            </p:extLst>
          </p:nvPr>
        </p:nvGraphicFramePr>
        <p:xfrm>
          <a:off x="4594541" y="3607815"/>
          <a:ext cx="4297774" cy="217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755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53923" y="195343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DISTRITOS EXPUESTOS </a:t>
            </a:r>
            <a:r>
              <a:rPr lang="es-PE" b="1" dirty="0"/>
              <a:t>POR </a:t>
            </a:r>
            <a:r>
              <a:rPr lang="es-PE" b="1" dirty="0" smtClean="0"/>
              <a:t>INUNDACIÓN</a:t>
            </a:r>
            <a:endParaRPr lang="es-PE" b="1" dirty="0"/>
          </a:p>
          <a:p>
            <a:endParaRPr lang="es-PE" b="1" u="sng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538162"/>
            <a:ext cx="698182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12523" y="343206"/>
            <a:ext cx="498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DISTRITOS EXPUESTOS A MOVIMIENTOS EN MASA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5" y="712538"/>
            <a:ext cx="7113943" cy="54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8697" y="407370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 smtClean="0"/>
              <a:t>ALTO PIURA</a:t>
            </a:r>
            <a:endParaRPr lang="es-PE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0" y="807480"/>
            <a:ext cx="8816354" cy="52027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20006" y="1651653"/>
            <a:ext cx="183178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5 Centros de Salud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549534" y="1140875"/>
            <a:ext cx="1774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20146 Pobladores</a:t>
            </a:r>
          </a:p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1011 Viviendas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8697" y="407370"/>
            <a:ext cx="1472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 smtClean="0"/>
              <a:t>BAJO PIURA</a:t>
            </a:r>
            <a:endParaRPr lang="es-PE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0" y="807480"/>
            <a:ext cx="8816354" cy="52027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64703" y="1651653"/>
            <a:ext cx="194239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19 Centros de Salud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549534" y="1140875"/>
            <a:ext cx="1774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22894 Pobladores</a:t>
            </a:r>
          </a:p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2063 Viviendas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17107</TotalTime>
  <Words>196</Words>
  <Application>Microsoft Office PowerPoint</Application>
  <PresentationFormat>Presentación en pantalla (4:3)</PresentationFormat>
  <Paragraphs>77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514</cp:revision>
  <cp:lastPrinted>2017-03-24T22:30:22Z</cp:lastPrinted>
  <dcterms:created xsi:type="dcterms:W3CDTF">2016-01-13T16:13:53Z</dcterms:created>
  <dcterms:modified xsi:type="dcterms:W3CDTF">2017-03-26T22:18:10Z</dcterms:modified>
</cp:coreProperties>
</file>