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0" r:id="rId2"/>
    <p:sldId id="342" r:id="rId3"/>
    <p:sldId id="343" r:id="rId4"/>
    <p:sldId id="345" r:id="rId5"/>
    <p:sldId id="344" r:id="rId6"/>
    <p:sldId id="339" r:id="rId7"/>
    <p:sldId id="346" r:id="rId8"/>
    <p:sldId id="347" r:id="rId9"/>
    <p:sldId id="348" r:id="rId10"/>
    <p:sldId id="349" r:id="rId11"/>
    <p:sldId id="259" r:id="rId12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1F7B91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9" autoAdjust="0"/>
    <p:restoredTop sz="89413" autoAdjust="0"/>
  </p:normalViewPr>
  <p:slideViewPr>
    <p:cSldViewPr snapToGrid="0">
      <p:cViewPr>
        <p:scale>
          <a:sx n="100" d="100"/>
          <a:sy n="100" d="100"/>
        </p:scale>
        <p:origin x="2214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192.168.10.217\Users\SD1\Desktop\COEN_2017\2.%20CENEPRED\MARZO\29_03_2017\Tablas\09%20HORAS\CPoblados_mmas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192.168.10.217\Users\SD1\Desktop\COEN_2017\2.%20CENEPRED\MARZO\29_03_2017\Tablas\09%20HORAS\CPoblados_inunac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1" u="none" strike="noStrike" kern="1200" spc="100" baseline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s-PE">
                <a:solidFill>
                  <a:srgbClr val="FFFF00"/>
                </a:solidFill>
                <a:effectLst/>
              </a:rPr>
              <a:t>ZONAS DE EXPOSICIÓN POR MOVIMIENTO EN MASA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1" u="none" strike="noStrike" kern="1200" spc="100" baseline="0">
              <a:solidFill>
                <a:srgbClr val="FFFF00"/>
              </a:solidFill>
              <a:effectLst/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C00000"/>
        </a:solidFill>
        <a:ln>
          <a:solidFill>
            <a:srgbClr val="C00000"/>
          </a:solidFill>
        </a:ln>
        <a:effectLst/>
        <a:sp3d>
          <a:contourClr>
            <a:srgbClr val="C00000"/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[CPoblados_mmasa.xlsx]Hoja1!$H$3</c:f>
              <c:strCache>
                <c:ptCount val="1"/>
                <c:pt idx="0">
                  <c:v>DISTRITO</c:v>
                </c:pt>
              </c:strCache>
            </c:strRef>
          </c:tx>
          <c:spPr>
            <a:solidFill>
              <a:srgbClr val="FD9803">
                <a:alpha val="91765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1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[CPoblados_mmasa.xlsx]Hoja1!$E$4:$E$28</c:f>
              <c:strCache>
                <c:ptCount val="24"/>
                <c:pt idx="0">
                  <c:v>AMAZONAS</c:v>
                </c:pt>
                <c:pt idx="1">
                  <c:v>ANCASH</c:v>
                </c:pt>
                <c:pt idx="2">
                  <c:v>APURIMAC</c:v>
                </c:pt>
                <c:pt idx="3">
                  <c:v>AREQUIPA</c:v>
                </c:pt>
                <c:pt idx="4">
                  <c:v>AYACUCHO</c:v>
                </c:pt>
                <c:pt idx="5">
                  <c:v>CAJAMARCA</c:v>
                </c:pt>
                <c:pt idx="6">
                  <c:v>CUSCO</c:v>
                </c:pt>
                <c:pt idx="7">
                  <c:v>HUANCAVELICA</c:v>
                </c:pt>
                <c:pt idx="8">
                  <c:v>HUANUCO</c:v>
                </c:pt>
                <c:pt idx="9">
                  <c:v>ICA</c:v>
                </c:pt>
                <c:pt idx="10">
                  <c:v>JUNIN</c:v>
                </c:pt>
                <c:pt idx="11">
                  <c:v>LA LIBERTAD</c:v>
                </c:pt>
                <c:pt idx="12">
                  <c:v>LAMBAYEQUE</c:v>
                </c:pt>
                <c:pt idx="13">
                  <c:v>LIMA</c:v>
                </c:pt>
                <c:pt idx="14">
                  <c:v>LORETO</c:v>
                </c:pt>
                <c:pt idx="15">
                  <c:v>MADRE DE DIOS</c:v>
                </c:pt>
                <c:pt idx="16">
                  <c:v>MOQUEGUA</c:v>
                </c:pt>
                <c:pt idx="17">
                  <c:v>PASCO</c:v>
                </c:pt>
                <c:pt idx="18">
                  <c:v>PIURA</c:v>
                </c:pt>
                <c:pt idx="19">
                  <c:v>PUNO</c:v>
                </c:pt>
                <c:pt idx="20">
                  <c:v>SAN MARTIN</c:v>
                </c:pt>
                <c:pt idx="21">
                  <c:v>TACNA</c:v>
                </c:pt>
                <c:pt idx="22">
                  <c:v>TUMBES</c:v>
                </c:pt>
                <c:pt idx="23">
                  <c:v>UCAYALI</c:v>
                </c:pt>
              </c:strCache>
              <c:extLst/>
            </c:strRef>
          </c:cat>
          <c:val>
            <c:numRef>
              <c:f>[CPoblados_mmasa.xlsx]Hoja1!$H$4:$H$28</c:f>
              <c:numCache>
                <c:formatCode>General</c:formatCode>
                <c:ptCount val="24"/>
                <c:pt idx="0">
                  <c:v>16</c:v>
                </c:pt>
                <c:pt idx="1">
                  <c:v>110</c:v>
                </c:pt>
                <c:pt idx="2">
                  <c:v>77</c:v>
                </c:pt>
                <c:pt idx="3">
                  <c:v>46</c:v>
                </c:pt>
                <c:pt idx="4">
                  <c:v>93</c:v>
                </c:pt>
                <c:pt idx="5">
                  <c:v>91</c:v>
                </c:pt>
                <c:pt idx="6">
                  <c:v>83</c:v>
                </c:pt>
                <c:pt idx="7">
                  <c:v>91</c:v>
                </c:pt>
                <c:pt idx="8">
                  <c:v>75</c:v>
                </c:pt>
                <c:pt idx="9">
                  <c:v>2</c:v>
                </c:pt>
                <c:pt idx="10">
                  <c:v>123</c:v>
                </c:pt>
                <c:pt idx="11">
                  <c:v>49</c:v>
                </c:pt>
                <c:pt idx="12">
                  <c:v>9</c:v>
                </c:pt>
                <c:pt idx="13">
                  <c:v>79</c:v>
                </c:pt>
                <c:pt idx="14">
                  <c:v>7</c:v>
                </c:pt>
                <c:pt idx="15">
                  <c:v>4</c:v>
                </c:pt>
                <c:pt idx="16">
                  <c:v>12</c:v>
                </c:pt>
                <c:pt idx="17">
                  <c:v>27</c:v>
                </c:pt>
                <c:pt idx="18">
                  <c:v>42</c:v>
                </c:pt>
                <c:pt idx="19">
                  <c:v>53</c:v>
                </c:pt>
                <c:pt idx="20">
                  <c:v>67</c:v>
                </c:pt>
                <c:pt idx="21">
                  <c:v>11</c:v>
                </c:pt>
                <c:pt idx="22">
                  <c:v>11</c:v>
                </c:pt>
                <c:pt idx="23">
                  <c:v>6</c:v>
                </c:pt>
              </c:numCache>
              <c:extLst/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gapDepth val="40"/>
        <c:shape val="box"/>
        <c:axId val="433131840"/>
        <c:axId val="433134640"/>
        <c:axId val="0"/>
      </c:bar3DChart>
      <c:catAx>
        <c:axId val="433131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1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33134640"/>
        <c:crosses val="autoZero"/>
        <c:auto val="1"/>
        <c:lblAlgn val="ctr"/>
        <c:lblOffset val="100"/>
        <c:noMultiLvlLbl val="0"/>
      </c:catAx>
      <c:valAx>
        <c:axId val="433134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>
              <a:outerShdw blurRad="50800" dist="50800" dir="5400000" algn="ctr" rotWithShape="0">
                <a:srgbClr val="C00000"/>
              </a:outerShdw>
            </a:effectLst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1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33131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1" u="none" strike="noStrike" kern="1200" spc="100" baseline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s-PE"/>
              <a:t>ZONAS DE EXPOSICIÓN POR INUNDACION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1" u="none" strike="noStrike" kern="1200" spc="100" baseline="0">
              <a:solidFill>
                <a:srgbClr val="FFFF00"/>
              </a:solidFill>
              <a:effectLst/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C00000"/>
        </a:solidFill>
        <a:ln>
          <a:solidFill>
            <a:srgbClr val="C00000"/>
          </a:solidFill>
        </a:ln>
        <a:effectLst/>
        <a:sp3d>
          <a:contourClr>
            <a:srgbClr val="C00000"/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[CPoblados_inunacion.xlsx]Hoja1!$H$3</c:f>
              <c:strCache>
                <c:ptCount val="1"/>
                <c:pt idx="0">
                  <c:v>DISTRITO</c:v>
                </c:pt>
              </c:strCache>
            </c:strRef>
          </c:tx>
          <c:spPr>
            <a:solidFill>
              <a:srgbClr val="FD9803">
                <a:alpha val="91765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1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[CPoblados_inunacion.xlsx]Hoja1!$E$4:$E$29</c:f>
              <c:strCache>
                <c:ptCount val="25"/>
                <c:pt idx="0">
                  <c:v>AMAZONAS</c:v>
                </c:pt>
                <c:pt idx="1">
                  <c:v>ANCASH</c:v>
                </c:pt>
                <c:pt idx="2">
                  <c:v>APURIMAC</c:v>
                </c:pt>
                <c:pt idx="3">
                  <c:v>AREQUIPA</c:v>
                </c:pt>
                <c:pt idx="4">
                  <c:v>AYACUCHO</c:v>
                </c:pt>
                <c:pt idx="5">
                  <c:v>CAJAMARCA</c:v>
                </c:pt>
                <c:pt idx="6">
                  <c:v>CALLAO</c:v>
                </c:pt>
                <c:pt idx="7">
                  <c:v>CUSCO</c:v>
                </c:pt>
                <c:pt idx="8">
                  <c:v>HUANCAVELICA</c:v>
                </c:pt>
                <c:pt idx="9">
                  <c:v>HUANUCO</c:v>
                </c:pt>
                <c:pt idx="10">
                  <c:v>ICA</c:v>
                </c:pt>
                <c:pt idx="11">
                  <c:v>JUNIN</c:v>
                </c:pt>
                <c:pt idx="12">
                  <c:v>LA LIBERTAD</c:v>
                </c:pt>
                <c:pt idx="13">
                  <c:v>LAMBAYEQUE</c:v>
                </c:pt>
                <c:pt idx="14">
                  <c:v>LIMA</c:v>
                </c:pt>
                <c:pt idx="15">
                  <c:v>LORETO</c:v>
                </c:pt>
                <c:pt idx="16">
                  <c:v>MADRE DE DIOS</c:v>
                </c:pt>
                <c:pt idx="17">
                  <c:v>MOQUEGUA</c:v>
                </c:pt>
                <c:pt idx="18">
                  <c:v>PASCO</c:v>
                </c:pt>
                <c:pt idx="19">
                  <c:v>PIURA</c:v>
                </c:pt>
                <c:pt idx="20">
                  <c:v>PUNO</c:v>
                </c:pt>
                <c:pt idx="21">
                  <c:v>SAN MARTIN</c:v>
                </c:pt>
                <c:pt idx="22">
                  <c:v>TACNA</c:v>
                </c:pt>
                <c:pt idx="23">
                  <c:v>TUMBES</c:v>
                </c:pt>
                <c:pt idx="24">
                  <c:v>UCAYALI</c:v>
                </c:pt>
              </c:strCache>
              <c:extLst/>
            </c:strRef>
          </c:cat>
          <c:val>
            <c:numRef>
              <c:f>[CPoblados_inunacion.xlsx]Hoja1!$H$4:$H$29</c:f>
              <c:numCache>
                <c:formatCode>General</c:formatCode>
                <c:ptCount val="25"/>
                <c:pt idx="0">
                  <c:v>3</c:v>
                </c:pt>
                <c:pt idx="1">
                  <c:v>18</c:v>
                </c:pt>
                <c:pt idx="2">
                  <c:v>9</c:v>
                </c:pt>
                <c:pt idx="3">
                  <c:v>43</c:v>
                </c:pt>
                <c:pt idx="4">
                  <c:v>38</c:v>
                </c:pt>
                <c:pt idx="5">
                  <c:v>14</c:v>
                </c:pt>
                <c:pt idx="6">
                  <c:v>1</c:v>
                </c:pt>
                <c:pt idx="7">
                  <c:v>43</c:v>
                </c:pt>
                <c:pt idx="8">
                  <c:v>22</c:v>
                </c:pt>
                <c:pt idx="9">
                  <c:v>21</c:v>
                </c:pt>
                <c:pt idx="10">
                  <c:v>33</c:v>
                </c:pt>
                <c:pt idx="11">
                  <c:v>63</c:v>
                </c:pt>
                <c:pt idx="12">
                  <c:v>27</c:v>
                </c:pt>
                <c:pt idx="13">
                  <c:v>33</c:v>
                </c:pt>
                <c:pt idx="14">
                  <c:v>32</c:v>
                </c:pt>
                <c:pt idx="15">
                  <c:v>14</c:v>
                </c:pt>
                <c:pt idx="16">
                  <c:v>8</c:v>
                </c:pt>
                <c:pt idx="17">
                  <c:v>3</c:v>
                </c:pt>
                <c:pt idx="18">
                  <c:v>12</c:v>
                </c:pt>
                <c:pt idx="19">
                  <c:v>45</c:v>
                </c:pt>
                <c:pt idx="20">
                  <c:v>24</c:v>
                </c:pt>
                <c:pt idx="21">
                  <c:v>50</c:v>
                </c:pt>
                <c:pt idx="22">
                  <c:v>9</c:v>
                </c:pt>
                <c:pt idx="23">
                  <c:v>11</c:v>
                </c:pt>
                <c:pt idx="24">
                  <c:v>13</c:v>
                </c:pt>
              </c:numCache>
              <c:extLst/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gapDepth val="40"/>
        <c:shape val="box"/>
        <c:axId val="431630576"/>
        <c:axId val="431630016"/>
        <c:axId val="0"/>
      </c:bar3DChart>
      <c:catAx>
        <c:axId val="431630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1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31630016"/>
        <c:crosses val="autoZero"/>
        <c:auto val="1"/>
        <c:lblAlgn val="ctr"/>
        <c:lblOffset val="100"/>
        <c:noMultiLvlLbl val="0"/>
      </c:catAx>
      <c:valAx>
        <c:axId val="431630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>
              <a:outerShdw blurRad="50800" dist="50800" dir="5400000" algn="ctr" rotWithShape="0">
                <a:srgbClr val="C00000"/>
              </a:outerShdw>
            </a:effectLst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1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31630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4183" y="0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5D9D88A4-A731-4438-A4DC-AEACE4610CBD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0244" y="4785192"/>
            <a:ext cx="5445126" cy="3915300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46338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4183" y="9446338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65590B2E-9D29-4355-81C1-BEE60E0C06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4304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90B2E-9D29-4355-81C1-BEE60E0C069F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88572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30/03/2017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m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729220" y="2744745"/>
            <a:ext cx="8107680" cy="154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54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COMPARATIVO ESCENARIO DE </a:t>
            </a:r>
            <a:r>
              <a:rPr lang="es-PE" sz="54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RIESGO</a:t>
            </a:r>
          </a:p>
          <a:p>
            <a:endParaRPr lang="es-PE" sz="54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36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</a:t>
            </a:r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29/03/2017 </a:t>
            </a:r>
            <a:r>
              <a:rPr lang="es-PE" sz="36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(12:00 HORAS)</a:t>
            </a:r>
            <a:endParaRPr lang="es-PE" sz="36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81069" y="1164188"/>
            <a:ext cx="8951835" cy="5091333"/>
            <a:chOff x="345989" y="1530693"/>
            <a:chExt cx="8379894" cy="4245517"/>
          </a:xfrm>
        </p:grpSpPr>
        <p:pic>
          <p:nvPicPr>
            <p:cNvPr id="2" name="Imagen 1" descr="Recorte de pantalla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989" y="1530693"/>
              <a:ext cx="8379894" cy="4245517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406358" y="4713752"/>
              <a:ext cx="1047082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050" dirty="0"/>
                <a:t>Área: 2,560 Has</a:t>
              </a:r>
            </a:p>
            <a:p>
              <a:r>
                <a:rPr lang="es-PE" sz="1050" dirty="0"/>
                <a:t>Población: 387</a:t>
              </a:r>
            </a:p>
            <a:p>
              <a:r>
                <a:rPr lang="es-PE" sz="1050" dirty="0"/>
                <a:t>Viviendas</a:t>
              </a:r>
              <a:r>
                <a:rPr lang="es-PE" sz="1050"/>
                <a:t>: 130</a:t>
              </a:r>
              <a:endParaRPr lang="es-PE" sz="1050" dirty="0"/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2269262" y="517857"/>
            <a:ext cx="4399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Elementos expuestos en Área de inundación</a:t>
            </a:r>
          </a:p>
          <a:p>
            <a:pPr algn="ctr"/>
            <a:r>
              <a:rPr lang="es-PE" b="1" dirty="0"/>
              <a:t>Rio </a:t>
            </a:r>
            <a:r>
              <a:rPr lang="es-PE" b="1" dirty="0" err="1" smtClean="0"/>
              <a:t>Jequetepeque</a:t>
            </a: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384174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02" y="652988"/>
            <a:ext cx="4031465" cy="5688000"/>
          </a:xfrm>
          <a:prstGeom prst="rect">
            <a:avLst/>
          </a:prstGeom>
        </p:spPr>
      </p:pic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12" y="652988"/>
            <a:ext cx="4036375" cy="568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72105" y="109423"/>
            <a:ext cx="35144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1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</a:t>
            </a:r>
            <a:r>
              <a:rPr lang="es-PE" sz="1100" b="1" dirty="0" smtClean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inundación </a:t>
            </a:r>
            <a:r>
              <a:rPr lang="es-PE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</a:t>
            </a:r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Pronóstico de Lluvias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878647" y="71296"/>
            <a:ext cx="276129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1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</a:t>
            </a:r>
            <a:r>
              <a:rPr lang="es-PE" sz="1100" b="1" dirty="0" smtClean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masa</a:t>
            </a:r>
          </a:p>
          <a:p>
            <a:pPr algn="ctr"/>
            <a:r>
              <a:rPr lang="es-PE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el Pronóstico de Lluvias</a:t>
            </a:r>
            <a:endParaRPr lang="es-PE" sz="11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Llamada ovalada 7"/>
          <p:cNvSpPr/>
          <p:nvPr/>
        </p:nvSpPr>
        <p:spPr>
          <a:xfrm>
            <a:off x="9537106" y="743484"/>
            <a:ext cx="2451693" cy="3052661"/>
          </a:xfrm>
          <a:prstGeom prst="wedgeEllipseCallout">
            <a:avLst>
              <a:gd name="adj1" fmla="val -52833"/>
              <a:gd name="adj2" fmla="val 771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incluir reportes de emergencias registradas en COEN/RED/compartido</a:t>
            </a:r>
          </a:p>
          <a:p>
            <a:pPr algn="ctr"/>
            <a:r>
              <a:rPr lang="es-PE" dirty="0" smtClean="0"/>
              <a:t>MTC, ANA, INDECI, SECTORES</a:t>
            </a:r>
            <a:endParaRPr lang="es-PE" dirty="0"/>
          </a:p>
        </p:txBody>
      </p:sp>
      <p:sp>
        <p:nvSpPr>
          <p:cNvPr id="24" name="Flecha curvada hacia la derecha 23"/>
          <p:cNvSpPr/>
          <p:nvPr/>
        </p:nvSpPr>
        <p:spPr>
          <a:xfrm rot="11831194">
            <a:off x="5078307" y="1939147"/>
            <a:ext cx="357125" cy="1644995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4715394" y="3002400"/>
            <a:ext cx="1035926" cy="5343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600" b="1" dirty="0" smtClean="0"/>
              <a:t>MTC</a:t>
            </a:r>
          </a:p>
          <a:p>
            <a:pPr algn="ctr"/>
            <a:r>
              <a:rPr lang="es-PE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Interrupción </a:t>
            </a:r>
            <a:r>
              <a:rPr lang="es-PE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s-PE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Vía</a:t>
            </a:r>
            <a:endParaRPr lang="es-PE" sz="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Tramo </a:t>
            </a:r>
            <a:r>
              <a:rPr lang="es-PE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Piura-Tumbes</a:t>
            </a:r>
            <a:endParaRPr lang="es-PE" sz="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Sector: Cura-</a:t>
            </a:r>
            <a:r>
              <a:rPr lang="es-PE" sz="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Mori</a:t>
            </a:r>
            <a:endParaRPr lang="es-PE" sz="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lecha curvada hacia la derecha 10"/>
          <p:cNvSpPr/>
          <p:nvPr/>
        </p:nvSpPr>
        <p:spPr>
          <a:xfrm rot="20610888">
            <a:off x="619166" y="1434904"/>
            <a:ext cx="218180" cy="600234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137090" y="1191094"/>
            <a:ext cx="1083495" cy="59592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600" b="1" dirty="0" smtClean="0"/>
              <a:t>TUMBES</a:t>
            </a:r>
          </a:p>
          <a:p>
            <a:pPr algn="ctr"/>
            <a:r>
              <a:rPr lang="es-PE" sz="600" b="1" dirty="0" smtClean="0"/>
              <a:t>ZARUMILLA Y CONTRALMIRANTE VILLAR</a:t>
            </a:r>
            <a:endParaRPr lang="es-PE" sz="600" b="1" dirty="0" smtClean="0"/>
          </a:p>
          <a:p>
            <a:pPr algn="ctr"/>
            <a:r>
              <a:rPr lang="es-PE" sz="500" b="1" dirty="0" smtClean="0"/>
              <a:t>Estación El Tigre  - ANA</a:t>
            </a:r>
            <a:endParaRPr lang="es-PE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 INTENSA</a:t>
            </a:r>
            <a:endParaRPr lang="es-PE" sz="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lecha curvada hacia la derecha 12"/>
          <p:cNvSpPr/>
          <p:nvPr/>
        </p:nvSpPr>
        <p:spPr>
          <a:xfrm rot="953348">
            <a:off x="3598388" y="3504494"/>
            <a:ext cx="321276" cy="1353906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218814" y="3536768"/>
            <a:ext cx="1083495" cy="3343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600" b="1" dirty="0" smtClean="0"/>
              <a:t>PUNO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 INTENSA</a:t>
            </a:r>
            <a:endParaRPr lang="es-PE" sz="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lecha curvada hacia la derecha 14"/>
          <p:cNvSpPr/>
          <p:nvPr/>
        </p:nvSpPr>
        <p:spPr>
          <a:xfrm rot="16986485">
            <a:off x="1029439" y="3656805"/>
            <a:ext cx="393199" cy="1386421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72105" y="4005213"/>
            <a:ext cx="783597" cy="4266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600" b="1" dirty="0" smtClean="0"/>
              <a:t>LIMA</a:t>
            </a:r>
          </a:p>
          <a:p>
            <a:pPr algn="ctr"/>
            <a:r>
              <a:rPr lang="es-PE" sz="600" b="1" dirty="0" smtClean="0"/>
              <a:t>CAJATAMBO Y CANTA</a:t>
            </a:r>
            <a:endParaRPr lang="es-PE" sz="6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748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11" grpId="0" animBg="1"/>
      <p:bldP spid="37" grpId="0" animBg="1"/>
      <p:bldP spid="13" grpId="0" animBg="1"/>
      <p:bldP spid="12" grpId="0" animBg="1"/>
      <p:bldP spid="15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926990" y="5966691"/>
            <a:ext cx="128323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1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1184 </a:t>
            </a:r>
            <a:r>
              <a:rPr lang="es-PE" sz="1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Distritos</a:t>
            </a:r>
            <a:endParaRPr lang="es-PE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8073237"/>
              </p:ext>
            </p:extLst>
          </p:nvPr>
        </p:nvGraphicFramePr>
        <p:xfrm>
          <a:off x="667471" y="617897"/>
          <a:ext cx="7802274" cy="5348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51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924403" y="76506"/>
            <a:ext cx="4982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/>
              <a:t>DISTRITOS EXPUESTOS A MOVIMIENTOS EN MASA</a:t>
            </a:r>
          </a:p>
        </p:txBody>
      </p:sp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64" y="445838"/>
            <a:ext cx="7317640" cy="578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4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840035" y="5974299"/>
            <a:ext cx="15245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589 </a:t>
            </a:r>
            <a:r>
              <a:rPr lang="es-PE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Distritos</a:t>
            </a:r>
            <a:endParaRPr lang="es-PE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3667599"/>
              </p:ext>
            </p:extLst>
          </p:nvPr>
        </p:nvGraphicFramePr>
        <p:xfrm>
          <a:off x="519866" y="646383"/>
          <a:ext cx="8164903" cy="5327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812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120523" y="90568"/>
            <a:ext cx="4180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 smtClean="0"/>
              <a:t>DISTRITOS EXPUESTOS </a:t>
            </a:r>
            <a:r>
              <a:rPr lang="es-PE" b="1" dirty="0"/>
              <a:t>POR </a:t>
            </a:r>
            <a:r>
              <a:rPr lang="es-PE" b="1" dirty="0" smtClean="0"/>
              <a:t>INUNDACIÓN</a:t>
            </a:r>
            <a:endParaRPr lang="es-PE" b="1" dirty="0"/>
          </a:p>
          <a:p>
            <a:endParaRPr lang="es-PE" b="1" u="sng" dirty="0"/>
          </a:p>
        </p:txBody>
      </p:sp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58" y="521228"/>
            <a:ext cx="5974281" cy="572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6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87350" y="1061326"/>
            <a:ext cx="8996829" cy="5211287"/>
            <a:chOff x="668465" y="1232242"/>
            <a:chExt cx="7592028" cy="4453412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2"/>
            <a:srcRect l="16262" t="9317"/>
            <a:stretch/>
          </p:blipFill>
          <p:spPr>
            <a:xfrm>
              <a:off x="668465" y="1232242"/>
              <a:ext cx="7592028" cy="44534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CuadroTexto 3"/>
            <p:cNvSpPr txBox="1"/>
            <p:nvPr/>
          </p:nvSpPr>
          <p:spPr>
            <a:xfrm>
              <a:off x="746882" y="3141948"/>
              <a:ext cx="1744388" cy="900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050" dirty="0"/>
                <a:t>20,000 ha. aprox.</a:t>
              </a:r>
            </a:p>
            <a:p>
              <a:r>
                <a:rPr lang="es-PE" sz="1050" dirty="0"/>
                <a:t>Población: 10,184</a:t>
              </a:r>
            </a:p>
            <a:p>
              <a:r>
                <a:rPr lang="es-PE" sz="1050" dirty="0"/>
                <a:t>Viviendas: 2,543</a:t>
              </a:r>
            </a:p>
            <a:p>
              <a:r>
                <a:rPr lang="es-PE" sz="1050" dirty="0"/>
                <a:t>Establecimientos de Salud: 5</a:t>
              </a:r>
            </a:p>
            <a:p>
              <a:r>
                <a:rPr lang="es-PE" sz="1050" dirty="0"/>
                <a:t>Instituciones educativas: 24</a:t>
              </a:r>
            </a:p>
          </p:txBody>
        </p:sp>
      </p:grpSp>
      <p:sp>
        <p:nvSpPr>
          <p:cNvPr id="7" name="CuadroTexto 6"/>
          <p:cNvSpPr txBox="1"/>
          <p:nvPr/>
        </p:nvSpPr>
        <p:spPr>
          <a:xfrm>
            <a:off x="2247440" y="414995"/>
            <a:ext cx="4399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Elementos expuestos en Área de inundación</a:t>
            </a:r>
          </a:p>
          <a:p>
            <a:pPr algn="ctr"/>
            <a:r>
              <a:rPr lang="es-PE" b="1" dirty="0"/>
              <a:t>Rio Chira</a:t>
            </a:r>
          </a:p>
        </p:txBody>
      </p:sp>
      <p:sp>
        <p:nvSpPr>
          <p:cNvPr id="3" name="Llamada rectangular 2"/>
          <p:cNvSpPr/>
          <p:nvPr/>
        </p:nvSpPr>
        <p:spPr>
          <a:xfrm>
            <a:off x="9588381" y="414995"/>
            <a:ext cx="1982625" cy="2464938"/>
          </a:xfrm>
          <a:prstGeom prst="wedgeRectCallout">
            <a:avLst>
              <a:gd name="adj1" fmla="val -53161"/>
              <a:gd name="adj2" fmla="val 916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Estos mapas se cambian conforme los escenarios, solo nivel 4.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334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72"/>
            <a:ext cx="9125031" cy="480846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4467" y="3429000"/>
            <a:ext cx="162961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Area: 5,346 Has. </a:t>
            </a:r>
          </a:p>
          <a:p>
            <a:r>
              <a:rPr lang="es-PE" sz="1050" dirty="0"/>
              <a:t>Población: 10,638</a:t>
            </a:r>
          </a:p>
          <a:p>
            <a:r>
              <a:rPr lang="es-PE" sz="1050" dirty="0"/>
              <a:t>Viviendas: 2,684</a:t>
            </a:r>
          </a:p>
          <a:p>
            <a:r>
              <a:rPr lang="es-PE" sz="1050" dirty="0"/>
              <a:t>Instituciones educativas: 39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306131" y="365976"/>
            <a:ext cx="4399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Elementos expuestos en Área de inundación</a:t>
            </a:r>
          </a:p>
          <a:p>
            <a:pPr algn="ctr"/>
            <a:r>
              <a:rPr lang="es-PE" b="1" dirty="0"/>
              <a:t>Rio </a:t>
            </a:r>
            <a:r>
              <a:rPr lang="es-PE" b="1" dirty="0" smtClean="0"/>
              <a:t>Tumbes</a:t>
            </a: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410590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11095" y="897308"/>
            <a:ext cx="8973083" cy="5341121"/>
            <a:chOff x="932552" y="1427723"/>
            <a:chExt cx="7102751" cy="4327341"/>
          </a:xfrm>
        </p:grpSpPr>
        <p:pic>
          <p:nvPicPr>
            <p:cNvPr id="2" name="Imagen 1" descr="Recorte de pantalla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552" y="1427723"/>
              <a:ext cx="7102751" cy="4327341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979216" y="4309895"/>
              <a:ext cx="1843774" cy="900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050" dirty="0"/>
                <a:t>Área: 36,133 Has</a:t>
              </a:r>
            </a:p>
            <a:p>
              <a:r>
                <a:rPr lang="es-PE" sz="1050" dirty="0"/>
                <a:t>Población: 163,788</a:t>
              </a:r>
            </a:p>
            <a:p>
              <a:r>
                <a:rPr lang="es-PE" sz="1050" dirty="0"/>
                <a:t>Viviendas: 37,365</a:t>
              </a:r>
            </a:p>
            <a:p>
              <a:r>
                <a:rPr lang="es-PE" sz="1050" dirty="0"/>
                <a:t>Establecimientos de Salud: 23 </a:t>
              </a:r>
            </a:p>
            <a:p>
              <a:r>
                <a:rPr lang="es-PE" sz="1050" dirty="0"/>
                <a:t>Instituciones educativas: 289</a:t>
              </a:r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2269262" y="250977"/>
            <a:ext cx="4399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b="1" dirty="0" smtClean="0"/>
              <a:t>Elementos expuestos en Área de inundación</a:t>
            </a:r>
          </a:p>
          <a:p>
            <a:pPr algn="ctr"/>
            <a:r>
              <a:rPr lang="es-PE" b="1" dirty="0"/>
              <a:t>Rio </a:t>
            </a:r>
            <a:r>
              <a:rPr lang="es-PE" b="1" dirty="0" smtClean="0"/>
              <a:t>Piura</a:t>
            </a: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44672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19056</TotalTime>
  <Words>229</Words>
  <Application>Microsoft Office PowerPoint</Application>
  <PresentationFormat>Presentación en pantalla (4:3)</PresentationFormat>
  <Paragraphs>60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552</cp:revision>
  <cp:lastPrinted>2017-03-24T22:30:22Z</cp:lastPrinted>
  <dcterms:created xsi:type="dcterms:W3CDTF">2016-01-13T16:13:53Z</dcterms:created>
  <dcterms:modified xsi:type="dcterms:W3CDTF">2017-03-30T15:00:50Z</dcterms:modified>
</cp:coreProperties>
</file>