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70" r:id="rId2"/>
    <p:sldId id="335" r:id="rId3"/>
    <p:sldId id="338" r:id="rId4"/>
    <p:sldId id="331" r:id="rId5"/>
    <p:sldId id="332" r:id="rId6"/>
    <p:sldId id="339" r:id="rId7"/>
    <p:sldId id="340" r:id="rId8"/>
    <p:sldId id="259" r:id="rId9"/>
  </p:sldIdLst>
  <p:sldSz cx="9144000" cy="6858000" type="screen4x3"/>
  <p:notesSz cx="6805613" cy="99441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1F7B91"/>
    <a:srgbClr val="00FFFF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12" autoAdjust="0"/>
    <p:restoredTop sz="96433" autoAdjust="0"/>
  </p:normalViewPr>
  <p:slideViewPr>
    <p:cSldViewPr snapToGrid="0">
      <p:cViewPr>
        <p:scale>
          <a:sx n="100" d="100"/>
          <a:sy n="100" d="100"/>
        </p:scale>
        <p:origin x="2130" y="3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2017\DATOS%20PARA%20COEN%20MIER\TABLAS_ELEMENTOS_EXPUESTOS\dist_inu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2017\DATOS%20PARA%20COEN%20MIER\TABLAS_ELEMENTOS_EXPUESTOS\dist_mm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2017\DATOS%20PARA%20COEN%20MIER\TABLAS_ELEMENTOS_EXPUESTOS\EE_est_salud_expues_Inundaci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2017\DATOS%20PARA%20COEN%20MIER\TABLAS_ELEMENTOS_EXPUESTOS\EE_est_salud_expues_MMas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2017\DATOS%20PARA%20COEN%20MIER\TABLAS_ELEMENTOS_EXPUESTOS\EE_inst_educativas_expues_Inundacion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2017\DATOS%20PARA%20COEN%20MIER\TABLAS_ELEMENTOS_EXPUESTOS\EE_inst_educativas_expues_MMas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Hoja2!$G$3</c:f>
              <c:strCache>
                <c:ptCount val="1"/>
                <c:pt idx="0">
                  <c:v>Expuestos a Inundaciones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Hoja2!$F$4:$F$10</c:f>
              <c:strCache>
                <c:ptCount val="7"/>
                <c:pt idx="0">
                  <c:v>ANCASH</c:v>
                </c:pt>
                <c:pt idx="1">
                  <c:v>AREQUIPA</c:v>
                </c:pt>
                <c:pt idx="2">
                  <c:v>HUANCAVELICA</c:v>
                </c:pt>
                <c:pt idx="3">
                  <c:v>LA LIBERTAD</c:v>
                </c:pt>
                <c:pt idx="4">
                  <c:v>LAMBAYEQUE</c:v>
                </c:pt>
                <c:pt idx="5">
                  <c:v>PIURA</c:v>
                </c:pt>
                <c:pt idx="6">
                  <c:v>TUMBES</c:v>
                </c:pt>
              </c:strCache>
            </c:strRef>
          </c:cat>
          <c:val>
            <c:numRef>
              <c:f>Hoja2!$G$4:$G$10</c:f>
              <c:numCache>
                <c:formatCode>General</c:formatCode>
                <c:ptCount val="7"/>
                <c:pt idx="0">
                  <c:v>1</c:v>
                </c:pt>
                <c:pt idx="1">
                  <c:v>7</c:v>
                </c:pt>
                <c:pt idx="2">
                  <c:v>1</c:v>
                </c:pt>
                <c:pt idx="3">
                  <c:v>2</c:v>
                </c:pt>
                <c:pt idx="4">
                  <c:v>22</c:v>
                </c:pt>
                <c:pt idx="5">
                  <c:v>18</c:v>
                </c:pt>
                <c:pt idx="6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6072160"/>
        <c:axId val="226074960"/>
        <c:axId val="0"/>
      </c:bar3DChart>
      <c:catAx>
        <c:axId val="226072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26074960"/>
        <c:crosses val="autoZero"/>
        <c:auto val="1"/>
        <c:lblAlgn val="ctr"/>
        <c:lblOffset val="100"/>
        <c:noMultiLvlLbl val="0"/>
      </c:catAx>
      <c:valAx>
        <c:axId val="226074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26072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Hoja1!$G$3</c:f>
              <c:strCache>
                <c:ptCount val="1"/>
                <c:pt idx="0">
                  <c:v>Expuestos a Movimientos en Masa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Hoja1!$F$4:$F$17</c:f>
              <c:strCache>
                <c:ptCount val="14"/>
                <c:pt idx="0">
                  <c:v>ANCASH</c:v>
                </c:pt>
                <c:pt idx="1">
                  <c:v>APURIMAC</c:v>
                </c:pt>
                <c:pt idx="2">
                  <c:v>AREQUIPA</c:v>
                </c:pt>
                <c:pt idx="3">
                  <c:v>AYACUCHO</c:v>
                </c:pt>
                <c:pt idx="4">
                  <c:v>CAJAMARCA</c:v>
                </c:pt>
                <c:pt idx="5">
                  <c:v>CUSCO</c:v>
                </c:pt>
                <c:pt idx="6">
                  <c:v>HUANCAVELICA</c:v>
                </c:pt>
                <c:pt idx="7">
                  <c:v>JUNIN</c:v>
                </c:pt>
                <c:pt idx="8">
                  <c:v>LA LIBERTAD</c:v>
                </c:pt>
                <c:pt idx="9">
                  <c:v>LAMBAYEQUE</c:v>
                </c:pt>
                <c:pt idx="10">
                  <c:v>LIMA</c:v>
                </c:pt>
                <c:pt idx="11">
                  <c:v>PIURA</c:v>
                </c:pt>
                <c:pt idx="12">
                  <c:v>PUNO</c:v>
                </c:pt>
                <c:pt idx="13">
                  <c:v>TUMBES</c:v>
                </c:pt>
              </c:strCache>
            </c:strRef>
          </c:cat>
          <c:val>
            <c:numRef>
              <c:f>Hoja1!$G$4:$G$17</c:f>
              <c:numCache>
                <c:formatCode>General</c:formatCode>
                <c:ptCount val="14"/>
                <c:pt idx="0">
                  <c:v>2</c:v>
                </c:pt>
                <c:pt idx="1">
                  <c:v>4</c:v>
                </c:pt>
                <c:pt idx="2">
                  <c:v>2</c:v>
                </c:pt>
                <c:pt idx="3">
                  <c:v>10</c:v>
                </c:pt>
                <c:pt idx="4">
                  <c:v>11</c:v>
                </c:pt>
                <c:pt idx="5">
                  <c:v>1</c:v>
                </c:pt>
                <c:pt idx="6">
                  <c:v>7</c:v>
                </c:pt>
                <c:pt idx="7">
                  <c:v>1</c:v>
                </c:pt>
                <c:pt idx="8">
                  <c:v>4</c:v>
                </c:pt>
                <c:pt idx="9">
                  <c:v>1</c:v>
                </c:pt>
                <c:pt idx="10">
                  <c:v>12</c:v>
                </c:pt>
                <c:pt idx="11">
                  <c:v>9</c:v>
                </c:pt>
                <c:pt idx="12">
                  <c:v>1</c:v>
                </c:pt>
                <c:pt idx="1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6078320"/>
        <c:axId val="226079440"/>
        <c:axId val="0"/>
      </c:bar3DChart>
      <c:catAx>
        <c:axId val="226078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26079440"/>
        <c:crosses val="autoZero"/>
        <c:auto val="1"/>
        <c:lblAlgn val="ctr"/>
        <c:lblOffset val="100"/>
        <c:noMultiLvlLbl val="0"/>
      </c:catAx>
      <c:valAx>
        <c:axId val="226079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26078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Hoja1!$E$3</c:f>
              <c:strCache>
                <c:ptCount val="1"/>
                <c:pt idx="0">
                  <c:v>Expuesto a Inundaciones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Hoja1!$D$4:$D$16</c:f>
              <c:strCache>
                <c:ptCount val="13"/>
                <c:pt idx="0">
                  <c:v>ANCASH</c:v>
                </c:pt>
                <c:pt idx="1">
                  <c:v>AREQUIPA</c:v>
                </c:pt>
                <c:pt idx="2">
                  <c:v>AYACUCHO</c:v>
                </c:pt>
                <c:pt idx="3">
                  <c:v>CAJAMARCA</c:v>
                </c:pt>
                <c:pt idx="4">
                  <c:v>CALLAO</c:v>
                </c:pt>
                <c:pt idx="5">
                  <c:v>CUSCO</c:v>
                </c:pt>
                <c:pt idx="6">
                  <c:v>HUANCAVELICA</c:v>
                </c:pt>
                <c:pt idx="7">
                  <c:v>JUNIN</c:v>
                </c:pt>
                <c:pt idx="8">
                  <c:v>LA LIBERTAD</c:v>
                </c:pt>
                <c:pt idx="9">
                  <c:v>LAMBAYEQUE</c:v>
                </c:pt>
                <c:pt idx="10">
                  <c:v>LIMA</c:v>
                </c:pt>
                <c:pt idx="11">
                  <c:v>PIURA</c:v>
                </c:pt>
                <c:pt idx="12">
                  <c:v>TUMBES</c:v>
                </c:pt>
              </c:strCache>
            </c:strRef>
          </c:cat>
          <c:val>
            <c:numRef>
              <c:f>Hoja1!$E$4:$E$16</c:f>
              <c:numCache>
                <c:formatCode>General</c:formatCode>
                <c:ptCount val="13"/>
                <c:pt idx="0">
                  <c:v>17</c:v>
                </c:pt>
                <c:pt idx="1">
                  <c:v>6</c:v>
                </c:pt>
                <c:pt idx="2">
                  <c:v>7</c:v>
                </c:pt>
                <c:pt idx="3">
                  <c:v>7</c:v>
                </c:pt>
                <c:pt idx="4">
                  <c:v>7</c:v>
                </c:pt>
                <c:pt idx="5">
                  <c:v>1</c:v>
                </c:pt>
                <c:pt idx="6">
                  <c:v>3</c:v>
                </c:pt>
                <c:pt idx="7">
                  <c:v>4</c:v>
                </c:pt>
                <c:pt idx="8">
                  <c:v>49</c:v>
                </c:pt>
                <c:pt idx="9">
                  <c:v>122</c:v>
                </c:pt>
                <c:pt idx="10">
                  <c:v>52</c:v>
                </c:pt>
                <c:pt idx="11">
                  <c:v>133</c:v>
                </c:pt>
                <c:pt idx="12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0468800"/>
        <c:axId val="220469360"/>
        <c:axId val="0"/>
      </c:bar3DChart>
      <c:catAx>
        <c:axId val="220468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20469360"/>
        <c:crosses val="autoZero"/>
        <c:auto val="1"/>
        <c:lblAlgn val="ctr"/>
        <c:lblOffset val="100"/>
        <c:noMultiLvlLbl val="0"/>
      </c:catAx>
      <c:valAx>
        <c:axId val="220469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20468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Hoja1!$F$3</c:f>
              <c:strCache>
                <c:ptCount val="1"/>
                <c:pt idx="0">
                  <c:v>Expuestos a Movimientos en Masa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Hoja1!$E$4:$E$20</c:f>
              <c:strCache>
                <c:ptCount val="17"/>
                <c:pt idx="0">
                  <c:v>ANCASH</c:v>
                </c:pt>
                <c:pt idx="1">
                  <c:v>APURIMAC</c:v>
                </c:pt>
                <c:pt idx="2">
                  <c:v>AREQUIPA</c:v>
                </c:pt>
                <c:pt idx="3">
                  <c:v>AYACUCHO</c:v>
                </c:pt>
                <c:pt idx="4">
                  <c:v>CAJAMARCA</c:v>
                </c:pt>
                <c:pt idx="5">
                  <c:v>CUSCO</c:v>
                </c:pt>
                <c:pt idx="6">
                  <c:v>HUANCAVELICA</c:v>
                </c:pt>
                <c:pt idx="7">
                  <c:v>HUANUCO</c:v>
                </c:pt>
                <c:pt idx="8">
                  <c:v>ICA</c:v>
                </c:pt>
                <c:pt idx="9">
                  <c:v>JUNIN</c:v>
                </c:pt>
                <c:pt idx="10">
                  <c:v>LA LIBERTAD</c:v>
                </c:pt>
                <c:pt idx="11">
                  <c:v>LAMBAYEQUE</c:v>
                </c:pt>
                <c:pt idx="12">
                  <c:v>LIMA</c:v>
                </c:pt>
                <c:pt idx="13">
                  <c:v>PASCO</c:v>
                </c:pt>
                <c:pt idx="14">
                  <c:v>PIURA</c:v>
                </c:pt>
                <c:pt idx="15">
                  <c:v>PUNO</c:v>
                </c:pt>
                <c:pt idx="16">
                  <c:v>TUMBES</c:v>
                </c:pt>
              </c:strCache>
            </c:strRef>
          </c:cat>
          <c:val>
            <c:numRef>
              <c:f>Hoja1!$F$4:$F$20</c:f>
              <c:numCache>
                <c:formatCode>General</c:formatCode>
                <c:ptCount val="17"/>
                <c:pt idx="0">
                  <c:v>46</c:v>
                </c:pt>
                <c:pt idx="1">
                  <c:v>28</c:v>
                </c:pt>
                <c:pt idx="2">
                  <c:v>12</c:v>
                </c:pt>
                <c:pt idx="3">
                  <c:v>60</c:v>
                </c:pt>
                <c:pt idx="4">
                  <c:v>88</c:v>
                </c:pt>
                <c:pt idx="5">
                  <c:v>9</c:v>
                </c:pt>
                <c:pt idx="6">
                  <c:v>64</c:v>
                </c:pt>
                <c:pt idx="7">
                  <c:v>1</c:v>
                </c:pt>
                <c:pt idx="8">
                  <c:v>4</c:v>
                </c:pt>
                <c:pt idx="9">
                  <c:v>11</c:v>
                </c:pt>
                <c:pt idx="10">
                  <c:v>90</c:v>
                </c:pt>
                <c:pt idx="11">
                  <c:v>26</c:v>
                </c:pt>
                <c:pt idx="12">
                  <c:v>123</c:v>
                </c:pt>
                <c:pt idx="13">
                  <c:v>1</c:v>
                </c:pt>
                <c:pt idx="14">
                  <c:v>179</c:v>
                </c:pt>
                <c:pt idx="15">
                  <c:v>8</c:v>
                </c:pt>
                <c:pt idx="16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0471600"/>
        <c:axId val="220472160"/>
        <c:axId val="0"/>
      </c:bar3DChart>
      <c:catAx>
        <c:axId val="220471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20472160"/>
        <c:crosses val="autoZero"/>
        <c:auto val="1"/>
        <c:lblAlgn val="ctr"/>
        <c:lblOffset val="100"/>
        <c:noMultiLvlLbl val="0"/>
      </c:catAx>
      <c:valAx>
        <c:axId val="220472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20471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Hoja1!$F$3</c:f>
              <c:strCache>
                <c:ptCount val="1"/>
                <c:pt idx="0">
                  <c:v>Expuestos a inundaciones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Hoja1!$E$4:$E$19</c:f>
              <c:strCache>
                <c:ptCount val="16"/>
                <c:pt idx="0">
                  <c:v>ANCASH</c:v>
                </c:pt>
                <c:pt idx="1">
                  <c:v>AREQUIPA</c:v>
                </c:pt>
                <c:pt idx="2">
                  <c:v>AYACUCHO</c:v>
                </c:pt>
                <c:pt idx="3">
                  <c:v>CAJAMARCA</c:v>
                </c:pt>
                <c:pt idx="4">
                  <c:v>CALLAO</c:v>
                </c:pt>
                <c:pt idx="5">
                  <c:v>CUSCO</c:v>
                </c:pt>
                <c:pt idx="6">
                  <c:v>HUANCAVELICA</c:v>
                </c:pt>
                <c:pt idx="7">
                  <c:v>ICA</c:v>
                </c:pt>
                <c:pt idx="8">
                  <c:v>JUNIN</c:v>
                </c:pt>
                <c:pt idx="9">
                  <c:v>LA LIBERTAD</c:v>
                </c:pt>
                <c:pt idx="10">
                  <c:v>LAMBAYEQUE</c:v>
                </c:pt>
                <c:pt idx="11">
                  <c:v>LIMA</c:v>
                </c:pt>
                <c:pt idx="12">
                  <c:v>PASCO</c:v>
                </c:pt>
                <c:pt idx="13">
                  <c:v>PIURA</c:v>
                </c:pt>
                <c:pt idx="14">
                  <c:v>PUNO</c:v>
                </c:pt>
                <c:pt idx="15">
                  <c:v>TUMBES</c:v>
                </c:pt>
              </c:strCache>
            </c:strRef>
          </c:cat>
          <c:val>
            <c:numRef>
              <c:f>Hoja1!$F$4:$F$19</c:f>
              <c:numCache>
                <c:formatCode>General</c:formatCode>
                <c:ptCount val="16"/>
                <c:pt idx="0">
                  <c:v>110</c:v>
                </c:pt>
                <c:pt idx="1">
                  <c:v>26</c:v>
                </c:pt>
                <c:pt idx="2">
                  <c:v>40</c:v>
                </c:pt>
                <c:pt idx="3">
                  <c:v>108</c:v>
                </c:pt>
                <c:pt idx="4">
                  <c:v>53</c:v>
                </c:pt>
                <c:pt idx="5">
                  <c:v>15</c:v>
                </c:pt>
                <c:pt idx="6">
                  <c:v>10</c:v>
                </c:pt>
                <c:pt idx="7">
                  <c:v>1</c:v>
                </c:pt>
                <c:pt idx="8">
                  <c:v>19</c:v>
                </c:pt>
                <c:pt idx="9">
                  <c:v>763</c:v>
                </c:pt>
                <c:pt idx="10">
                  <c:v>1336</c:v>
                </c:pt>
                <c:pt idx="11">
                  <c:v>684</c:v>
                </c:pt>
                <c:pt idx="12">
                  <c:v>13</c:v>
                </c:pt>
                <c:pt idx="13">
                  <c:v>1036</c:v>
                </c:pt>
                <c:pt idx="14">
                  <c:v>4</c:v>
                </c:pt>
                <c:pt idx="15">
                  <c:v>166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3258208"/>
        <c:axId val="223258768"/>
        <c:axId val="0"/>
      </c:bar3DChart>
      <c:catAx>
        <c:axId val="223258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23258768"/>
        <c:crosses val="autoZero"/>
        <c:auto val="1"/>
        <c:lblAlgn val="ctr"/>
        <c:lblOffset val="100"/>
        <c:noMultiLvlLbl val="0"/>
      </c:catAx>
      <c:valAx>
        <c:axId val="223258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23258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Hoja1!$G$3</c:f>
              <c:strCache>
                <c:ptCount val="1"/>
                <c:pt idx="0">
                  <c:v>Expuestos a Movimientos en Masa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Hoja1!$F$4:$F$20</c:f>
              <c:strCache>
                <c:ptCount val="17"/>
                <c:pt idx="0">
                  <c:v>ANCASH</c:v>
                </c:pt>
                <c:pt idx="1">
                  <c:v>APURIMAC</c:v>
                </c:pt>
                <c:pt idx="2">
                  <c:v>AREQUIPA</c:v>
                </c:pt>
                <c:pt idx="3">
                  <c:v>AYACUCHO</c:v>
                </c:pt>
                <c:pt idx="4">
                  <c:v>CAJAMARCA</c:v>
                </c:pt>
                <c:pt idx="5">
                  <c:v>CUSCO</c:v>
                </c:pt>
                <c:pt idx="6">
                  <c:v>HUANCAVELICA</c:v>
                </c:pt>
                <c:pt idx="7">
                  <c:v>HUANUCO</c:v>
                </c:pt>
                <c:pt idx="8">
                  <c:v>ICA</c:v>
                </c:pt>
                <c:pt idx="9">
                  <c:v>JUNIN</c:v>
                </c:pt>
                <c:pt idx="10">
                  <c:v>LA LIBERTAD</c:v>
                </c:pt>
                <c:pt idx="11">
                  <c:v>LAMBAYEQUE</c:v>
                </c:pt>
                <c:pt idx="12">
                  <c:v>LIMA</c:v>
                </c:pt>
                <c:pt idx="13">
                  <c:v>PASCO</c:v>
                </c:pt>
                <c:pt idx="14">
                  <c:v>PIURA</c:v>
                </c:pt>
                <c:pt idx="15">
                  <c:v>PUNO</c:v>
                </c:pt>
                <c:pt idx="16">
                  <c:v>TUMBES</c:v>
                </c:pt>
              </c:strCache>
            </c:strRef>
          </c:cat>
          <c:val>
            <c:numRef>
              <c:f>Hoja1!$G$4:$G$20</c:f>
              <c:numCache>
                <c:formatCode>General</c:formatCode>
                <c:ptCount val="17"/>
                <c:pt idx="0">
                  <c:v>297</c:v>
                </c:pt>
                <c:pt idx="1">
                  <c:v>105</c:v>
                </c:pt>
                <c:pt idx="2">
                  <c:v>78</c:v>
                </c:pt>
                <c:pt idx="3">
                  <c:v>420</c:v>
                </c:pt>
                <c:pt idx="4">
                  <c:v>1153</c:v>
                </c:pt>
                <c:pt idx="5">
                  <c:v>91</c:v>
                </c:pt>
                <c:pt idx="6">
                  <c:v>411</c:v>
                </c:pt>
                <c:pt idx="7">
                  <c:v>3</c:v>
                </c:pt>
                <c:pt idx="8">
                  <c:v>17</c:v>
                </c:pt>
                <c:pt idx="9">
                  <c:v>67</c:v>
                </c:pt>
                <c:pt idx="10">
                  <c:v>699</c:v>
                </c:pt>
                <c:pt idx="11">
                  <c:v>202</c:v>
                </c:pt>
                <c:pt idx="12">
                  <c:v>403</c:v>
                </c:pt>
                <c:pt idx="13">
                  <c:v>21</c:v>
                </c:pt>
                <c:pt idx="14">
                  <c:v>1633</c:v>
                </c:pt>
                <c:pt idx="15">
                  <c:v>42</c:v>
                </c:pt>
                <c:pt idx="16">
                  <c:v>172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3261008"/>
        <c:axId val="223261568"/>
        <c:axId val="0"/>
      </c:bar3DChart>
      <c:catAx>
        <c:axId val="223261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23261568"/>
        <c:crosses val="autoZero"/>
        <c:auto val="1"/>
        <c:lblAlgn val="ctr"/>
        <c:lblOffset val="100"/>
        <c:noMultiLvlLbl val="0"/>
      </c:catAx>
      <c:valAx>
        <c:axId val="223261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23261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841" cy="497762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4183" y="0"/>
            <a:ext cx="2949841" cy="497762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5D9D88A4-A731-4438-A4DC-AEACE4610CBD}" type="datetimeFigureOut">
              <a:rPr lang="es-PE" smtClean="0"/>
              <a:t>22/03/2017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0244" y="4785192"/>
            <a:ext cx="5445126" cy="3915300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46338"/>
            <a:ext cx="2949841" cy="49776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4183" y="9446338"/>
            <a:ext cx="2949841" cy="49776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65590B2E-9D29-4355-81C1-BEE60E0C06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43044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30703-435E-4ECD-B3FA-DF918FA82120}" type="slidenum">
              <a:rPr lang="es-PE" smtClean="0"/>
              <a:t>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36256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22/03/2017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9657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22/03/2017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3524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22/03/2017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2718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22/03/2017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5628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22/03/2017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01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22/03/2017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685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22/03/2017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0007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22/03/2017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555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22/03/2017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2237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22/03/2017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0849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22/03/2017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0503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6B86D-1AAE-4195-A06E-E8FEF04D5022}" type="datetimeFigureOut">
              <a:rPr lang="es-PE" smtClean="0"/>
              <a:t>22/03/2017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797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soporte-sigrid@cenepred.gob.pe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97470" y="3157495"/>
            <a:ext cx="8107680" cy="15474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ESCENARIO DE RIESGO </a:t>
            </a:r>
            <a:r>
              <a:rPr lang="es-PE" sz="24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IDENTIFICACIÓN DE PROBABLES LOCALIDADES AFECTADAS</a:t>
            </a:r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(PRONÓSTICO DE PRECIPITACIONES 22/03/2017 (15:00 HORAS)</a:t>
            </a:r>
            <a:endParaRPr lang="es-PE" sz="20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20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53368" t="23710" r="33918" b="13984"/>
          <a:stretch/>
        </p:blipFill>
        <p:spPr>
          <a:xfrm>
            <a:off x="4749669" y="732667"/>
            <a:ext cx="4081846" cy="562591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l="53307" t="26129" r="33950" b="11075"/>
          <a:stretch/>
        </p:blipFill>
        <p:spPr>
          <a:xfrm>
            <a:off x="468219" y="732667"/>
            <a:ext cx="4059371" cy="562591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749358" y="403398"/>
            <a:ext cx="41553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muy alta </a:t>
            </a:r>
            <a:r>
              <a:rPr lang="es-PE" sz="10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</a:t>
            </a:r>
            <a:r>
              <a:rPr lang="es-PE" sz="1000" b="1" dirty="0" smtClean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inundación</a:t>
            </a:r>
          </a:p>
          <a:p>
            <a:pPr algn="ctr"/>
            <a:r>
              <a:rPr lang="es-PE" sz="1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Según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Pronóstico de Lluvias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862126" y="386878"/>
            <a:ext cx="34449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</a:t>
            </a:r>
            <a:r>
              <a:rPr lang="es-PE" sz="1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muy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alta por </a:t>
            </a:r>
            <a:r>
              <a:rPr lang="es-PE" sz="10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movimientos en masa </a:t>
            </a:r>
            <a:r>
              <a:rPr lang="es-PE" sz="1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Según el Pronóstico de Lluvias</a:t>
            </a:r>
            <a:endParaRPr lang="es-PE" sz="1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517672" y="46032"/>
            <a:ext cx="7044664" cy="278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1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comparativo del escenario de Riesgo del 22 marzo con las ocurrencias registradas por INDECI</a:t>
            </a:r>
            <a:endParaRPr lang="es-PE" sz="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Flecha curvada hacia la derecha 36"/>
          <p:cNvSpPr/>
          <p:nvPr/>
        </p:nvSpPr>
        <p:spPr>
          <a:xfrm rot="14553065">
            <a:off x="1639039" y="4117951"/>
            <a:ext cx="331427" cy="1209960"/>
          </a:xfrm>
          <a:prstGeom prst="curvedRightArrow">
            <a:avLst>
              <a:gd name="adj1" fmla="val 26266"/>
              <a:gd name="adj2" fmla="val 66358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548751" y="4649566"/>
            <a:ext cx="1162129" cy="5078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LIMA</a:t>
            </a:r>
          </a:p>
          <a:p>
            <a:pPr algn="ctr"/>
            <a:r>
              <a:rPr lang="es-PE" sz="500" b="1" dirty="0" smtClean="0"/>
              <a:t>HUAROCHIRI, localidad </a:t>
            </a:r>
            <a:r>
              <a:rPr lang="es-PE" sz="500" b="1" dirty="0" err="1" smtClean="0"/>
              <a:t>Huinco</a:t>
            </a:r>
            <a:r>
              <a:rPr lang="es-PE" sz="500" b="1" dirty="0" smtClean="0"/>
              <a:t> distrito de San Pedro de Casta</a:t>
            </a:r>
            <a:endParaRPr lang="pt-BR" sz="5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HUAYCOS</a:t>
            </a:r>
          </a:p>
          <a:p>
            <a:pPr algn="ctr"/>
            <a:r>
              <a:rPr lang="es-PE" sz="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Flecha curvada hacia la derecha 38"/>
          <p:cNvSpPr/>
          <p:nvPr/>
        </p:nvSpPr>
        <p:spPr>
          <a:xfrm rot="15082934" flipH="1">
            <a:off x="648459" y="2000311"/>
            <a:ext cx="167545" cy="725016"/>
          </a:xfrm>
          <a:prstGeom prst="curvedRightArrow">
            <a:avLst>
              <a:gd name="adj1" fmla="val 26266"/>
              <a:gd name="adj2" fmla="val 66358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40" name="Flecha curvada hacia la derecha 39"/>
          <p:cNvSpPr/>
          <p:nvPr/>
        </p:nvSpPr>
        <p:spPr>
          <a:xfrm rot="13015483">
            <a:off x="5156982" y="2737306"/>
            <a:ext cx="230488" cy="971106"/>
          </a:xfrm>
          <a:prstGeom prst="curvedRightArrow">
            <a:avLst>
              <a:gd name="adj1" fmla="val 26266"/>
              <a:gd name="adj2" fmla="val 66358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4588413" y="3280148"/>
            <a:ext cx="1067645" cy="80021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LAMBAYEQUE</a:t>
            </a:r>
          </a:p>
          <a:p>
            <a:pPr algn="ctr"/>
            <a:r>
              <a:rPr lang="es-PE" sz="500" b="1" dirty="0" smtClean="0"/>
              <a:t>Rio La Leche, afecta </a:t>
            </a:r>
            <a:r>
              <a:rPr lang="es-PE" sz="500" b="1" dirty="0" err="1" smtClean="0"/>
              <a:t>Illimo</a:t>
            </a:r>
            <a:r>
              <a:rPr lang="es-PE" sz="500" b="1" dirty="0" smtClean="0"/>
              <a:t> y Pacora</a:t>
            </a:r>
          </a:p>
          <a:p>
            <a:pPr algn="ctr"/>
            <a:r>
              <a:rPr lang="es-PE" sz="500" b="1" dirty="0" err="1" smtClean="0"/>
              <a:t>Pitipo</a:t>
            </a:r>
            <a:r>
              <a:rPr lang="es-PE" sz="500" b="1" dirty="0" smtClean="0"/>
              <a:t> afectación Puente </a:t>
            </a:r>
            <a:r>
              <a:rPr lang="es-PE" sz="500" b="1" dirty="0" err="1" smtClean="0"/>
              <a:t>Puchaca</a:t>
            </a:r>
            <a:endParaRPr lang="es-PE" sz="500" b="1" dirty="0" smtClean="0"/>
          </a:p>
          <a:p>
            <a:pPr algn="ctr"/>
            <a:r>
              <a:rPr lang="es-PE" sz="500" b="1" dirty="0" smtClean="0"/>
              <a:t>Crecida Quebrada </a:t>
            </a:r>
            <a:r>
              <a:rPr lang="es-PE" sz="500" b="1" dirty="0" err="1" smtClean="0"/>
              <a:t>Colan</a:t>
            </a:r>
            <a:endParaRPr lang="es-PE" sz="500" b="1" dirty="0" smtClean="0"/>
          </a:p>
          <a:p>
            <a:pPr algn="ctr"/>
            <a:r>
              <a:rPr lang="pt-BR" sz="500" b="1" dirty="0" smtClean="0"/>
              <a:t>Puerto Arturo, Reque, </a:t>
            </a:r>
            <a:r>
              <a:rPr lang="pt-BR" sz="500" b="1" dirty="0" err="1" smtClean="0"/>
              <a:t>Callanca</a:t>
            </a:r>
            <a:r>
              <a:rPr lang="pt-BR" sz="500" b="1" dirty="0"/>
              <a:t> </a:t>
            </a:r>
            <a:r>
              <a:rPr lang="pt-BR" sz="500" b="1" dirty="0" smtClean="0"/>
              <a:t>y </a:t>
            </a:r>
            <a:r>
              <a:rPr lang="pt-BR" sz="500" b="1" dirty="0" err="1" smtClean="0"/>
              <a:t>Monsefu</a:t>
            </a:r>
            <a:endParaRPr lang="pt-BR" sz="5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DESBORDE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Flecha curvada hacia la derecha 41"/>
          <p:cNvSpPr/>
          <p:nvPr/>
        </p:nvSpPr>
        <p:spPr>
          <a:xfrm rot="5400000">
            <a:off x="1976450" y="2515781"/>
            <a:ext cx="259139" cy="1078902"/>
          </a:xfrm>
          <a:prstGeom prst="curvedRightArrow">
            <a:avLst>
              <a:gd name="adj1" fmla="val 27563"/>
              <a:gd name="adj2" fmla="val 89786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43" name="Rectángulo 42"/>
          <p:cNvSpPr/>
          <p:nvPr/>
        </p:nvSpPr>
        <p:spPr>
          <a:xfrm>
            <a:off x="2504243" y="2785836"/>
            <a:ext cx="965145" cy="5078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LA LIBERTAD</a:t>
            </a:r>
          </a:p>
          <a:p>
            <a:pPr algn="ctr"/>
            <a:r>
              <a:rPr lang="es-PE" sz="500" b="1" dirty="0" smtClean="0"/>
              <a:t>Quebrada El León, </a:t>
            </a:r>
          </a:p>
          <a:p>
            <a:pPr algn="ctr"/>
            <a:r>
              <a:rPr lang="es-PE" sz="500" b="1" dirty="0" smtClean="0"/>
              <a:t>Huanchaco inundado</a:t>
            </a:r>
            <a:endParaRPr lang="pt-BR" sz="5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ACTIVACION QUEBRADAS</a:t>
            </a:r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Rectángulo 43"/>
          <p:cNvSpPr/>
          <p:nvPr/>
        </p:nvSpPr>
        <p:spPr>
          <a:xfrm>
            <a:off x="-3821" y="2444662"/>
            <a:ext cx="865947" cy="6617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PIURA</a:t>
            </a:r>
          </a:p>
          <a:p>
            <a:pPr algn="ctr"/>
            <a:r>
              <a:rPr lang="es-PE" sz="500" b="1" dirty="0" smtClean="0"/>
              <a:t>Quebrada </a:t>
            </a:r>
            <a:r>
              <a:rPr lang="es-PE" sz="500" b="1" dirty="0" err="1" smtClean="0"/>
              <a:t>Charanal</a:t>
            </a:r>
            <a:r>
              <a:rPr lang="es-PE" sz="500" b="1" dirty="0" smtClean="0"/>
              <a:t>, Chulucanas, aislamiento de varios CCPP</a:t>
            </a:r>
            <a:endParaRPr lang="pt-BR" sz="5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ACTIVACIÓN DE QUEBRADAS </a:t>
            </a:r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Flecha curvada hacia la derecha 44"/>
          <p:cNvSpPr/>
          <p:nvPr/>
        </p:nvSpPr>
        <p:spPr>
          <a:xfrm rot="20183011" flipV="1">
            <a:off x="1023635" y="2395447"/>
            <a:ext cx="319314" cy="1616111"/>
          </a:xfrm>
          <a:prstGeom prst="curvedRightArrow">
            <a:avLst>
              <a:gd name="adj1" fmla="val 20085"/>
              <a:gd name="adj2" fmla="val 76655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46" name="Flecha curvada hacia la derecha 45"/>
          <p:cNvSpPr/>
          <p:nvPr/>
        </p:nvSpPr>
        <p:spPr>
          <a:xfrm rot="20834714" flipV="1">
            <a:off x="1209499" y="2775750"/>
            <a:ext cx="250723" cy="1360110"/>
          </a:xfrm>
          <a:prstGeom prst="curvedRightArrow">
            <a:avLst>
              <a:gd name="adj1" fmla="val 20085"/>
              <a:gd name="adj2" fmla="val 76655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47" name="Flecha curvada hacia la derecha 46"/>
          <p:cNvSpPr/>
          <p:nvPr/>
        </p:nvSpPr>
        <p:spPr>
          <a:xfrm flipV="1">
            <a:off x="1287957" y="3047604"/>
            <a:ext cx="241390" cy="1048152"/>
          </a:xfrm>
          <a:prstGeom prst="curvedRightArrow">
            <a:avLst>
              <a:gd name="adj1" fmla="val 20085"/>
              <a:gd name="adj2" fmla="val 76655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48" name="Rectángulo 47"/>
          <p:cNvSpPr/>
          <p:nvPr/>
        </p:nvSpPr>
        <p:spPr>
          <a:xfrm>
            <a:off x="846790" y="3680258"/>
            <a:ext cx="802659" cy="41549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500" b="1" dirty="0" smtClean="0"/>
              <a:t>PIURA, LAMBAYEQUE, LA LIBERTAD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Flecha curvada hacia la derecha 48"/>
          <p:cNvSpPr/>
          <p:nvPr/>
        </p:nvSpPr>
        <p:spPr>
          <a:xfrm rot="20064196">
            <a:off x="5574364" y="2049830"/>
            <a:ext cx="198656" cy="789663"/>
          </a:xfrm>
          <a:prstGeom prst="curvedRightArrow">
            <a:avLst>
              <a:gd name="adj1" fmla="val 27563"/>
              <a:gd name="adj2" fmla="val 89786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50" name="Rectángulo 49"/>
          <p:cNvSpPr/>
          <p:nvPr/>
        </p:nvSpPr>
        <p:spPr>
          <a:xfrm>
            <a:off x="5370076" y="1722500"/>
            <a:ext cx="607231" cy="492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AMAZONAS</a:t>
            </a:r>
          </a:p>
          <a:p>
            <a:pPr algn="ctr"/>
            <a:r>
              <a:rPr lang="es-PE" sz="500" b="1" dirty="0" smtClean="0"/>
              <a:t>UTCUBAMBA</a:t>
            </a:r>
          </a:p>
          <a:p>
            <a:pPr algn="ctr"/>
            <a:r>
              <a:rPr lang="es-PE" sz="500" b="1" dirty="0" smtClean="0"/>
              <a:t>EL MILAGRO</a:t>
            </a:r>
            <a:endParaRPr lang="pt-BR" sz="5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DESBORDE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Flecha curvada hacia la derecha 50"/>
          <p:cNvSpPr/>
          <p:nvPr/>
        </p:nvSpPr>
        <p:spPr>
          <a:xfrm rot="20064196">
            <a:off x="2517883" y="3724641"/>
            <a:ext cx="198656" cy="789663"/>
          </a:xfrm>
          <a:prstGeom prst="curvedRightArrow">
            <a:avLst>
              <a:gd name="adj1" fmla="val 27563"/>
              <a:gd name="adj2" fmla="val 89786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52" name="Rectángulo 51"/>
          <p:cNvSpPr/>
          <p:nvPr/>
        </p:nvSpPr>
        <p:spPr>
          <a:xfrm>
            <a:off x="2488505" y="3340782"/>
            <a:ext cx="777733" cy="492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CUSCO</a:t>
            </a:r>
          </a:p>
          <a:p>
            <a:pPr algn="ctr"/>
            <a:r>
              <a:rPr lang="es-PE" sz="500" b="1" dirty="0" smtClean="0"/>
              <a:t>LA CONVENCIÓN</a:t>
            </a:r>
          </a:p>
          <a:p>
            <a:pPr algn="ctr"/>
            <a:r>
              <a:rPr lang="pt-BR" sz="500" b="1" dirty="0" smtClean="0"/>
              <a:t>KIMBIRI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DESLIZAMIENTO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728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101315" y="388656"/>
            <a:ext cx="1960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/>
              <a:t>Distritos Expuestos</a:t>
            </a:r>
            <a:endParaRPr lang="es-PE" dirty="0"/>
          </a:p>
        </p:txBody>
      </p:sp>
      <p:sp>
        <p:nvSpPr>
          <p:cNvPr id="3" name="Rectángulo 2"/>
          <p:cNvSpPr/>
          <p:nvPr/>
        </p:nvSpPr>
        <p:spPr>
          <a:xfrm>
            <a:off x="8011182" y="2014743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/>
              <a:t>56</a:t>
            </a:r>
            <a:endParaRPr lang="es-PE" dirty="0"/>
          </a:p>
        </p:txBody>
      </p:sp>
      <p:sp>
        <p:nvSpPr>
          <p:cNvPr id="4" name="Rectángulo 3"/>
          <p:cNvSpPr/>
          <p:nvPr/>
        </p:nvSpPr>
        <p:spPr>
          <a:xfrm>
            <a:off x="8041261" y="4590686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/>
              <a:t>67</a:t>
            </a:r>
            <a:endParaRPr lang="es-PE" dirty="0"/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/>
          </p:nvPr>
        </p:nvGraphicFramePr>
        <p:xfrm>
          <a:off x="1037723" y="866273"/>
          <a:ext cx="6087979" cy="2767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áfico 7"/>
          <p:cNvGraphicFramePr>
            <a:graphicFrameLocks/>
          </p:cNvGraphicFramePr>
          <p:nvPr>
            <p:extLst/>
          </p:nvPr>
        </p:nvGraphicFramePr>
        <p:xfrm>
          <a:off x="743273" y="3601915"/>
          <a:ext cx="7417468" cy="2634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77" y="1466062"/>
            <a:ext cx="989210" cy="139487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77" y="4020947"/>
            <a:ext cx="986002" cy="139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8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422195" y="388656"/>
            <a:ext cx="1764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/>
              <a:t>Centros de Salud</a:t>
            </a:r>
            <a:endParaRPr lang="es-PE" dirty="0"/>
          </a:p>
        </p:txBody>
      </p:sp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4979057"/>
              </p:ext>
            </p:extLst>
          </p:nvPr>
        </p:nvGraphicFramePr>
        <p:xfrm>
          <a:off x="757989" y="757988"/>
          <a:ext cx="7092616" cy="2586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ángulo 3"/>
          <p:cNvSpPr/>
          <p:nvPr/>
        </p:nvSpPr>
        <p:spPr>
          <a:xfrm>
            <a:off x="7748337" y="1558727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/>
              <a:t>423</a:t>
            </a:r>
            <a:endParaRPr lang="es-PE" dirty="0"/>
          </a:p>
        </p:txBody>
      </p:sp>
      <p:sp>
        <p:nvSpPr>
          <p:cNvPr id="5" name="Rectángulo 4"/>
          <p:cNvSpPr/>
          <p:nvPr/>
        </p:nvSpPr>
        <p:spPr>
          <a:xfrm>
            <a:off x="7748337" y="4614748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/>
              <a:t>768</a:t>
            </a:r>
            <a:endParaRPr lang="es-PE" dirty="0"/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9571400"/>
              </p:ext>
            </p:extLst>
          </p:nvPr>
        </p:nvGraphicFramePr>
        <p:xfrm>
          <a:off x="857249" y="3573379"/>
          <a:ext cx="6894095" cy="2622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77" y="1466062"/>
            <a:ext cx="989210" cy="139487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77" y="4020947"/>
            <a:ext cx="986002" cy="139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5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018075" y="262324"/>
            <a:ext cx="2821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/>
              <a:t>Establecimientos Educativos</a:t>
            </a:r>
            <a:endParaRPr lang="es-PE" dirty="0"/>
          </a:p>
        </p:txBody>
      </p:sp>
      <p:sp>
        <p:nvSpPr>
          <p:cNvPr id="3" name="Rectángulo 2"/>
          <p:cNvSpPr/>
          <p:nvPr/>
        </p:nvSpPr>
        <p:spPr>
          <a:xfrm>
            <a:off x="7748337" y="1558727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/>
              <a:t>4,384</a:t>
            </a:r>
            <a:endParaRPr lang="es-PE" dirty="0"/>
          </a:p>
        </p:txBody>
      </p:sp>
      <p:sp>
        <p:nvSpPr>
          <p:cNvPr id="4" name="Rectángulo 3"/>
          <p:cNvSpPr/>
          <p:nvPr/>
        </p:nvSpPr>
        <p:spPr>
          <a:xfrm>
            <a:off x="7748337" y="4614748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/>
              <a:t>5,814</a:t>
            </a:r>
            <a:endParaRPr lang="es-PE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5567324"/>
              </p:ext>
            </p:extLst>
          </p:nvPr>
        </p:nvGraphicFramePr>
        <p:xfrm>
          <a:off x="800100" y="679784"/>
          <a:ext cx="7176837" cy="2638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2751798"/>
              </p:ext>
            </p:extLst>
          </p:nvPr>
        </p:nvGraphicFramePr>
        <p:xfrm>
          <a:off x="884321" y="3427814"/>
          <a:ext cx="700839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69" y="1277137"/>
            <a:ext cx="989210" cy="139487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677" y="3917808"/>
            <a:ext cx="986002" cy="139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2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2500" t="14446" r="26904" b="9681"/>
          <a:stretch/>
        </p:blipFill>
        <p:spPr>
          <a:xfrm>
            <a:off x="1120792" y="467853"/>
            <a:ext cx="5686878" cy="589232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414783" y="98521"/>
            <a:ext cx="509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u="sng" dirty="0" smtClean="0"/>
              <a:t>ZONAS DE EXPUESTAS POR MOVIMIENTO EN MASA</a:t>
            </a:r>
            <a:endParaRPr lang="es-PE" b="1" u="sng" dirty="0"/>
          </a:p>
        </p:txBody>
      </p:sp>
    </p:spTree>
    <p:extLst>
      <p:ext uri="{BB962C8B-B14F-4D97-AF65-F5344CB8AC3E}">
        <p14:creationId xmlns:p14="http://schemas.microsoft.com/office/powerpoint/2010/main" val="322966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3374" t="23549" r="28065" b="15663"/>
          <a:stretch/>
        </p:blipFill>
        <p:spPr>
          <a:xfrm>
            <a:off x="866775" y="504825"/>
            <a:ext cx="6276833" cy="578167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227272" y="135493"/>
            <a:ext cx="5795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u="sng" dirty="0" smtClean="0"/>
              <a:t>ZONAS DE EXPUESTAS POR MOVIMIENTO EN INUNDACIÓN</a:t>
            </a:r>
            <a:endParaRPr lang="es-PE" b="1" u="sng" dirty="0"/>
          </a:p>
        </p:txBody>
      </p:sp>
    </p:spTree>
    <p:extLst>
      <p:ext uri="{BB962C8B-B14F-4D97-AF65-F5344CB8AC3E}">
        <p14:creationId xmlns:p14="http://schemas.microsoft.com/office/powerpoint/2010/main" val="378733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96039" y="4142940"/>
            <a:ext cx="3668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Consultas:</a:t>
            </a:r>
          </a:p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soporte-sigrid@cenepred.gob.pe</a:t>
            </a:r>
            <a:endParaRPr lang="es-P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16246</TotalTime>
  <Words>192</Words>
  <Application>Microsoft Office PowerPoint</Application>
  <PresentationFormat>Presentación en pantalla (4:3)</PresentationFormat>
  <Paragraphs>56</Paragraphs>
  <Slides>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FORMACIÓN</dc:title>
  <dc:creator>Laura Aledo Uema</dc:creator>
  <cp:lastModifiedBy>MODULO20</cp:lastModifiedBy>
  <cp:revision>466</cp:revision>
  <cp:lastPrinted>2017-03-22T21:59:51Z</cp:lastPrinted>
  <dcterms:created xsi:type="dcterms:W3CDTF">2016-01-13T16:13:53Z</dcterms:created>
  <dcterms:modified xsi:type="dcterms:W3CDTF">2017-03-22T22:24:15Z</dcterms:modified>
</cp:coreProperties>
</file>