
<file path=[Content_Types].xml><?xml version="1.0" encoding="utf-8"?>
<Types xmlns="http://schemas.openxmlformats.org/package/2006/content-types">
  <Default Extension="tmp" ContentType="image/pn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70" r:id="rId2"/>
    <p:sldId id="335" r:id="rId3"/>
    <p:sldId id="338" r:id="rId4"/>
    <p:sldId id="339" r:id="rId5"/>
    <p:sldId id="340" r:id="rId6"/>
    <p:sldId id="259" r:id="rId7"/>
  </p:sldIdLst>
  <p:sldSz cx="9144000" cy="6858000" type="screen4x3"/>
  <p:notesSz cx="6805613" cy="99441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1F7B91"/>
    <a:srgbClr val="00FFFF"/>
    <a:srgbClr val="00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912" autoAdjust="0"/>
    <p:restoredTop sz="96433" autoAdjust="0"/>
  </p:normalViewPr>
  <p:slideViewPr>
    <p:cSldViewPr snapToGrid="0">
      <p:cViewPr>
        <p:scale>
          <a:sx n="75" d="100"/>
          <a:sy n="75" d="100"/>
        </p:scale>
        <p:origin x="2850" y="89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Hoja_de_c_lculo_de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DISTRITOS EXPUESTOS POR INUNDACIÓN</a:t>
            </a:r>
          </a:p>
        </c:rich>
      </c:tx>
      <c:layout>
        <c:manualLayout>
          <c:xMode val="edge"/>
          <c:yMode val="edge"/>
          <c:x val="0.21516302999438502"/>
          <c:y val="2.986666164969463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PE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1"/>
          <c:order val="1"/>
          <c:tx>
            <c:strRef>
              <c:f>Hoja1!$H$3</c:f>
              <c:strCache>
                <c:ptCount val="1"/>
                <c:pt idx="0">
                  <c:v>DISTRITO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atMod val="103000"/>
                    <a:lumMod val="102000"/>
                    <a:tint val="94000"/>
                  </a:schemeClr>
                </a:gs>
                <a:gs pos="50000">
                  <a:schemeClr val="accent5">
                    <a:satMod val="110000"/>
                    <a:lumMod val="100000"/>
                    <a:shade val="100000"/>
                  </a:schemeClr>
                </a:gs>
                <a:gs pos="100000">
                  <a:schemeClr val="accent5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extLst>
                <c:ext xmlns:c15="http://schemas.microsoft.com/office/drawing/2012/chart" uri="{02D57815-91ED-43cb-92C2-25804820EDAC}">
                  <c15:fullRef>
                    <c15:sqref>Hoja1!$F$4:$F$23</c15:sqref>
                  </c15:fullRef>
                </c:ext>
              </c:extLst>
              <c:f>Hoja1!$F$4:$F$22</c:f>
              <c:strCache>
                <c:ptCount val="19"/>
                <c:pt idx="0">
                  <c:v>ANCASH</c:v>
                </c:pt>
                <c:pt idx="1">
                  <c:v>APURIMAC</c:v>
                </c:pt>
                <c:pt idx="2">
                  <c:v>AREQUIPA</c:v>
                </c:pt>
                <c:pt idx="3">
                  <c:v>CAJAMARCA</c:v>
                </c:pt>
                <c:pt idx="4">
                  <c:v>CUSCO</c:v>
                </c:pt>
                <c:pt idx="5">
                  <c:v>HUANCAVELICA</c:v>
                </c:pt>
                <c:pt idx="6">
                  <c:v>JUNIN</c:v>
                </c:pt>
                <c:pt idx="7">
                  <c:v>LA LIBERTAD</c:v>
                </c:pt>
                <c:pt idx="8">
                  <c:v>LAMBAYEQUE</c:v>
                </c:pt>
                <c:pt idx="9">
                  <c:v>LIMA</c:v>
                </c:pt>
                <c:pt idx="10">
                  <c:v>LORETO</c:v>
                </c:pt>
                <c:pt idx="11">
                  <c:v>MADRE DE DIOS</c:v>
                </c:pt>
                <c:pt idx="12">
                  <c:v>MOQUEGUA</c:v>
                </c:pt>
                <c:pt idx="13">
                  <c:v>PASCO</c:v>
                </c:pt>
                <c:pt idx="14">
                  <c:v>PIURA</c:v>
                </c:pt>
                <c:pt idx="15">
                  <c:v>PUNO</c:v>
                </c:pt>
                <c:pt idx="16">
                  <c:v>TACNA</c:v>
                </c:pt>
                <c:pt idx="17">
                  <c:v>TUMBES</c:v>
                </c:pt>
                <c:pt idx="18">
                  <c:v>UCAYALI</c:v>
                </c:pt>
              </c:strCache>
            </c:str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Hoja1!$H$4:$H$23</c15:sqref>
                  </c15:fullRef>
                </c:ext>
              </c:extLst>
              <c:f>Hoja1!$H$4:$H$22</c:f>
              <c:numCache>
                <c:formatCode>General</c:formatCode>
                <c:ptCount val="19"/>
                <c:pt idx="0">
                  <c:v>19</c:v>
                </c:pt>
                <c:pt idx="1">
                  <c:v>2</c:v>
                </c:pt>
                <c:pt idx="2">
                  <c:v>14</c:v>
                </c:pt>
                <c:pt idx="3">
                  <c:v>4</c:v>
                </c:pt>
                <c:pt idx="4">
                  <c:v>12</c:v>
                </c:pt>
                <c:pt idx="5">
                  <c:v>1</c:v>
                </c:pt>
                <c:pt idx="6">
                  <c:v>5</c:v>
                </c:pt>
                <c:pt idx="7">
                  <c:v>23</c:v>
                </c:pt>
                <c:pt idx="8">
                  <c:v>33</c:v>
                </c:pt>
                <c:pt idx="9">
                  <c:v>34</c:v>
                </c:pt>
                <c:pt idx="10">
                  <c:v>18</c:v>
                </c:pt>
                <c:pt idx="11">
                  <c:v>10</c:v>
                </c:pt>
                <c:pt idx="12">
                  <c:v>2</c:v>
                </c:pt>
                <c:pt idx="13">
                  <c:v>2</c:v>
                </c:pt>
                <c:pt idx="14">
                  <c:v>41</c:v>
                </c:pt>
                <c:pt idx="15">
                  <c:v>65</c:v>
                </c:pt>
                <c:pt idx="16">
                  <c:v>3</c:v>
                </c:pt>
                <c:pt idx="17">
                  <c:v>12</c:v>
                </c:pt>
                <c:pt idx="18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604258480"/>
        <c:axId val="604262400"/>
        <c:axId val="0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Hoja1!$G$3</c15:sqref>
                        </c15:formulaRef>
                      </c:ext>
                    </c:extLst>
                    <c:strCache>
                      <c:ptCount val="1"/>
                      <c:pt idx="0">
                        <c:v>PROVINCIA</c:v>
                      </c:pt>
                    </c:strCache>
                  </c:strRef>
                </c:tx>
                <c:spPr>
                  <a:gradFill rotWithShape="1">
                    <a:gsLst>
                      <a:gs pos="0">
                        <a:schemeClr val="accent6">
                          <a:satMod val="103000"/>
                          <a:lumMod val="102000"/>
                          <a:tint val="94000"/>
                        </a:schemeClr>
                      </a:gs>
                      <a:gs pos="50000">
                        <a:schemeClr val="accent6">
                          <a:satMod val="110000"/>
                          <a:lumMod val="100000"/>
                          <a:shade val="100000"/>
                        </a:schemeClr>
                      </a:gs>
                      <a:gs pos="100000">
                        <a:schemeClr val="accent6">
                          <a:lumMod val="99000"/>
                          <a:satMod val="120000"/>
                          <a:shade val="78000"/>
                        </a:schemeClr>
                      </a:gs>
                    </a:gsLst>
                    <a:lin ang="5400000" scaled="0"/>
                  </a:gradFill>
                  <a:ln>
                    <a:noFill/>
                  </a:ln>
                  <a:effectLst>
                    <a:outerShdw blurRad="57150" dist="19050" dir="5400000" algn="ctr" rotWithShape="0">
                      <a:srgbClr val="000000">
                        <a:alpha val="63000"/>
                      </a:srgbClr>
                    </a:outerShdw>
                  </a:effectLst>
                  <a:sp3d/>
                </c:spPr>
                <c:invertIfNegative val="0"/>
                <c:cat>
                  <c:strRef>
                    <c:extLst>
                      <c:ext uri="{02D57815-91ED-43cb-92C2-25804820EDAC}">
                        <c15:fullRef>
                          <c15:sqref>Hoja1!$F$4:$F$23</c15:sqref>
                        </c15:fullRef>
                        <c15:formulaRef>
                          <c15:sqref>Hoja1!$F$4:$F$22</c15:sqref>
                        </c15:formulaRef>
                      </c:ext>
                    </c:extLst>
                    <c:strCache>
                      <c:ptCount val="19"/>
                      <c:pt idx="0">
                        <c:v>ANCASH</c:v>
                      </c:pt>
                      <c:pt idx="1">
                        <c:v>APURIMAC</c:v>
                      </c:pt>
                      <c:pt idx="2">
                        <c:v>AREQUIPA</c:v>
                      </c:pt>
                      <c:pt idx="3">
                        <c:v>CAJAMARCA</c:v>
                      </c:pt>
                      <c:pt idx="4">
                        <c:v>CUSCO</c:v>
                      </c:pt>
                      <c:pt idx="5">
                        <c:v>HUANCAVELICA</c:v>
                      </c:pt>
                      <c:pt idx="6">
                        <c:v>JUNIN</c:v>
                      </c:pt>
                      <c:pt idx="7">
                        <c:v>LA LIBERTAD</c:v>
                      </c:pt>
                      <c:pt idx="8">
                        <c:v>LAMBAYEQUE</c:v>
                      </c:pt>
                      <c:pt idx="9">
                        <c:v>LIMA</c:v>
                      </c:pt>
                      <c:pt idx="10">
                        <c:v>LORETO</c:v>
                      </c:pt>
                      <c:pt idx="11">
                        <c:v>MADRE DE DIOS</c:v>
                      </c:pt>
                      <c:pt idx="12">
                        <c:v>MOQUEGUA</c:v>
                      </c:pt>
                      <c:pt idx="13">
                        <c:v>PASCO</c:v>
                      </c:pt>
                      <c:pt idx="14">
                        <c:v>PIURA</c:v>
                      </c:pt>
                      <c:pt idx="15">
                        <c:v>PUNO</c:v>
                      </c:pt>
                      <c:pt idx="16">
                        <c:v>TACNA</c:v>
                      </c:pt>
                      <c:pt idx="17">
                        <c:v>TUMBES</c:v>
                      </c:pt>
                      <c:pt idx="18">
                        <c:v>UCAYALI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ullRef>
                          <c15:sqref>Hoja1!$G$4:$G$23</c15:sqref>
                        </c15:fullRef>
                        <c15:formulaRef>
                          <c15:sqref>Hoja1!$G$4:$G$22</c15:sqref>
                        </c15:formulaRef>
                      </c:ext>
                    </c:extLst>
                    <c:numCache>
                      <c:formatCode>General</c:formatCode>
                      <c:ptCount val="19"/>
                      <c:pt idx="0">
                        <c:v>8</c:v>
                      </c:pt>
                      <c:pt idx="1">
                        <c:v>2</c:v>
                      </c:pt>
                      <c:pt idx="2">
                        <c:v>4</c:v>
                      </c:pt>
                      <c:pt idx="3">
                        <c:v>3</c:v>
                      </c:pt>
                      <c:pt idx="4">
                        <c:v>3</c:v>
                      </c:pt>
                      <c:pt idx="5">
                        <c:v>1</c:v>
                      </c:pt>
                      <c:pt idx="6">
                        <c:v>2</c:v>
                      </c:pt>
                      <c:pt idx="7">
                        <c:v>5</c:v>
                      </c:pt>
                      <c:pt idx="8">
                        <c:v>3</c:v>
                      </c:pt>
                      <c:pt idx="9">
                        <c:v>8</c:v>
                      </c:pt>
                      <c:pt idx="10">
                        <c:v>4</c:v>
                      </c:pt>
                      <c:pt idx="11">
                        <c:v>3</c:v>
                      </c:pt>
                      <c:pt idx="12">
                        <c:v>2</c:v>
                      </c:pt>
                      <c:pt idx="13">
                        <c:v>2</c:v>
                      </c:pt>
                      <c:pt idx="14">
                        <c:v>8</c:v>
                      </c:pt>
                      <c:pt idx="15">
                        <c:v>10</c:v>
                      </c:pt>
                      <c:pt idx="16">
                        <c:v>2</c:v>
                      </c:pt>
                      <c:pt idx="17">
                        <c:v>3</c:v>
                      </c:pt>
                      <c:pt idx="18">
                        <c:v>3</c:v>
                      </c:pt>
                    </c:numCache>
                  </c:numRef>
                </c:val>
              </c15:ser>
            </c15:filteredBarSeries>
          </c:ext>
        </c:extLst>
      </c:bar3DChart>
      <c:catAx>
        <c:axId val="6042584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604262400"/>
        <c:crosses val="autoZero"/>
        <c:auto val="1"/>
        <c:lblAlgn val="ctr"/>
        <c:lblOffset val="100"/>
        <c:noMultiLvlLbl val="0"/>
      </c:catAx>
      <c:valAx>
        <c:axId val="6042624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6042584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P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PE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841" cy="497762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54183" y="0"/>
            <a:ext cx="2949841" cy="497762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5D9D88A4-A731-4438-A4DC-AEACE4610CBD}" type="datetimeFigureOut">
              <a:rPr lang="es-PE" smtClean="0"/>
              <a:t>23/03/2017</a:t>
            </a:fld>
            <a:endParaRPr lang="es-PE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3013"/>
            <a:ext cx="4471987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77" tIns="45789" rIns="91577" bIns="45789" rtlCol="0" anchor="ctr"/>
          <a:lstStyle/>
          <a:p>
            <a:endParaRPr lang="es-PE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0244" y="4785192"/>
            <a:ext cx="5445126" cy="3915300"/>
          </a:xfrm>
          <a:prstGeom prst="rect">
            <a:avLst/>
          </a:prstGeom>
        </p:spPr>
        <p:txBody>
          <a:bodyPr vert="horz" lIns="91577" tIns="45789" rIns="91577" bIns="45789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9446338"/>
            <a:ext cx="2949841" cy="497762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54183" y="9446338"/>
            <a:ext cx="2949841" cy="497762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65590B2E-9D29-4355-81C1-BEE60E0C06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430449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A30703-435E-4ECD-B3FA-DF918FA82120}" type="slidenum">
              <a:rPr lang="es-PE" smtClean="0"/>
              <a:t>2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9362561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23/03/2017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9965735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23/03/2017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6352441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23/03/2017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1271815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23/03/2017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956283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23/03/2017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550124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23/03/2017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7868514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23/03/2017</a:t>
            </a:fld>
            <a:endParaRPr lang="es-P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5000726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23/03/2017</a:t>
            </a:fld>
            <a:endParaRPr lang="es-P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8155558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23/03/2017</a:t>
            </a:fld>
            <a:endParaRPr lang="es-P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223785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23/03/2017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8084936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23/03/2017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0050317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46B86D-1AAE-4195-A06E-E8FEF04D5022}" type="datetimeFigureOut">
              <a:rPr lang="es-PE" smtClean="0"/>
              <a:t>23/03/2017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827972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m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tm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tmp"/><Relationship Id="rId4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soporte-sigrid@cenepred.gob.pe" TargetMode="Externa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697470" y="3157495"/>
            <a:ext cx="8107680" cy="154747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PE" sz="3600" b="1" dirty="0" smtClean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ESCENARIO DE RIESGO </a:t>
            </a:r>
            <a:r>
              <a:rPr lang="es-PE" sz="2400" b="1" dirty="0" smtClean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IDENTIFICACIÓN DE PROBABLES LOCALIDADES AFECTADAS</a:t>
            </a:r>
            <a:r>
              <a:rPr lang="es-PE" sz="3600" b="1" dirty="0" smtClean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PE" sz="3600" b="1" dirty="0" smtClean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PE" sz="2000" b="1" dirty="0" smtClean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(PRONÓSTICO DE PRECIPITACIONES </a:t>
            </a:r>
            <a:r>
              <a:rPr lang="es-PE" sz="2000" b="1" dirty="0" smtClean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23/03/2017 </a:t>
            </a:r>
            <a:r>
              <a:rPr lang="es-PE" sz="2000" b="1" dirty="0" smtClean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(15:00 HORAS)</a:t>
            </a:r>
            <a:endParaRPr lang="es-PE" sz="2000" b="1" dirty="0">
              <a:solidFill>
                <a:srgbClr val="1F7B9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0204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Recorte de pantall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9358" y="733935"/>
            <a:ext cx="4058380" cy="5601457"/>
          </a:xfrm>
          <a:prstGeom prst="rect">
            <a:avLst/>
          </a:prstGeom>
        </p:spPr>
      </p:pic>
      <p:pic>
        <p:nvPicPr>
          <p:cNvPr id="2" name="Imagen 1" descr="Recorte de pantalla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790" y="722296"/>
            <a:ext cx="4054491" cy="5590553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4749358" y="403398"/>
            <a:ext cx="415535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sz="10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Mapa de exposición alta y muy alta </a:t>
            </a:r>
            <a:r>
              <a:rPr lang="es-PE" sz="1000" b="1" dirty="0">
                <a:solidFill>
                  <a:srgbClr val="1F7B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 </a:t>
            </a:r>
            <a:r>
              <a:rPr lang="es-PE" sz="1000" b="1" dirty="0" smtClean="0">
                <a:solidFill>
                  <a:srgbClr val="1F7B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inundación</a:t>
            </a:r>
          </a:p>
          <a:p>
            <a:pPr algn="ctr"/>
            <a:r>
              <a:rPr lang="es-PE" sz="10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Según </a:t>
            </a:r>
            <a:r>
              <a:rPr lang="es-PE" sz="10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Pronóstico de Lluvias</a:t>
            </a:r>
          </a:p>
        </p:txBody>
      </p:sp>
      <p:sp>
        <p:nvSpPr>
          <p:cNvPr id="5" name="Rectángulo 4"/>
          <p:cNvSpPr/>
          <p:nvPr/>
        </p:nvSpPr>
        <p:spPr>
          <a:xfrm>
            <a:off x="862126" y="386878"/>
            <a:ext cx="344495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sz="10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Mapa de exposición alta y </a:t>
            </a:r>
            <a:r>
              <a:rPr lang="es-PE" sz="10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muy </a:t>
            </a:r>
            <a:r>
              <a:rPr lang="es-PE" sz="10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alta por </a:t>
            </a:r>
            <a:r>
              <a:rPr lang="es-PE" sz="1000" b="1" dirty="0">
                <a:solidFill>
                  <a:srgbClr val="1F7B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movimientos en masa </a:t>
            </a:r>
            <a:r>
              <a:rPr lang="es-PE" sz="10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Según el Pronóstico de Lluvias</a:t>
            </a:r>
            <a:endParaRPr lang="es-PE" sz="1000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517672" y="46032"/>
            <a:ext cx="7044664" cy="2787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PE" sz="1100" b="1" dirty="0" smtClean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Análisis comparativo del escenario de Riesgo del 22 marzo con las ocurrencias registradas por INDECI</a:t>
            </a:r>
            <a:endParaRPr lang="es-PE" sz="800" b="1" dirty="0">
              <a:solidFill>
                <a:srgbClr val="1F7B9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Flecha curvada hacia la derecha 36"/>
          <p:cNvSpPr/>
          <p:nvPr/>
        </p:nvSpPr>
        <p:spPr>
          <a:xfrm rot="14553065">
            <a:off x="1639039" y="4117951"/>
            <a:ext cx="331427" cy="1209960"/>
          </a:xfrm>
          <a:prstGeom prst="curvedRightArrow">
            <a:avLst>
              <a:gd name="adj1" fmla="val 26266"/>
              <a:gd name="adj2" fmla="val 66358"/>
              <a:gd name="adj3" fmla="val 30588"/>
            </a:avLst>
          </a:prstGeom>
          <a:solidFill>
            <a:srgbClr val="00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schemeClr val="tx1"/>
              </a:solidFill>
            </a:endParaRPr>
          </a:p>
        </p:txBody>
      </p:sp>
      <p:sp>
        <p:nvSpPr>
          <p:cNvPr id="38" name="Rectángulo 37"/>
          <p:cNvSpPr/>
          <p:nvPr/>
        </p:nvSpPr>
        <p:spPr>
          <a:xfrm>
            <a:off x="548751" y="4649566"/>
            <a:ext cx="1162129" cy="507831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>
            <a:defPPr>
              <a:defRPr lang="es-P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PE" sz="500" b="1" dirty="0" smtClean="0"/>
              <a:t>LIMA</a:t>
            </a:r>
          </a:p>
          <a:p>
            <a:pPr algn="ctr"/>
            <a:r>
              <a:rPr lang="es-PE" sz="500" b="1" dirty="0" smtClean="0"/>
              <a:t>HUAROCHIRI, localidad </a:t>
            </a:r>
            <a:r>
              <a:rPr lang="es-PE" sz="500" b="1" dirty="0" err="1" smtClean="0"/>
              <a:t>Huinco</a:t>
            </a:r>
            <a:r>
              <a:rPr lang="es-PE" sz="500" b="1" dirty="0" smtClean="0"/>
              <a:t> distrito de San Pedro de Casta</a:t>
            </a:r>
            <a:endParaRPr lang="pt-BR" sz="500" b="1" dirty="0" smtClean="0"/>
          </a:p>
          <a:p>
            <a:pPr algn="ctr"/>
            <a:r>
              <a:rPr lang="es-PE" sz="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HUAYCOS</a:t>
            </a:r>
          </a:p>
          <a:p>
            <a:pPr algn="ctr"/>
            <a:r>
              <a:rPr lang="es-PE" sz="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s-PE" sz="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0/03/2017</a:t>
            </a:r>
            <a:endParaRPr lang="es-PE" sz="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9" name="Flecha curvada hacia la derecha 38"/>
          <p:cNvSpPr/>
          <p:nvPr/>
        </p:nvSpPr>
        <p:spPr>
          <a:xfrm rot="15082934" flipH="1">
            <a:off x="648459" y="2000311"/>
            <a:ext cx="167545" cy="725016"/>
          </a:xfrm>
          <a:prstGeom prst="curvedRightArrow">
            <a:avLst>
              <a:gd name="adj1" fmla="val 26266"/>
              <a:gd name="adj2" fmla="val 66358"/>
              <a:gd name="adj3" fmla="val 30588"/>
            </a:avLst>
          </a:prstGeom>
          <a:solidFill>
            <a:srgbClr val="00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schemeClr val="tx1"/>
              </a:solidFill>
            </a:endParaRPr>
          </a:p>
        </p:txBody>
      </p:sp>
      <p:sp>
        <p:nvSpPr>
          <p:cNvPr id="40" name="Flecha curvada hacia la derecha 39"/>
          <p:cNvSpPr/>
          <p:nvPr/>
        </p:nvSpPr>
        <p:spPr>
          <a:xfrm rot="13015483">
            <a:off x="5156982" y="2737306"/>
            <a:ext cx="230488" cy="971106"/>
          </a:xfrm>
          <a:prstGeom prst="curvedRightArrow">
            <a:avLst>
              <a:gd name="adj1" fmla="val 26266"/>
              <a:gd name="adj2" fmla="val 66358"/>
              <a:gd name="adj3" fmla="val 30588"/>
            </a:avLst>
          </a:prstGeom>
          <a:solidFill>
            <a:srgbClr val="00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schemeClr val="tx1"/>
              </a:solidFill>
            </a:endParaRPr>
          </a:p>
        </p:txBody>
      </p:sp>
      <p:sp>
        <p:nvSpPr>
          <p:cNvPr id="41" name="Rectángulo 40"/>
          <p:cNvSpPr/>
          <p:nvPr/>
        </p:nvSpPr>
        <p:spPr>
          <a:xfrm>
            <a:off x="4588413" y="3280148"/>
            <a:ext cx="1067645" cy="80021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>
            <a:defPPr>
              <a:defRPr lang="es-P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PE" sz="500" b="1" dirty="0" smtClean="0"/>
              <a:t>LAMBAYEQUE</a:t>
            </a:r>
          </a:p>
          <a:p>
            <a:pPr algn="ctr"/>
            <a:r>
              <a:rPr lang="es-PE" sz="500" b="1" dirty="0" smtClean="0"/>
              <a:t>Rio La Leche, afecta </a:t>
            </a:r>
            <a:r>
              <a:rPr lang="es-PE" sz="500" b="1" dirty="0" err="1" smtClean="0"/>
              <a:t>Illimo</a:t>
            </a:r>
            <a:r>
              <a:rPr lang="es-PE" sz="500" b="1" dirty="0" smtClean="0"/>
              <a:t> y Pacora</a:t>
            </a:r>
          </a:p>
          <a:p>
            <a:pPr algn="ctr"/>
            <a:r>
              <a:rPr lang="es-PE" sz="500" b="1" dirty="0" err="1" smtClean="0"/>
              <a:t>Pitipo</a:t>
            </a:r>
            <a:r>
              <a:rPr lang="es-PE" sz="500" b="1" dirty="0" smtClean="0"/>
              <a:t> afectación Puente </a:t>
            </a:r>
            <a:r>
              <a:rPr lang="es-PE" sz="500" b="1" dirty="0" err="1" smtClean="0"/>
              <a:t>Puchaca</a:t>
            </a:r>
            <a:endParaRPr lang="es-PE" sz="500" b="1" dirty="0" smtClean="0"/>
          </a:p>
          <a:p>
            <a:pPr algn="ctr"/>
            <a:r>
              <a:rPr lang="es-PE" sz="500" b="1" dirty="0" smtClean="0"/>
              <a:t>Crecida Quebrada </a:t>
            </a:r>
            <a:r>
              <a:rPr lang="es-PE" sz="500" b="1" dirty="0" err="1" smtClean="0"/>
              <a:t>Colan</a:t>
            </a:r>
            <a:endParaRPr lang="es-PE" sz="500" b="1" dirty="0" smtClean="0"/>
          </a:p>
          <a:p>
            <a:pPr algn="ctr"/>
            <a:r>
              <a:rPr lang="pt-BR" sz="500" b="1" dirty="0" smtClean="0"/>
              <a:t>Puerto Arturo, Reque, </a:t>
            </a:r>
            <a:r>
              <a:rPr lang="pt-BR" sz="500" b="1" dirty="0" err="1" smtClean="0"/>
              <a:t>Callanca</a:t>
            </a:r>
            <a:r>
              <a:rPr lang="pt-BR" sz="500" b="1" dirty="0"/>
              <a:t> </a:t>
            </a:r>
            <a:r>
              <a:rPr lang="pt-BR" sz="500" b="1" dirty="0" smtClean="0"/>
              <a:t>y </a:t>
            </a:r>
            <a:r>
              <a:rPr lang="pt-BR" sz="500" b="1" dirty="0" err="1" smtClean="0"/>
              <a:t>Monsefu</a:t>
            </a:r>
            <a:endParaRPr lang="pt-BR" sz="500" b="1" dirty="0" smtClean="0"/>
          </a:p>
          <a:p>
            <a:pPr algn="ctr"/>
            <a:r>
              <a:rPr lang="es-PE" sz="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DESBORDE</a:t>
            </a:r>
          </a:p>
          <a:p>
            <a:pPr algn="ctr"/>
            <a:r>
              <a:rPr lang="es-PE" sz="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20/03/2017</a:t>
            </a:r>
            <a:endParaRPr lang="es-PE" sz="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2" name="Flecha curvada hacia la derecha 41"/>
          <p:cNvSpPr/>
          <p:nvPr/>
        </p:nvSpPr>
        <p:spPr>
          <a:xfrm rot="5400000">
            <a:off x="1976450" y="2515781"/>
            <a:ext cx="259139" cy="1078902"/>
          </a:xfrm>
          <a:prstGeom prst="curvedRightArrow">
            <a:avLst>
              <a:gd name="adj1" fmla="val 27563"/>
              <a:gd name="adj2" fmla="val 89786"/>
              <a:gd name="adj3" fmla="val 30588"/>
            </a:avLst>
          </a:prstGeom>
          <a:solidFill>
            <a:srgbClr val="00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schemeClr val="tx1"/>
              </a:solidFill>
            </a:endParaRPr>
          </a:p>
        </p:txBody>
      </p:sp>
      <p:sp>
        <p:nvSpPr>
          <p:cNvPr id="43" name="Rectángulo 42"/>
          <p:cNvSpPr/>
          <p:nvPr/>
        </p:nvSpPr>
        <p:spPr>
          <a:xfrm>
            <a:off x="2504243" y="2785836"/>
            <a:ext cx="965145" cy="507831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>
            <a:defPPr>
              <a:defRPr lang="es-P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PE" sz="500" b="1" dirty="0" smtClean="0"/>
              <a:t>LA LIBERTAD</a:t>
            </a:r>
          </a:p>
          <a:p>
            <a:pPr algn="ctr"/>
            <a:r>
              <a:rPr lang="es-PE" sz="500" b="1" dirty="0" smtClean="0"/>
              <a:t>Quebrada El León, </a:t>
            </a:r>
          </a:p>
          <a:p>
            <a:pPr algn="ctr"/>
            <a:r>
              <a:rPr lang="es-PE" sz="500" b="1" dirty="0" smtClean="0"/>
              <a:t>Huanchaco inundado</a:t>
            </a:r>
            <a:endParaRPr lang="pt-BR" sz="500" b="1" dirty="0" smtClean="0"/>
          </a:p>
          <a:p>
            <a:pPr algn="ctr"/>
            <a:r>
              <a:rPr lang="es-PE" sz="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ACTIVACION QUEBRADAS</a:t>
            </a:r>
            <a:r>
              <a:rPr lang="es-PE" sz="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20/03/2017</a:t>
            </a:r>
            <a:endParaRPr lang="es-PE" sz="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4" name="Rectángulo 43"/>
          <p:cNvSpPr/>
          <p:nvPr/>
        </p:nvSpPr>
        <p:spPr>
          <a:xfrm>
            <a:off x="-3821" y="2444662"/>
            <a:ext cx="865947" cy="66172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>
            <a:defPPr>
              <a:defRPr lang="es-P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PE" sz="500" b="1" dirty="0" smtClean="0"/>
              <a:t>PIURA</a:t>
            </a:r>
          </a:p>
          <a:p>
            <a:pPr algn="ctr"/>
            <a:r>
              <a:rPr lang="es-PE" sz="500" b="1" dirty="0" smtClean="0"/>
              <a:t>Quebrada </a:t>
            </a:r>
            <a:r>
              <a:rPr lang="es-PE" sz="500" b="1" dirty="0" err="1" smtClean="0"/>
              <a:t>Charanal</a:t>
            </a:r>
            <a:r>
              <a:rPr lang="es-PE" sz="500" b="1" dirty="0" smtClean="0"/>
              <a:t>, Chulucanas, aislamiento de varios CCPP</a:t>
            </a:r>
            <a:endParaRPr lang="pt-BR" sz="500" b="1" dirty="0" smtClean="0"/>
          </a:p>
          <a:p>
            <a:pPr algn="ctr"/>
            <a:r>
              <a:rPr lang="es-PE" sz="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ACTIVACIÓN DE QUEBRADAS </a:t>
            </a:r>
            <a:r>
              <a:rPr lang="es-PE" sz="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20/03/2017</a:t>
            </a:r>
            <a:endParaRPr lang="es-PE" sz="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5" name="Flecha curvada hacia la derecha 44"/>
          <p:cNvSpPr/>
          <p:nvPr/>
        </p:nvSpPr>
        <p:spPr>
          <a:xfrm rot="20183011" flipV="1">
            <a:off x="1023635" y="2395447"/>
            <a:ext cx="319314" cy="1616111"/>
          </a:xfrm>
          <a:prstGeom prst="curvedRightArrow">
            <a:avLst>
              <a:gd name="adj1" fmla="val 20085"/>
              <a:gd name="adj2" fmla="val 76655"/>
              <a:gd name="adj3" fmla="val 30588"/>
            </a:avLst>
          </a:prstGeom>
          <a:solidFill>
            <a:srgbClr val="00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schemeClr val="tx1"/>
              </a:solidFill>
            </a:endParaRPr>
          </a:p>
        </p:txBody>
      </p:sp>
      <p:sp>
        <p:nvSpPr>
          <p:cNvPr id="46" name="Flecha curvada hacia la derecha 45"/>
          <p:cNvSpPr/>
          <p:nvPr/>
        </p:nvSpPr>
        <p:spPr>
          <a:xfrm rot="20834714" flipV="1">
            <a:off x="1209499" y="2775750"/>
            <a:ext cx="250723" cy="1360110"/>
          </a:xfrm>
          <a:prstGeom prst="curvedRightArrow">
            <a:avLst>
              <a:gd name="adj1" fmla="val 20085"/>
              <a:gd name="adj2" fmla="val 76655"/>
              <a:gd name="adj3" fmla="val 30588"/>
            </a:avLst>
          </a:prstGeom>
          <a:solidFill>
            <a:srgbClr val="00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schemeClr val="tx1"/>
              </a:solidFill>
            </a:endParaRPr>
          </a:p>
        </p:txBody>
      </p:sp>
      <p:sp>
        <p:nvSpPr>
          <p:cNvPr id="47" name="Flecha curvada hacia la derecha 46"/>
          <p:cNvSpPr/>
          <p:nvPr/>
        </p:nvSpPr>
        <p:spPr>
          <a:xfrm flipV="1">
            <a:off x="1287957" y="3047604"/>
            <a:ext cx="241390" cy="1048152"/>
          </a:xfrm>
          <a:prstGeom prst="curvedRightArrow">
            <a:avLst>
              <a:gd name="adj1" fmla="val 20085"/>
              <a:gd name="adj2" fmla="val 76655"/>
              <a:gd name="adj3" fmla="val 30588"/>
            </a:avLst>
          </a:prstGeom>
          <a:solidFill>
            <a:srgbClr val="00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schemeClr val="tx1"/>
              </a:solidFill>
            </a:endParaRPr>
          </a:p>
        </p:txBody>
      </p:sp>
      <p:sp>
        <p:nvSpPr>
          <p:cNvPr id="48" name="Rectángulo 47"/>
          <p:cNvSpPr/>
          <p:nvPr/>
        </p:nvSpPr>
        <p:spPr>
          <a:xfrm>
            <a:off x="846790" y="3680258"/>
            <a:ext cx="802659" cy="415498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s-PE" sz="500" b="1" dirty="0" smtClean="0"/>
              <a:t>PIURA, LAMBAYEQUE, LA LIBERTAD</a:t>
            </a:r>
          </a:p>
          <a:p>
            <a:pPr algn="ctr"/>
            <a:r>
              <a:rPr lang="es-PE" sz="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PRECIPITACIONES</a:t>
            </a:r>
          </a:p>
          <a:p>
            <a:pPr algn="ctr"/>
            <a:r>
              <a:rPr lang="es-PE" sz="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20/03/2017</a:t>
            </a:r>
            <a:endParaRPr lang="es-PE" sz="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9" name="Flecha curvada hacia la derecha 48"/>
          <p:cNvSpPr/>
          <p:nvPr/>
        </p:nvSpPr>
        <p:spPr>
          <a:xfrm rot="20064196">
            <a:off x="5574364" y="2049830"/>
            <a:ext cx="198656" cy="789663"/>
          </a:xfrm>
          <a:prstGeom prst="curvedRightArrow">
            <a:avLst>
              <a:gd name="adj1" fmla="val 27563"/>
              <a:gd name="adj2" fmla="val 89786"/>
              <a:gd name="adj3" fmla="val 30588"/>
            </a:avLst>
          </a:prstGeom>
          <a:solidFill>
            <a:srgbClr val="00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schemeClr val="tx1"/>
              </a:solidFill>
            </a:endParaRPr>
          </a:p>
        </p:txBody>
      </p:sp>
      <p:sp>
        <p:nvSpPr>
          <p:cNvPr id="50" name="Rectángulo 49"/>
          <p:cNvSpPr/>
          <p:nvPr/>
        </p:nvSpPr>
        <p:spPr>
          <a:xfrm>
            <a:off x="5370076" y="1722500"/>
            <a:ext cx="607231" cy="492443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>
            <a:defPPr>
              <a:defRPr lang="es-P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PE" sz="500" b="1" dirty="0" smtClean="0"/>
              <a:t>AMAZONAS</a:t>
            </a:r>
          </a:p>
          <a:p>
            <a:pPr algn="ctr"/>
            <a:r>
              <a:rPr lang="es-PE" sz="500" b="1" dirty="0" smtClean="0"/>
              <a:t>UTCUBAMBA</a:t>
            </a:r>
          </a:p>
          <a:p>
            <a:pPr algn="ctr"/>
            <a:r>
              <a:rPr lang="es-PE" sz="500" b="1" dirty="0" smtClean="0"/>
              <a:t>EL MILAGRO</a:t>
            </a:r>
            <a:endParaRPr lang="pt-BR" sz="500" b="1" dirty="0" smtClean="0"/>
          </a:p>
          <a:p>
            <a:pPr algn="ctr"/>
            <a:r>
              <a:rPr lang="es-PE" sz="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DESBORDE</a:t>
            </a:r>
          </a:p>
          <a:p>
            <a:pPr algn="ctr"/>
            <a:r>
              <a:rPr lang="es-PE" sz="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20/03/2017</a:t>
            </a:r>
            <a:endParaRPr lang="es-PE" sz="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1" name="Flecha curvada hacia la derecha 50"/>
          <p:cNvSpPr/>
          <p:nvPr/>
        </p:nvSpPr>
        <p:spPr>
          <a:xfrm rot="20064196">
            <a:off x="2517883" y="3724641"/>
            <a:ext cx="198656" cy="789663"/>
          </a:xfrm>
          <a:prstGeom prst="curvedRightArrow">
            <a:avLst>
              <a:gd name="adj1" fmla="val 27563"/>
              <a:gd name="adj2" fmla="val 89786"/>
              <a:gd name="adj3" fmla="val 30588"/>
            </a:avLst>
          </a:prstGeom>
          <a:solidFill>
            <a:srgbClr val="00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schemeClr val="tx1"/>
              </a:solidFill>
            </a:endParaRPr>
          </a:p>
        </p:txBody>
      </p:sp>
      <p:sp>
        <p:nvSpPr>
          <p:cNvPr id="52" name="Rectángulo 51"/>
          <p:cNvSpPr/>
          <p:nvPr/>
        </p:nvSpPr>
        <p:spPr>
          <a:xfrm>
            <a:off x="2488505" y="3340782"/>
            <a:ext cx="777733" cy="492443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>
            <a:defPPr>
              <a:defRPr lang="es-P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PE" sz="500" b="1" dirty="0" smtClean="0"/>
              <a:t>CUSCO</a:t>
            </a:r>
          </a:p>
          <a:p>
            <a:pPr algn="ctr"/>
            <a:r>
              <a:rPr lang="es-PE" sz="500" b="1" dirty="0" smtClean="0"/>
              <a:t>LA CONVENCIÓN</a:t>
            </a:r>
          </a:p>
          <a:p>
            <a:pPr algn="ctr"/>
            <a:r>
              <a:rPr lang="pt-BR" sz="500" b="1" dirty="0" smtClean="0"/>
              <a:t>KIMBIRI</a:t>
            </a:r>
          </a:p>
          <a:p>
            <a:pPr algn="ctr"/>
            <a:r>
              <a:rPr lang="es-PE" sz="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DESLIZAMIENTO</a:t>
            </a:r>
          </a:p>
          <a:p>
            <a:pPr algn="ctr"/>
            <a:r>
              <a:rPr lang="es-PE" sz="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21/03/2017</a:t>
            </a:r>
            <a:endParaRPr lang="es-PE" sz="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27282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3597896" y="388656"/>
            <a:ext cx="19607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PE" dirty="0" smtClean="0"/>
              <a:t>Distritos Expuestos</a:t>
            </a:r>
            <a:endParaRPr lang="es-PE" dirty="0"/>
          </a:p>
        </p:txBody>
      </p:sp>
      <p:sp>
        <p:nvSpPr>
          <p:cNvPr id="3" name="Rectángulo 2"/>
          <p:cNvSpPr/>
          <p:nvPr/>
        </p:nvSpPr>
        <p:spPr>
          <a:xfrm>
            <a:off x="8011182" y="2014743"/>
            <a:ext cx="5357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PE" dirty="0" smtClean="0"/>
              <a:t>462</a:t>
            </a:r>
            <a:endParaRPr lang="es-PE" dirty="0"/>
          </a:p>
        </p:txBody>
      </p:sp>
      <p:sp>
        <p:nvSpPr>
          <p:cNvPr id="4" name="Rectángulo 3"/>
          <p:cNvSpPr/>
          <p:nvPr/>
        </p:nvSpPr>
        <p:spPr>
          <a:xfrm>
            <a:off x="8041261" y="4590686"/>
            <a:ext cx="5357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PE" dirty="0" smtClean="0"/>
              <a:t>305</a:t>
            </a:r>
            <a:endParaRPr lang="es-PE" dirty="0"/>
          </a:p>
        </p:txBody>
      </p:sp>
      <p:pic>
        <p:nvPicPr>
          <p:cNvPr id="11" name="Imagen 10" descr="Recorte de pantalla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80" y="1491296"/>
            <a:ext cx="1024433" cy="1412544"/>
          </a:xfrm>
          <a:prstGeom prst="rect">
            <a:avLst/>
          </a:prstGeom>
        </p:spPr>
      </p:pic>
      <p:pic>
        <p:nvPicPr>
          <p:cNvPr id="12" name="Imagen 11" descr="Recorte de pantalla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284" y="4265040"/>
            <a:ext cx="1027518" cy="1418201"/>
          </a:xfrm>
          <a:prstGeom prst="rect">
            <a:avLst/>
          </a:prstGeom>
        </p:spPr>
      </p:pic>
      <p:graphicFrame>
        <p:nvGraphicFramePr>
          <p:cNvPr id="13" name="Gráfico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98896514"/>
              </p:ext>
            </p:extLst>
          </p:nvPr>
        </p:nvGraphicFramePr>
        <p:xfrm>
          <a:off x="1619195" y="3649876"/>
          <a:ext cx="5918196" cy="27851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4" name="Imagen 13" descr="Recorte de pantalla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2692" y="1024998"/>
            <a:ext cx="6191202" cy="2624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389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1414783" y="98521"/>
            <a:ext cx="50988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b="1" u="sng" dirty="0" smtClean="0"/>
              <a:t>ZONAS DE EXPUESTAS POR MOVIMIENTO EN MASA</a:t>
            </a:r>
            <a:endParaRPr lang="es-PE" b="1" u="sng" dirty="0"/>
          </a:p>
        </p:txBody>
      </p:sp>
      <p:pic>
        <p:nvPicPr>
          <p:cNvPr id="5" name="Imagen 4" descr="Recorte de pantall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6408" y="467853"/>
            <a:ext cx="2815645" cy="5797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9667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1346913" y="84219"/>
            <a:ext cx="57957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b="1" u="sng" dirty="0" smtClean="0"/>
              <a:t>ZONAS DE EXPUESTAS POR MOVIMIENTO EN INUNDACIÓN</a:t>
            </a:r>
            <a:endParaRPr lang="es-PE" b="1" u="sng" dirty="0"/>
          </a:p>
        </p:txBody>
      </p:sp>
      <p:pic>
        <p:nvPicPr>
          <p:cNvPr id="5" name="Imagen 4" descr="Recorte de pantall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636" y="453551"/>
            <a:ext cx="6878308" cy="5851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7333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2896039" y="4142940"/>
            <a:ext cx="366836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Consultas:</a:t>
            </a:r>
          </a:p>
          <a:p>
            <a:pPr algn="ctr"/>
            <a:r>
              <a:rPr lang="es-PE" dirty="0" smtClean="0">
                <a:solidFill>
                  <a:schemeClr val="tx1">
                    <a:lumMod val="65000"/>
                    <a:lumOff val="35000"/>
                  </a:schemeClr>
                </a:solidFill>
                <a:hlinkClick r:id="rId3"/>
              </a:rPr>
              <a:t>soporte-sigrid@cenepred.gob.pe</a:t>
            </a:r>
            <a:endParaRPr lang="es-PE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0070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16384</TotalTime>
  <Words>163</Words>
  <Application>Microsoft Office PowerPoint</Application>
  <PresentationFormat>Presentación en pantalla (4:3)</PresentationFormat>
  <Paragraphs>45</Paragraphs>
  <Slides>6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CURSO DE FORMACIÓN</dc:title>
  <dc:creator>Laura Aledo Uema</dc:creator>
  <cp:lastModifiedBy>MODULO20</cp:lastModifiedBy>
  <cp:revision>471</cp:revision>
  <cp:lastPrinted>2017-03-23T23:14:35Z</cp:lastPrinted>
  <dcterms:created xsi:type="dcterms:W3CDTF">2016-01-13T16:13:53Z</dcterms:created>
  <dcterms:modified xsi:type="dcterms:W3CDTF">2017-03-23T23:14:56Z</dcterms:modified>
</cp:coreProperties>
</file>