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0" r:id="rId2"/>
    <p:sldId id="257" r:id="rId3"/>
    <p:sldId id="319" r:id="rId4"/>
    <p:sldId id="259" r:id="rId5"/>
  </p:sldIdLst>
  <p:sldSz cx="9144000" cy="6858000" type="screen4x3"/>
  <p:notesSz cx="6805613" cy="99441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00FFFF"/>
    <a:srgbClr val="1F7B91"/>
    <a:srgbClr val="00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326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06/03/2017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9965735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06/03/2017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6352441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06/03/2017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1271815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06/03/2017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956283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06/03/2017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550124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06/03/2017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7868514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06/03/2017</a:t>
            </a:fld>
            <a:endParaRPr lang="es-P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5000726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06/03/2017</a:t>
            </a:fld>
            <a:endParaRPr lang="es-P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8155558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06/03/2017</a:t>
            </a:fld>
            <a:endParaRPr lang="es-P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223785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06/03/2017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8084936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06/03/2017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0050317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46B86D-1AAE-4195-A06E-E8FEF04D5022}" type="datetimeFigureOut">
              <a:rPr lang="es-PE" smtClean="0"/>
              <a:t>06/03/2017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827972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soporte-sigrid@cenepred.gob.pe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46670" y="2916195"/>
            <a:ext cx="8107680" cy="1547478"/>
          </a:xfrm>
        </p:spPr>
        <p:txBody>
          <a:bodyPr>
            <a:normAutofit/>
          </a:bodyPr>
          <a:lstStyle/>
          <a:p>
            <a:r>
              <a:rPr lang="es-PE" sz="3600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ANÁLISIS COMPARATIVO ESCENARIO DE RIESGO</a:t>
            </a:r>
            <a:r>
              <a:rPr lang="es-PE" sz="3600" b="1" dirty="0" smtClean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PE" sz="3600" b="1" dirty="0" smtClean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PE" sz="2000" b="1" dirty="0" smtClean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(PRONÓSTICO DE PRECIPITACIONES </a:t>
            </a:r>
            <a:r>
              <a:rPr lang="es-PE" sz="2000" b="1" dirty="0" smtClean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05/03/2017)</a:t>
            </a:r>
            <a:endParaRPr lang="es-PE" sz="2000" b="1" dirty="0">
              <a:solidFill>
                <a:srgbClr val="1F7B9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0204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90616" y="2290270"/>
            <a:ext cx="8971005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PE" sz="1400" b="1" dirty="0">
                <a:solidFill>
                  <a:schemeClr val="bg1"/>
                </a:solidFill>
              </a:rPr>
              <a:t>Para la identificación de las localidades con mayor probabilidad que puedan desencadenarse eventos tales como: Inundaciones y Huaycos se </a:t>
            </a:r>
            <a:r>
              <a:rPr lang="es-PE" sz="1400" b="1" dirty="0" smtClean="0">
                <a:solidFill>
                  <a:schemeClr val="bg1"/>
                </a:solidFill>
              </a:rPr>
              <a:t>utilizó </a:t>
            </a:r>
            <a:r>
              <a:rPr lang="es-PE" sz="1400" b="1" dirty="0">
                <a:solidFill>
                  <a:schemeClr val="bg1"/>
                </a:solidFill>
              </a:rPr>
              <a:t>el Escenario de Riesgo en base al pronóstico de precipitaciones de SENAMHI (</a:t>
            </a:r>
            <a:r>
              <a:rPr lang="es-PE" sz="1400" b="1" dirty="0" smtClean="0">
                <a:solidFill>
                  <a:schemeClr val="bg1"/>
                </a:solidFill>
              </a:rPr>
              <a:t>del 05.03.2017</a:t>
            </a:r>
            <a:r>
              <a:rPr lang="es-PE" sz="1400" b="1" dirty="0">
                <a:solidFill>
                  <a:schemeClr val="bg1"/>
                </a:solidFill>
              </a:rPr>
              <a:t>) y la información de la ANA sobre identificación de poblaciones vulnerables por activación de quebradas, puntos críticos por inundación </a:t>
            </a:r>
            <a:r>
              <a:rPr lang="es-PE" sz="1400" b="1" dirty="0" smtClean="0">
                <a:solidFill>
                  <a:schemeClr val="bg1"/>
                </a:solidFill>
              </a:rPr>
              <a:t>2016-2017,  puntos </a:t>
            </a:r>
            <a:r>
              <a:rPr lang="es-PE" sz="1400" b="1" dirty="0">
                <a:solidFill>
                  <a:schemeClr val="bg1"/>
                </a:solidFill>
              </a:rPr>
              <a:t>críticos por inundación </a:t>
            </a:r>
            <a:r>
              <a:rPr lang="es-PE" sz="1400" b="1" dirty="0" smtClean="0">
                <a:solidFill>
                  <a:schemeClr val="bg1"/>
                </a:solidFill>
              </a:rPr>
              <a:t>2015-2016 y el Mapa de Susceptibilidad por Movimientos en Masa (INGEMMET)</a:t>
            </a:r>
          </a:p>
          <a:p>
            <a:pPr algn="just"/>
            <a:r>
              <a:rPr lang="es-PE" sz="1400" b="1" dirty="0">
                <a:solidFill>
                  <a:schemeClr val="bg1"/>
                </a:solidFill>
              </a:rPr>
              <a:t/>
            </a:r>
            <a:br>
              <a:rPr lang="es-PE" sz="1400" b="1" dirty="0">
                <a:solidFill>
                  <a:schemeClr val="bg1"/>
                </a:solidFill>
              </a:rPr>
            </a:br>
            <a:r>
              <a:rPr lang="es-PE" sz="1400" b="1" dirty="0">
                <a:solidFill>
                  <a:schemeClr val="bg1"/>
                </a:solidFill>
              </a:rPr>
              <a:t>Las localidades en rojo son aquellas que presentan mayor riesgo y donde se recomienda mantener maquinaria para casos de emergencia</a:t>
            </a:r>
            <a:r>
              <a:rPr lang="es-PE" sz="1400" b="1" dirty="0" smtClean="0">
                <a:solidFill>
                  <a:schemeClr val="bg1"/>
                </a:solidFill>
              </a:rPr>
              <a:t>.</a:t>
            </a:r>
          </a:p>
          <a:p>
            <a:pPr algn="just"/>
            <a:r>
              <a:rPr lang="es-PE" sz="1400" b="1" dirty="0">
                <a:solidFill>
                  <a:schemeClr val="bg1"/>
                </a:solidFill>
              </a:rPr>
              <a:t/>
            </a:r>
            <a:br>
              <a:rPr lang="es-PE" sz="1400" b="1" dirty="0">
                <a:solidFill>
                  <a:schemeClr val="bg1"/>
                </a:solidFill>
              </a:rPr>
            </a:br>
            <a:r>
              <a:rPr lang="es-PE" sz="1400" b="1" dirty="0">
                <a:solidFill>
                  <a:schemeClr val="bg1"/>
                </a:solidFill>
              </a:rPr>
              <a:t>Importante considerar </a:t>
            </a:r>
            <a:r>
              <a:rPr lang="es-PE" sz="1400" b="1" dirty="0" smtClean="0">
                <a:solidFill>
                  <a:schemeClr val="bg1"/>
                </a:solidFill>
              </a:rPr>
              <a:t>los </a:t>
            </a:r>
            <a:r>
              <a:rPr lang="es-PE" sz="1400" b="1" dirty="0">
                <a:solidFill>
                  <a:schemeClr val="bg1"/>
                </a:solidFill>
              </a:rPr>
              <a:t>distritos en la parte </a:t>
            </a:r>
            <a:r>
              <a:rPr lang="es-PE" sz="1400" b="1" dirty="0" smtClean="0">
                <a:solidFill>
                  <a:schemeClr val="bg1"/>
                </a:solidFill>
              </a:rPr>
              <a:t>media y baja de </a:t>
            </a:r>
            <a:r>
              <a:rPr lang="es-PE" sz="1400" b="1" dirty="0">
                <a:solidFill>
                  <a:schemeClr val="bg1"/>
                </a:solidFill>
              </a:rPr>
              <a:t>las cuencas expuestas a los pronósticos antes mencionados</a:t>
            </a:r>
            <a:r>
              <a:rPr lang="es-PE" sz="1400" b="1" dirty="0" smtClean="0">
                <a:solidFill>
                  <a:schemeClr val="bg1"/>
                </a:solidFill>
              </a:rPr>
              <a:t>.</a:t>
            </a:r>
            <a:endParaRPr lang="es-PE" sz="1400" b="1" dirty="0">
              <a:solidFill>
                <a:schemeClr val="bg1"/>
              </a:solidFill>
            </a:endParaRP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3380808" y="796536"/>
            <a:ext cx="2550435" cy="6615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PE" sz="3600" b="1" dirty="0" smtClean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RESUMEN</a:t>
            </a:r>
            <a:endParaRPr lang="es-PE" sz="2000" b="1" dirty="0">
              <a:solidFill>
                <a:srgbClr val="1F7B9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9418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4854872" y="427482"/>
            <a:ext cx="407020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sz="10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Mapa de exposición alta y muy alta por inundación en zonas con probabilidad de lluvias</a:t>
            </a:r>
          </a:p>
        </p:txBody>
      </p:sp>
      <p:sp>
        <p:nvSpPr>
          <p:cNvPr id="7" name="Rectángulo 6"/>
          <p:cNvSpPr/>
          <p:nvPr/>
        </p:nvSpPr>
        <p:spPr>
          <a:xfrm>
            <a:off x="379991" y="431883"/>
            <a:ext cx="408024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sz="10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Mapa de exposición alta y </a:t>
            </a:r>
            <a:r>
              <a:rPr lang="es-PE" sz="10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muy </a:t>
            </a:r>
            <a:r>
              <a:rPr lang="es-PE" sz="10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alta por movimientos en masa en zonas con probabilidad de lluvias</a:t>
            </a:r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983" r="1297" b="2232"/>
          <a:stretch/>
        </p:blipFill>
        <p:spPr>
          <a:xfrm>
            <a:off x="718994" y="1046920"/>
            <a:ext cx="3375211" cy="4620675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946" r="691" b="2382"/>
          <a:stretch/>
        </p:blipFill>
        <p:spPr>
          <a:xfrm>
            <a:off x="5093770" y="1046920"/>
            <a:ext cx="3391204" cy="4620187"/>
          </a:xfrm>
          <a:prstGeom prst="rect">
            <a:avLst/>
          </a:prstGeom>
        </p:spPr>
      </p:pic>
      <p:sp>
        <p:nvSpPr>
          <p:cNvPr id="6" name="Flecha curvada hacia la izquierda 5"/>
          <p:cNvSpPr/>
          <p:nvPr/>
        </p:nvSpPr>
        <p:spPr>
          <a:xfrm rot="8237744" flipH="1">
            <a:off x="8000271" y="4134632"/>
            <a:ext cx="739925" cy="1237120"/>
          </a:xfrm>
          <a:prstGeom prst="curvedLeftArrow">
            <a:avLst>
              <a:gd name="adj1" fmla="val 12215"/>
              <a:gd name="adj2" fmla="val 39698"/>
              <a:gd name="adj3" fmla="val 25000"/>
            </a:avLst>
          </a:prstGeom>
          <a:solidFill>
            <a:srgbClr val="00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schemeClr val="tx1"/>
              </a:solidFill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7678845" y="5509408"/>
            <a:ext cx="1175224" cy="754053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s-PE" sz="700" b="1" dirty="0" smtClean="0"/>
              <a:t>PUNO</a:t>
            </a:r>
            <a:endParaRPr lang="es-PE" sz="700" b="1" dirty="0" smtClean="0"/>
          </a:p>
          <a:p>
            <a:pPr algn="ctr"/>
            <a:r>
              <a:rPr lang="es-PE" sz="700" b="1" dirty="0" smtClean="0"/>
              <a:t>LAMPA</a:t>
            </a:r>
          </a:p>
          <a:p>
            <a:pPr algn="ctr"/>
            <a:r>
              <a:rPr lang="es-PE" sz="700" b="1" dirty="0" smtClean="0"/>
              <a:t>PALCA</a:t>
            </a:r>
            <a:endParaRPr lang="es-PE" sz="700" b="1" dirty="0" smtClean="0"/>
          </a:p>
          <a:p>
            <a:pPr algn="ctr"/>
            <a:r>
              <a:rPr lang="es-PE" sz="11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INUNDACION 05/03</a:t>
            </a:r>
            <a:r>
              <a:rPr lang="es-PE" sz="105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/2017</a:t>
            </a:r>
            <a:endParaRPr lang="es-PE" sz="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Flecha curvada hacia la izquierda 8"/>
          <p:cNvSpPr/>
          <p:nvPr/>
        </p:nvSpPr>
        <p:spPr>
          <a:xfrm rot="14368282">
            <a:off x="648668" y="2360310"/>
            <a:ext cx="762393" cy="1237120"/>
          </a:xfrm>
          <a:prstGeom prst="curvedLeftArrow">
            <a:avLst>
              <a:gd name="adj1" fmla="val 12215"/>
              <a:gd name="adj2" fmla="val 39698"/>
              <a:gd name="adj3" fmla="val 25000"/>
            </a:avLst>
          </a:prstGeom>
          <a:solidFill>
            <a:srgbClr val="00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schemeClr val="tx1"/>
              </a:solidFill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0" y="3621433"/>
            <a:ext cx="1284467" cy="746358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s-PE" sz="700" b="1" dirty="0" smtClean="0"/>
              <a:t>LA LIBERTAD</a:t>
            </a:r>
            <a:endParaRPr lang="es-PE" sz="700" b="1" dirty="0" smtClean="0"/>
          </a:p>
          <a:p>
            <a:pPr algn="ctr"/>
            <a:r>
              <a:rPr lang="es-PE" sz="700" b="1" dirty="0" smtClean="0"/>
              <a:t>OTUZCO</a:t>
            </a:r>
          </a:p>
          <a:p>
            <a:pPr algn="ctr"/>
            <a:r>
              <a:rPr lang="es-PE" sz="700" b="1" dirty="0" smtClean="0"/>
              <a:t>SINSICAP</a:t>
            </a:r>
          </a:p>
          <a:p>
            <a:pPr algn="ctr"/>
            <a:r>
              <a:rPr lang="es-PE" sz="11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DESLIZAMIENTO</a:t>
            </a:r>
            <a:r>
              <a:rPr lang="es-PE" sz="105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05/03/2017</a:t>
            </a:r>
            <a:endParaRPr lang="es-PE" sz="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58469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2896039" y="4142940"/>
            <a:ext cx="366836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Consultas:</a:t>
            </a:r>
          </a:p>
          <a:p>
            <a:pPr algn="ctr"/>
            <a:r>
              <a:rPr lang="es-PE" dirty="0" smtClean="0">
                <a:solidFill>
                  <a:schemeClr val="tx1">
                    <a:lumMod val="65000"/>
                    <a:lumOff val="35000"/>
                  </a:schemeClr>
                </a:solidFill>
                <a:hlinkClick r:id="rId3"/>
              </a:rPr>
              <a:t>soporte-sigrid@cenepred.gob.pe</a:t>
            </a:r>
            <a:endParaRPr lang="es-PE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0070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11697</TotalTime>
  <Words>128</Words>
  <Application>Microsoft Office PowerPoint</Application>
  <PresentationFormat>Presentación en pantalla (4:3)</PresentationFormat>
  <Paragraphs>17</Paragraphs>
  <Slides>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Tema de Office</vt:lpstr>
      <vt:lpstr>ANÁLISIS COMPARATIVO ESCENARIO DE RIESGO (PRONÓSTICO DE PRECIPITACIONES 05/03/2017)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CURSO DE FORMACIÓN</dc:title>
  <dc:creator>Laura Aledo Uema</dc:creator>
  <cp:lastModifiedBy>MODULO20</cp:lastModifiedBy>
  <cp:revision>359</cp:revision>
  <cp:lastPrinted>2017-02-13T21:29:27Z</cp:lastPrinted>
  <dcterms:created xsi:type="dcterms:W3CDTF">2016-01-13T16:13:53Z</dcterms:created>
  <dcterms:modified xsi:type="dcterms:W3CDTF">2017-03-06T15:21:39Z</dcterms:modified>
</cp:coreProperties>
</file>