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26" r:id="rId4"/>
    <p:sldId id="319" r:id="rId5"/>
    <p:sldId id="327" r:id="rId6"/>
    <p:sldId id="329" r:id="rId7"/>
    <p:sldId id="328" r:id="rId8"/>
    <p:sldId id="332" r:id="rId9"/>
    <p:sldId id="331" r:id="rId10"/>
    <p:sldId id="259" r:id="rId11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27/02/2017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nepred.gob.pe/web/escenarios-de-riesgos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REALIZADAS</a:t>
            </a:r>
            <a:b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COEN-MINDEF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2147766"/>
            <a:ext cx="89710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es-PE" sz="2000" b="1" dirty="0">
                <a:solidFill>
                  <a:schemeClr val="bg1"/>
                </a:solidFill>
              </a:rPr>
              <a:t>ELABORACIÓN DE ESCENARIOS DE RIESGO, EN BASE AL PRONÓSTICO DEL AVISO METEOROLÓGICO</a:t>
            </a:r>
          </a:p>
          <a:p>
            <a:pPr marL="457200" indent="-457200" algn="just">
              <a:buFont typeface="+mj-lt"/>
              <a:buAutoNum type="arabicParenR"/>
            </a:pPr>
            <a:endParaRPr lang="es-PE" sz="2000" b="1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es-PE" sz="2000" b="1" dirty="0">
                <a:solidFill>
                  <a:schemeClr val="bg1"/>
                </a:solidFill>
              </a:rPr>
              <a:t>ELABORACIÓN DE ESCENARIOS DE RIESGO, EN BASE AL PRONÓSTICO DIARIO, PRIMER REPORTE 09:00</a:t>
            </a:r>
          </a:p>
          <a:p>
            <a:pPr marL="457200" indent="-457200" algn="just">
              <a:buFont typeface="+mj-lt"/>
              <a:buAutoNum type="arabicParenR"/>
            </a:pPr>
            <a:endParaRPr lang="es-PE" sz="2000" b="1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es-PE" sz="2000" b="1" dirty="0">
                <a:solidFill>
                  <a:schemeClr val="bg1"/>
                </a:solidFill>
              </a:rPr>
              <a:t>IDENTIFICACIÓN DE ÁREAS PROBABLES A SER AFECTADAS EN BASE AL ESCENARIO POR PRONOSTICO DIARIO, PRIMER REPORTE 09:00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1213440" y="2034141"/>
            <a:ext cx="1621587" cy="726706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DICIEMBRE:</a:t>
            </a:r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ELABORACIÓN  Y DIFUSIÓN DE ESCENARIOS DE RIESGO ANTE LA OCURRENCIA DE LLUVIAS, A NIVEL NACIONAL , EN BASE AL PRONÓSTICO TRIM. DIC.2016-FEB.2017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033633" y="635202"/>
            <a:ext cx="7101444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EFECTUADAS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640303" y="3563815"/>
            <a:ext cx="76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2016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033633" y="3212123"/>
            <a:ext cx="1629508" cy="3516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 17"/>
          <p:cNvSpPr/>
          <p:nvPr/>
        </p:nvSpPr>
        <p:spPr>
          <a:xfrm>
            <a:off x="2663141" y="3212123"/>
            <a:ext cx="4888524" cy="351692"/>
          </a:xfrm>
          <a:prstGeom prst="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606239" y="3516868"/>
            <a:ext cx="76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2017</a:t>
            </a:r>
          </a:p>
        </p:txBody>
      </p:sp>
      <p:cxnSp>
        <p:nvCxnSpPr>
          <p:cNvPr id="29" name="Conector recto 28"/>
          <p:cNvCxnSpPr/>
          <p:nvPr/>
        </p:nvCxnSpPr>
        <p:spPr>
          <a:xfrm flipH="1" flipV="1">
            <a:off x="1754659" y="2826756"/>
            <a:ext cx="653506" cy="49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1751730" y="2824218"/>
            <a:ext cx="1030543" cy="1576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rama de flujo: conector 31"/>
          <p:cNvSpPr/>
          <p:nvPr/>
        </p:nvSpPr>
        <p:spPr>
          <a:xfrm>
            <a:off x="3389971" y="3247292"/>
            <a:ext cx="293077" cy="3048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33" name="Conector recto 32"/>
          <p:cNvCxnSpPr/>
          <p:nvPr/>
        </p:nvCxnSpPr>
        <p:spPr>
          <a:xfrm flipV="1">
            <a:off x="3003110" y="3516860"/>
            <a:ext cx="457200" cy="498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3003110" y="4015091"/>
            <a:ext cx="92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7"/>
          <p:cNvSpPr/>
          <p:nvPr/>
        </p:nvSpPr>
        <p:spPr>
          <a:xfrm>
            <a:off x="2663141" y="4157521"/>
            <a:ext cx="1810005" cy="867559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ENERO:</a:t>
            </a:r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ELABORACIÓN  Y DIFUSIÓN DE ESCENARIOS DE RIESGO ANTE LA TEMPORADA DE LLUVIAS 2016-2017, BASADOS EN PRONOSTICOS PERIODOS CADA 4 DIAS.</a:t>
            </a:r>
          </a:p>
        </p:txBody>
      </p:sp>
      <p:sp>
        <p:nvSpPr>
          <p:cNvPr id="38" name="Diagrama de flujo: conector 37"/>
          <p:cNvSpPr/>
          <p:nvPr/>
        </p:nvSpPr>
        <p:spPr>
          <a:xfrm>
            <a:off x="4814326" y="3247292"/>
            <a:ext cx="293077" cy="3048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39" name="Conector recto 38"/>
          <p:cNvCxnSpPr/>
          <p:nvPr/>
        </p:nvCxnSpPr>
        <p:spPr>
          <a:xfrm flipH="1" flipV="1">
            <a:off x="4403860" y="2839979"/>
            <a:ext cx="410468" cy="468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>
            <a:off x="4403860" y="2822280"/>
            <a:ext cx="1113850" cy="2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redondeado 7"/>
          <p:cNvSpPr/>
          <p:nvPr/>
        </p:nvSpPr>
        <p:spPr>
          <a:xfrm>
            <a:off x="3978548" y="2000087"/>
            <a:ext cx="1793109" cy="757828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FEBRERO(S2):</a:t>
            </a:r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INICIO COEN, PARTICIPACION DIARIA (24 HORAS)  ESPECIALISTAS EN GENERACION Y  MANEJO DE INFORMACION ESCENARIOS  (24x7) PARA EL SOPORTE Y APOYO AL COEN</a:t>
            </a:r>
          </a:p>
        </p:txBody>
      </p:sp>
      <p:sp>
        <p:nvSpPr>
          <p:cNvPr id="42" name="Diagrama de flujo: conector 41">
            <a:hlinkClick r:id="rId2"/>
          </p:cNvPr>
          <p:cNvSpPr/>
          <p:nvPr/>
        </p:nvSpPr>
        <p:spPr>
          <a:xfrm>
            <a:off x="5904571" y="3247292"/>
            <a:ext cx="293077" cy="3048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43" name="Conector recto 42"/>
          <p:cNvCxnSpPr/>
          <p:nvPr/>
        </p:nvCxnSpPr>
        <p:spPr>
          <a:xfrm flipV="1">
            <a:off x="5517710" y="3516860"/>
            <a:ext cx="457200" cy="498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>
            <a:off x="5517710" y="4015091"/>
            <a:ext cx="92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ángulo redondeado 7"/>
          <p:cNvSpPr/>
          <p:nvPr/>
        </p:nvSpPr>
        <p:spPr>
          <a:xfrm>
            <a:off x="5296872" y="4157522"/>
            <a:ext cx="2100706" cy="867558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FEBRERO(S3):</a:t>
            </a:r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SE ELABORA Y DIFUNDE 3 PRODUCTOS DIARIAMENTE:</a:t>
            </a:r>
          </a:p>
          <a:p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ESCENARIOS DE RIESGO, BASADOS EN EL AVISO METEOROLOGICO (PROM. 4 DIAS)</a:t>
            </a:r>
          </a:p>
          <a:p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ESCENARIOS DE RIESGO BASADO EN EL PRONOSTICO DIARIO, 1° REPORTE</a:t>
            </a:r>
          </a:p>
          <a:p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AMBITOS FOCALIZADOS</a:t>
            </a:r>
          </a:p>
        </p:txBody>
      </p:sp>
      <p:sp>
        <p:nvSpPr>
          <p:cNvPr id="47" name="Diagrama de flujo: conector 46"/>
          <p:cNvSpPr/>
          <p:nvPr/>
        </p:nvSpPr>
        <p:spPr>
          <a:xfrm>
            <a:off x="7035849" y="3229706"/>
            <a:ext cx="293077" cy="3048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48" name="Conector recto 47"/>
          <p:cNvCxnSpPr>
            <a:stCxn id="47" idx="1"/>
          </p:cNvCxnSpPr>
          <p:nvPr/>
        </p:nvCxnSpPr>
        <p:spPr>
          <a:xfrm flipH="1" flipV="1">
            <a:off x="6568769" y="2768143"/>
            <a:ext cx="510000" cy="50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6584536" y="2776935"/>
            <a:ext cx="132053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redondeado 7"/>
          <p:cNvSpPr/>
          <p:nvPr/>
        </p:nvSpPr>
        <p:spPr>
          <a:xfrm>
            <a:off x="6371593" y="1984476"/>
            <a:ext cx="1621587" cy="726706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FEBRERO(S4):</a:t>
            </a:r>
            <a:r>
              <a:rPr lang="es-PE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MEJORAMOS EL PROCESOS PARA LA ELABORACION DE ESCENARIOS  DIARIOS, OPTIMIZANDO LOS TIEMPOS PARA EL 1° Y 2° REPORTE</a:t>
            </a:r>
          </a:p>
        </p:txBody>
      </p:sp>
      <p:sp>
        <p:nvSpPr>
          <p:cNvPr id="51" name="Diagrama de flujo: conector 50"/>
          <p:cNvSpPr/>
          <p:nvPr/>
        </p:nvSpPr>
        <p:spPr>
          <a:xfrm>
            <a:off x="2118017" y="3229706"/>
            <a:ext cx="293077" cy="3048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03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033633" y="635202"/>
            <a:ext cx="7101444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ARTICULACION CON LAS FUENTES DE INFORMACION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36602" y="1845277"/>
            <a:ext cx="947351" cy="378940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/>
              <a:t>ENTIDAD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940010" y="1845277"/>
            <a:ext cx="1725827" cy="378940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/>
              <a:t>INFORMACION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447150"/>
              </p:ext>
            </p:extLst>
          </p:nvPr>
        </p:nvGraphicFramePr>
        <p:xfrm>
          <a:off x="521558" y="2332467"/>
          <a:ext cx="7886700" cy="308827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71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2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99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23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965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SENAMHI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PRONOSTICO DE LLUVIAS (AVISO METEOROLOGICO)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ESCENARIO DE RIESGO SEGÚN AVISO METEOROLOGICO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rowSpan="7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830">
                <a:tc vMerge="1">
                  <a:txBody>
                    <a:bodyPr/>
                    <a:lstStyle/>
                    <a:p>
                      <a:pPr algn="l" fontAlgn="ctr"/>
                      <a:endParaRPr lang="es-PE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ESCENARIO DE RIESGO SEGÚN PRONOSTICO DIARIO (1° REPORTE)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13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INGEMMET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MAPA DE SUSCEPTIBILIDAD A MOVIMIENTOS EN MASA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44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INEI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INCIDENCIA DE POBREZA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42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TASA DE ANALFABETISMO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184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MINSA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TASA DE DESNUTRICION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809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SENAMHI</a:t>
                      </a:r>
                      <a:endParaRPr lang="es-PE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PRONOSTICO DE LLUVIAS (1° REPORTE DIARIO, 09:00)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945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ANA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ESTUDIO IDENTIFICACIÓN DE ZONAS VULNERABLES POR ACTIVACIÓN ANTE INUNDACIONES EN RIOS Y QUEBRADAS 2016-2017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rowSpan="5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MAPEO AMBITOS FOCALIZADOS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889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ESTUDIO COMPLEMENTACIÓN DE POBLACIONES VULNERABLES POR ACTIVACIÓN DE QUEBRADAS 2016 - 2017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989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LIMITES DE LAS UNIDADES HIDROGRAFICAS (CUENCAS)</a:t>
                      </a: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3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INEI</a:t>
                      </a: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POBLACION SEGÚN GRUPO ETAREO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5207753"/>
                  </a:ext>
                </a:extLst>
              </a:tr>
              <a:tr h="3193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INDECI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EMERGENCIAS REGISTRADAS EN LA BASE DE DATOS DEL SINPAD, INDECI 2017 (2003-2017)</a:t>
                      </a:r>
                      <a:endParaRPr lang="es-PE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ctr">
                    <a:solidFill>
                      <a:srgbClr val="1F7B9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82" marR="7982" marT="7982" marB="0" anchor="b"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1" name="Rectángulo redondeado 10"/>
          <p:cNvSpPr/>
          <p:nvPr/>
        </p:nvSpPr>
        <p:spPr>
          <a:xfrm>
            <a:off x="4695569" y="1845277"/>
            <a:ext cx="3624648" cy="378940"/>
          </a:xfrm>
          <a:prstGeom prst="roundRect">
            <a:avLst/>
          </a:prstGeom>
          <a:solidFill>
            <a:srgbClr val="1F7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/>
              <a:t>P R O D U  C T O S</a:t>
            </a: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86788" y="671254"/>
            <a:ext cx="618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b="1" dirty="0"/>
              <a:t>ESCENARIO DE RIESGO, EN BASE AL AVISO METEOROLOGICO (21 AL 27 FEBRERO)</a:t>
            </a:r>
          </a:p>
        </p:txBody>
      </p:sp>
      <p:pic>
        <p:nvPicPr>
          <p:cNvPr id="1026" name="Picture 2" descr="http://www.cenepred.gob.pe/web/wp-content/uploads/2017/02/RIESGO-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 b="2235"/>
          <a:stretch/>
        </p:blipFill>
        <p:spPr bwMode="auto">
          <a:xfrm>
            <a:off x="445393" y="1342446"/>
            <a:ext cx="3324550" cy="44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795" t="28347" r="22564" b="12621"/>
          <a:stretch/>
        </p:blipFill>
        <p:spPr>
          <a:xfrm>
            <a:off x="3964478" y="1415383"/>
            <a:ext cx="4101000" cy="24473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4423" t="23789" r="39616" b="10342"/>
          <a:stretch/>
        </p:blipFill>
        <p:spPr>
          <a:xfrm>
            <a:off x="7622932" y="3915825"/>
            <a:ext cx="1412631" cy="20160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9488" t="41111" r="28823" b="17294"/>
          <a:stretch/>
        </p:blipFill>
        <p:spPr>
          <a:xfrm>
            <a:off x="3769943" y="3915825"/>
            <a:ext cx="3780180" cy="212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661505" y="3788678"/>
            <a:ext cx="139473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900" b="1" dirty="0"/>
              <a:t>REGION PIURA</a:t>
            </a:r>
          </a:p>
          <a:p>
            <a:r>
              <a:rPr lang="es-PE" sz="900" b="1" dirty="0"/>
              <a:t>DISTRITOS PROBABLES</a:t>
            </a:r>
          </a:p>
          <a:p>
            <a:r>
              <a:rPr lang="es-PE" sz="900" b="1" dirty="0"/>
              <a:t>DE AFECTACION:</a:t>
            </a:r>
          </a:p>
          <a:p>
            <a:endParaRPr lang="es-PE" sz="1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800" dirty="0">
                <a:solidFill>
                  <a:srgbClr val="FF0000"/>
                </a:solidFill>
              </a:rPr>
              <a:t>CHULUCANAS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800" dirty="0"/>
              <a:t>LA MATANZA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800" dirty="0"/>
              <a:t>EL ALGARROBAL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000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505" y="3330274"/>
            <a:ext cx="3429000" cy="24688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3002" y="430777"/>
            <a:ext cx="3254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b="1" dirty="0"/>
              <a:t>ESCENARIO DE RIESGO DIARIO (22.02.17)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589261" y="5822226"/>
            <a:ext cx="2715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b="1" dirty="0"/>
              <a:t>MAPA DE AMBITOS FOCALIZADOS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b="2399"/>
          <a:stretch/>
        </p:blipFill>
        <p:spPr>
          <a:xfrm>
            <a:off x="164870" y="837854"/>
            <a:ext cx="3709747" cy="49919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9605" t="32777" r="20958" b="26352"/>
          <a:stretch/>
        </p:blipFill>
        <p:spPr>
          <a:xfrm>
            <a:off x="4019680" y="837854"/>
            <a:ext cx="4801936" cy="19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842894" y="1091786"/>
            <a:ext cx="531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/>
              <a:t>COMPROBACION DE LOS ESCENARIOS DE RIESGO</a:t>
            </a:r>
          </a:p>
          <a:p>
            <a:pPr algn="ctr"/>
            <a:r>
              <a:rPr lang="es-PE" dirty="0"/>
              <a:t>(DIAS ANALIZADOS: 12,13,15,19,21,23 y 24 de febrero)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39519"/>
              </p:ext>
            </p:extLst>
          </p:nvPr>
        </p:nvGraphicFramePr>
        <p:xfrm>
          <a:off x="6318002" y="2549621"/>
          <a:ext cx="2557521" cy="1690495"/>
        </p:xfrm>
        <a:graphic>
          <a:graphicData uri="http://schemas.openxmlformats.org/drawingml/2006/table">
            <a:tbl>
              <a:tblPr/>
              <a:tblGrid>
                <a:gridCol w="1376171">
                  <a:extLst>
                    <a:ext uri="{9D8B030D-6E8A-4147-A177-3AD203B41FA5}">
                      <a16:colId xmlns:a16="http://schemas.microsoft.com/office/drawing/2014/main" xmlns="" val="2614596703"/>
                    </a:ext>
                  </a:extLst>
                </a:gridCol>
                <a:gridCol w="1181350">
                  <a:extLst>
                    <a:ext uri="{9D8B030D-6E8A-4147-A177-3AD203B41FA5}">
                      <a16:colId xmlns:a16="http://schemas.microsoft.com/office/drawing/2014/main" xmlns="" val="3866524964"/>
                    </a:ext>
                  </a:extLst>
                </a:gridCol>
              </a:tblGrid>
              <a:tr h="338099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NIVEL DE RIESGO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EMERGENCIAS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4476141"/>
                  </a:ext>
                </a:extLst>
              </a:tr>
              <a:tr h="338099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MUY ALTO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4516984"/>
                  </a:ext>
                </a:extLst>
              </a:tr>
              <a:tr h="338099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3559637"/>
                  </a:ext>
                </a:extLst>
              </a:tr>
              <a:tr h="338099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62748307"/>
                  </a:ext>
                </a:extLst>
              </a:tr>
              <a:tr h="338099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091519"/>
                  </a:ext>
                </a:extLst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254093" y="2549621"/>
            <a:ext cx="5753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ü"/>
            </a:pPr>
            <a:r>
              <a:rPr lang="es-PE" sz="1400" dirty="0"/>
              <a:t>SE ANALIZARON LOS ESCENARIOS DE RIESGOS DIARIOS DE 7 DIAS (25% DIAS)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endParaRPr lang="es-PE" sz="1400" dirty="0"/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s-PE" sz="1400" dirty="0"/>
              <a:t>TODAS LAS EMERGENCIAS SE ENCUENTRAN DENTRO DEL AMBITO DE LOS ESCENARIOS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endParaRPr lang="es-PE" sz="1400" dirty="0"/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s-PE" sz="1400" dirty="0"/>
              <a:t>EL 85% DE LAS EMERGENCIAS SE ENCUENTRAN EN DISTRITOS CON NIVELES DE RIESGO ALTO Y MUY ALTO</a:t>
            </a:r>
          </a:p>
        </p:txBody>
      </p:sp>
    </p:spTree>
    <p:extLst>
      <p:ext uri="{BB962C8B-B14F-4D97-AF65-F5344CB8AC3E}">
        <p14:creationId xmlns:p14="http://schemas.microsoft.com/office/powerpoint/2010/main" val="356473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0637" t="9437" r="17751" b="2667"/>
          <a:stretch/>
        </p:blipFill>
        <p:spPr>
          <a:xfrm>
            <a:off x="645721" y="1382734"/>
            <a:ext cx="3521792" cy="40702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0519" t="9080" r="19497" b="2846"/>
          <a:stretch/>
        </p:blipFill>
        <p:spPr>
          <a:xfrm>
            <a:off x="645721" y="1380361"/>
            <a:ext cx="3382796" cy="40750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21140" y="426081"/>
            <a:ext cx="5694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EJEMPLO</a:t>
            </a:r>
          </a:p>
          <a:p>
            <a:pPr algn="ctr"/>
            <a:r>
              <a:rPr lang="es-PE" dirty="0"/>
              <a:t>ESCENARIO DE RIESGO EN BASE AL PRONOSTICO DIARIO (19.02.17, 1°REPORTE 09:00)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600680" y="3796019"/>
            <a:ext cx="3819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00" b="1" dirty="0"/>
              <a:t>FUENTE: SINPAD, EMERGENCIAS POR FENOMENOS METEOROLOGICOS (http://sinpad.indeci.gob.pe/sinpadweb/)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283730" y="1895641"/>
            <a:ext cx="2520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/>
              <a:t>EMERGENCIAS REGISTRADAS (19.02.17)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4668174" y="2357306"/>
          <a:ext cx="3751650" cy="1428750"/>
        </p:xfrm>
        <a:graphic>
          <a:graphicData uri="http://schemas.openxmlformats.org/drawingml/2006/table">
            <a:tbl>
              <a:tblPr/>
              <a:tblGrid>
                <a:gridCol w="658040">
                  <a:extLst>
                    <a:ext uri="{9D8B030D-6E8A-4147-A177-3AD203B41FA5}">
                      <a16:colId xmlns:a16="http://schemas.microsoft.com/office/drawing/2014/main" xmlns="" val="3922001495"/>
                    </a:ext>
                  </a:extLst>
                </a:gridCol>
                <a:gridCol w="710829">
                  <a:extLst>
                    <a:ext uri="{9D8B030D-6E8A-4147-A177-3AD203B41FA5}">
                      <a16:colId xmlns:a16="http://schemas.microsoft.com/office/drawing/2014/main" xmlns="" val="608334202"/>
                    </a:ext>
                  </a:extLst>
                </a:gridCol>
                <a:gridCol w="600701">
                  <a:extLst>
                    <a:ext uri="{9D8B030D-6E8A-4147-A177-3AD203B41FA5}">
                      <a16:colId xmlns:a16="http://schemas.microsoft.com/office/drawing/2014/main" xmlns="" val="220141526"/>
                    </a:ext>
                  </a:extLst>
                </a:gridCol>
                <a:gridCol w="505590">
                  <a:extLst>
                    <a:ext uri="{9D8B030D-6E8A-4147-A177-3AD203B41FA5}">
                      <a16:colId xmlns:a16="http://schemas.microsoft.com/office/drawing/2014/main" xmlns="" val="348365315"/>
                    </a:ext>
                  </a:extLst>
                </a:gridCol>
                <a:gridCol w="1276490">
                  <a:extLst>
                    <a:ext uri="{9D8B030D-6E8A-4147-A177-3AD203B41FA5}">
                      <a16:colId xmlns:a16="http://schemas.microsoft.com/office/drawing/2014/main" xmlns="" val="3851131373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NIVEL RIESGO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FENOMENO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8512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ANDAHUAYLAS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PAMPACHIRI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MUY ALTO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GRANIZO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43683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ANTABAMBA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ANTABAMBA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MUY ALTO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LLUVIA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352879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CHINCHEROS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CHINCHEROS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LLUVIA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106147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COTABAMBAS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TAMBOBAMBA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GRANIZO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736152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GRANIZO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179358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CANCHIS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MARANGANI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NEVADA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89123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CASTROVIRREYNA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AURAHUA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MUY ALTO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TORMENTA ELECTRICA (TEMPESTAD)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985459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HUAROCHIRI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HUANZA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LLUVIA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515594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COLLAO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ILAVE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PRECIPITACIONES - LLUVIA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0838983"/>
                  </a:ext>
                </a:extLst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45721" y="5453001"/>
            <a:ext cx="11186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" b="1" dirty="0"/>
              <a:t>FUENTE: CENEPRED</a:t>
            </a:r>
          </a:p>
        </p:txBody>
      </p:sp>
    </p:spTree>
    <p:extLst>
      <p:ext uri="{BB962C8B-B14F-4D97-AF65-F5344CB8AC3E}">
        <p14:creationId xmlns:p14="http://schemas.microsoft.com/office/powerpoint/2010/main" val="32274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4264" y="231902"/>
            <a:ext cx="7886700" cy="918667"/>
          </a:xfrm>
        </p:spPr>
        <p:txBody>
          <a:bodyPr>
            <a:normAutofit/>
          </a:bodyPr>
          <a:lstStyle/>
          <a:p>
            <a:pPr algn="ctr"/>
            <a:r>
              <a:rPr lang="es-PE" sz="2400" b="1" dirty="0"/>
              <a:t>OBSERVACIONES Y RECOMENDACIONES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017346"/>
            <a:ext cx="7886700" cy="51596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PE" sz="1200" b="1" dirty="0"/>
              <a:t>OBSERVACIONES:</a:t>
            </a:r>
          </a:p>
          <a:p>
            <a:pPr algn="just"/>
            <a:r>
              <a:rPr lang="es-PE" sz="1200" dirty="0"/>
              <a:t>LA INFORMACION DE ESCENARIOS DE RIESGO SE BASA EN PRONOSTICOS PROBABILISTICOS Y DEPENDERA DE LA EXACTITUD DE ESTOS PARA LA MATERIALIZACION DEL ESCENARIO.  </a:t>
            </a:r>
          </a:p>
          <a:p>
            <a:pPr algn="just"/>
            <a:r>
              <a:rPr lang="es-PE" sz="1200" dirty="0"/>
              <a:t>LOS PRONOSTICOS DIARIOS Y EL NOWCASTING CADA DOS HORAS EMITIDOS POR EL SENAMHI HAN DEMOSTRADO SER BASTANTE UTILES Y ES CONVENIENTE QUE ANTE DIVERSOS TIPOS DE FENOMENOS NATURALES QUE DETERMINEN UNA EMERGENCIA (FRIAJES, HELADAS, VIENTOS FUERTES, ETC.), SE ELABORE  ESTE TIPO DE INFORMACIÓN.</a:t>
            </a:r>
          </a:p>
          <a:p>
            <a:pPr algn="just"/>
            <a:r>
              <a:rPr lang="es-PE" sz="1200" dirty="0"/>
              <a:t>PESE A SU CARÁCTER PROBABILISTICO, LOS ESCENARIOS DE RIESGO DIARIOS Y AJUSTADOS PUEDEN SER UTILIZADOS PARA FUNCIONES DE ALERTA FOCALIZADA Y PREPARACION DE ACCIONES, EN BASE A INFORMACION SOBRE POSICIONAMIENTO DE ELEMENTOS DIVERSOS PARA LA  RESPUESTA (MAQUINARIA DE DIVERSOS SECTORES, PERSONAL, ETC).</a:t>
            </a:r>
          </a:p>
          <a:p>
            <a:pPr algn="just"/>
            <a:r>
              <a:rPr lang="es-PE" sz="1200" dirty="0"/>
              <a:t>ANTE EMERGENCIAS ORIGINADAS POR DIVERSOS TIPOS DE FENOMENOS NATURALES O ANTROPICOS ES CONVENIENTE CONTAR CON PROTOCOLOS DE ACTIVACION DEL COEN, LOS MISMOS QUE DEBEN SER DIFUNDIDOS A LOS QUE COMPONEN EL COEN.</a:t>
            </a:r>
          </a:p>
          <a:p>
            <a:pPr algn="just"/>
            <a:r>
              <a:rPr lang="es-PE" sz="1200" dirty="0"/>
              <a:t>EXISTEN DIVERSAS FORMAS DE PRESENTACION DE LA INFORMACION ENTRE LOS SECTORES, QUE LIMITAN SU USO, DEBIENDO ESTABLECERSE UN TIPO DE FORMATO PARA EL INTERCAMBIO DE INFORMACION (SHAPE).</a:t>
            </a:r>
          </a:p>
          <a:p>
            <a:pPr algn="just"/>
            <a:r>
              <a:rPr lang="es-PE" sz="1200" dirty="0"/>
              <a:t>LA GEOREFERENCIACION EN LA INFORMACION SOBRE UBICACIÓN DE DIVERSOS COMPONENTES MOVILES (MAQUINARIA,HOSPITALES DE CAMPAÑA, ETC) CONSTITUYE UNA GRAN AYUDA PARA EFECTOS DE PLANEAMIENTO Y DISPOSICIÓN DE ACCIONES SOBRE LAS MISMAS.  </a:t>
            </a:r>
          </a:p>
          <a:p>
            <a:pPr marL="0" indent="0" algn="just">
              <a:buNone/>
            </a:pPr>
            <a:endParaRPr lang="es-PE" sz="1200" dirty="0"/>
          </a:p>
          <a:p>
            <a:pPr marL="0" indent="0" algn="just">
              <a:buNone/>
            </a:pPr>
            <a:r>
              <a:rPr lang="es-PE" sz="1200" b="1" dirty="0"/>
              <a:t>RECOMENDACIONES:</a:t>
            </a:r>
          </a:p>
          <a:p>
            <a:pPr algn="just"/>
            <a:r>
              <a:rPr lang="es-PE" sz="1200" dirty="0"/>
              <a:t>EN BASE A PROTOCOLOS ELABORADOS, EFECTUAR SIMULACROS DE ACTIVACION DEL COEN PARA DIVERSOS TIPOS DE EMERGENCIA (FRIAJE Y HELADAS, TERREMOTOS, TSUNAMI, LLUVIAS INTENSAS, ETC.), SIENDO CONVENIENTE  EVITAR MUCHOS CAMBIOS EN EL PERSONAL QUE DOTA EL COEN, PUES LA EXPERIENCIA ES NECESARIA.</a:t>
            </a:r>
          </a:p>
          <a:p>
            <a:pPr algn="just"/>
            <a:r>
              <a:rPr lang="es-PE" sz="1200" dirty="0"/>
              <a:t>TODOS LOS SECTORES Y ORGANISMOS DEBEN TENER GEOREFERENCIADOS LOS ELEMENTOS MOVILES QUE PARTICIPAN O PUEDEN PARTICIPAR  EN ACCIONES DE RESPUESTA O CON FINES DE PLANEAMIENTO.  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465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2723</TotalTime>
  <Words>863</Words>
  <Application>Microsoft Office PowerPoint</Application>
  <PresentationFormat>Presentación en pantalla (4:3)</PresentationFormat>
  <Paragraphs>140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Tema de Office</vt:lpstr>
      <vt:lpstr>ACCIONES REALIZADAS COEN-MINDEF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OBSERVACIONES Y RECOMENDACIONES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MODULO21</cp:lastModifiedBy>
  <cp:revision>170</cp:revision>
  <cp:lastPrinted>2017-02-09T22:30:12Z</cp:lastPrinted>
  <dcterms:created xsi:type="dcterms:W3CDTF">2016-01-13T16:13:53Z</dcterms:created>
  <dcterms:modified xsi:type="dcterms:W3CDTF">2017-02-27T12:16:20Z</dcterms:modified>
</cp:coreProperties>
</file>