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7" r:id="rId3"/>
    <p:sldId id="319" r:id="rId4"/>
    <p:sldId id="326" r:id="rId5"/>
    <p:sldId id="259" r:id="rId6"/>
  </p:sldIdLst>
  <p:sldSz cx="9144000" cy="6858000" type="screen4x3"/>
  <p:notesSz cx="6805613" cy="99441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B91"/>
    <a:srgbClr val="FF3300"/>
    <a:srgbClr val="00FF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4" autoAdjust="0"/>
    <p:restoredTop sz="94660"/>
  </p:normalViewPr>
  <p:slideViewPr>
    <p:cSldViewPr snapToGrid="0">
      <p:cViewPr varScale="1">
        <p:scale>
          <a:sx n="116" d="100"/>
          <a:sy n="116" d="100"/>
        </p:scale>
        <p:origin x="103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B46B86D-1AAE-4195-A06E-E8FEF04D5022}" type="datetimeFigureOut">
              <a:rPr lang="es-PE" smtClean="0"/>
              <a:t>10/03/2017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5B581D5-CCA8-4840-8ABD-6D304A8EC09F}" type="slidenum">
              <a:rPr lang="es-PE" smtClean="0"/>
              <a:t>‹Nº›</a:t>
            </a:fld>
            <a:endParaRPr lang="es-PE"/>
          </a:p>
        </p:txBody>
      </p:sp>
    </p:spTree>
    <p:extLst>
      <p:ext uri="{BB962C8B-B14F-4D97-AF65-F5344CB8AC3E}">
        <p14:creationId xmlns:p14="http://schemas.microsoft.com/office/powerpoint/2010/main" val="399657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46B86D-1AAE-4195-A06E-E8FEF04D5022}" type="datetimeFigureOut">
              <a:rPr lang="es-PE" smtClean="0"/>
              <a:t>10/03/2017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5B581D5-CCA8-4840-8ABD-6D304A8EC09F}" type="slidenum">
              <a:rPr lang="es-PE" smtClean="0"/>
              <a:t>‹Nº›</a:t>
            </a:fld>
            <a:endParaRPr lang="es-PE"/>
          </a:p>
        </p:txBody>
      </p:sp>
    </p:spTree>
    <p:extLst>
      <p:ext uri="{BB962C8B-B14F-4D97-AF65-F5344CB8AC3E}">
        <p14:creationId xmlns:p14="http://schemas.microsoft.com/office/powerpoint/2010/main" val="363524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46B86D-1AAE-4195-A06E-E8FEF04D5022}" type="datetimeFigureOut">
              <a:rPr lang="es-PE" smtClean="0"/>
              <a:t>10/03/2017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5B581D5-CCA8-4840-8ABD-6D304A8EC09F}" type="slidenum">
              <a:rPr lang="es-PE" smtClean="0"/>
              <a:t>‹Nº›</a:t>
            </a:fld>
            <a:endParaRPr lang="es-PE"/>
          </a:p>
        </p:txBody>
      </p:sp>
    </p:spTree>
    <p:extLst>
      <p:ext uri="{BB962C8B-B14F-4D97-AF65-F5344CB8AC3E}">
        <p14:creationId xmlns:p14="http://schemas.microsoft.com/office/powerpoint/2010/main" val="112718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46B86D-1AAE-4195-A06E-E8FEF04D5022}" type="datetimeFigureOut">
              <a:rPr lang="es-PE" smtClean="0"/>
              <a:t>10/03/2017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5B581D5-CCA8-4840-8ABD-6D304A8EC09F}" type="slidenum">
              <a:rPr lang="es-PE" smtClean="0"/>
              <a:t>‹Nº›</a:t>
            </a:fld>
            <a:endParaRPr lang="es-PE"/>
          </a:p>
        </p:txBody>
      </p:sp>
    </p:spTree>
    <p:extLst>
      <p:ext uri="{BB962C8B-B14F-4D97-AF65-F5344CB8AC3E}">
        <p14:creationId xmlns:p14="http://schemas.microsoft.com/office/powerpoint/2010/main" val="95628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46B86D-1AAE-4195-A06E-E8FEF04D5022}" type="datetimeFigureOut">
              <a:rPr lang="es-PE" smtClean="0"/>
              <a:t>10/03/2017</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5B581D5-CCA8-4840-8ABD-6D304A8EC09F}" type="slidenum">
              <a:rPr lang="es-PE" smtClean="0"/>
              <a:t>‹Nº›</a:t>
            </a:fld>
            <a:endParaRPr lang="es-PE"/>
          </a:p>
        </p:txBody>
      </p:sp>
    </p:spTree>
    <p:extLst>
      <p:ext uri="{BB962C8B-B14F-4D97-AF65-F5344CB8AC3E}">
        <p14:creationId xmlns:p14="http://schemas.microsoft.com/office/powerpoint/2010/main" val="15501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B46B86D-1AAE-4195-A06E-E8FEF04D5022}" type="datetimeFigureOut">
              <a:rPr lang="es-PE" smtClean="0"/>
              <a:t>10/03/2017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5B581D5-CCA8-4840-8ABD-6D304A8EC09F}" type="slidenum">
              <a:rPr lang="es-PE" smtClean="0"/>
              <a:t>‹Nº›</a:t>
            </a:fld>
            <a:endParaRPr lang="es-PE"/>
          </a:p>
        </p:txBody>
      </p:sp>
    </p:spTree>
    <p:extLst>
      <p:ext uri="{BB962C8B-B14F-4D97-AF65-F5344CB8AC3E}">
        <p14:creationId xmlns:p14="http://schemas.microsoft.com/office/powerpoint/2010/main" val="378685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B46B86D-1AAE-4195-A06E-E8FEF04D5022}" type="datetimeFigureOut">
              <a:rPr lang="es-PE" smtClean="0"/>
              <a:t>10/03/2017</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E5B581D5-CCA8-4840-8ABD-6D304A8EC09F}" type="slidenum">
              <a:rPr lang="es-PE" smtClean="0"/>
              <a:t>‹Nº›</a:t>
            </a:fld>
            <a:endParaRPr lang="es-PE"/>
          </a:p>
        </p:txBody>
      </p:sp>
    </p:spTree>
    <p:extLst>
      <p:ext uri="{BB962C8B-B14F-4D97-AF65-F5344CB8AC3E}">
        <p14:creationId xmlns:p14="http://schemas.microsoft.com/office/powerpoint/2010/main" val="150007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B46B86D-1AAE-4195-A06E-E8FEF04D5022}" type="datetimeFigureOut">
              <a:rPr lang="es-PE" smtClean="0"/>
              <a:t>10/03/2017</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E5B581D5-CCA8-4840-8ABD-6D304A8EC09F}" type="slidenum">
              <a:rPr lang="es-PE" smtClean="0"/>
              <a:t>‹Nº›</a:t>
            </a:fld>
            <a:endParaRPr lang="es-PE"/>
          </a:p>
        </p:txBody>
      </p:sp>
    </p:spTree>
    <p:extLst>
      <p:ext uri="{BB962C8B-B14F-4D97-AF65-F5344CB8AC3E}">
        <p14:creationId xmlns:p14="http://schemas.microsoft.com/office/powerpoint/2010/main" val="381555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6B86D-1AAE-4195-A06E-E8FEF04D5022}" type="datetimeFigureOut">
              <a:rPr lang="es-PE" smtClean="0"/>
              <a:t>10/03/2017</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E5B581D5-CCA8-4840-8ABD-6D304A8EC09F}" type="slidenum">
              <a:rPr lang="es-PE" smtClean="0"/>
              <a:t>‹Nº›</a:t>
            </a:fld>
            <a:endParaRPr lang="es-PE"/>
          </a:p>
        </p:txBody>
      </p:sp>
    </p:spTree>
    <p:extLst>
      <p:ext uri="{BB962C8B-B14F-4D97-AF65-F5344CB8AC3E}">
        <p14:creationId xmlns:p14="http://schemas.microsoft.com/office/powerpoint/2010/main" val="302237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46B86D-1AAE-4195-A06E-E8FEF04D5022}" type="datetimeFigureOut">
              <a:rPr lang="es-PE" smtClean="0"/>
              <a:t>10/03/2017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5B581D5-CCA8-4840-8ABD-6D304A8EC09F}" type="slidenum">
              <a:rPr lang="es-PE" smtClean="0"/>
              <a:t>‹Nº›</a:t>
            </a:fld>
            <a:endParaRPr lang="es-PE"/>
          </a:p>
        </p:txBody>
      </p:sp>
    </p:spTree>
    <p:extLst>
      <p:ext uri="{BB962C8B-B14F-4D97-AF65-F5344CB8AC3E}">
        <p14:creationId xmlns:p14="http://schemas.microsoft.com/office/powerpoint/2010/main" val="380849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46B86D-1AAE-4195-A06E-E8FEF04D5022}" type="datetimeFigureOut">
              <a:rPr lang="es-PE" smtClean="0"/>
              <a:t>10/03/2017</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5B581D5-CCA8-4840-8ABD-6D304A8EC09F}" type="slidenum">
              <a:rPr lang="es-PE" smtClean="0"/>
              <a:t>‹Nº›</a:t>
            </a:fld>
            <a:endParaRPr lang="es-PE"/>
          </a:p>
        </p:txBody>
      </p:sp>
    </p:spTree>
    <p:extLst>
      <p:ext uri="{BB962C8B-B14F-4D97-AF65-F5344CB8AC3E}">
        <p14:creationId xmlns:p14="http://schemas.microsoft.com/office/powerpoint/2010/main" val="200503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6B86D-1AAE-4195-A06E-E8FEF04D5022}" type="datetimeFigureOut">
              <a:rPr lang="es-PE" smtClean="0"/>
              <a:t>10/03/2017</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581D5-CCA8-4840-8ABD-6D304A8EC09F}" type="slidenum">
              <a:rPr lang="es-PE" smtClean="0"/>
              <a:t>‹Nº›</a:t>
            </a:fld>
            <a:endParaRPr lang="es-PE"/>
          </a:p>
        </p:txBody>
      </p:sp>
    </p:spTree>
    <p:extLst>
      <p:ext uri="{BB962C8B-B14F-4D97-AF65-F5344CB8AC3E}">
        <p14:creationId xmlns:p14="http://schemas.microsoft.com/office/powerpoint/2010/main" val="2827972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mailto:soporte-sigrid@cenepred.gob.p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46670" y="2916195"/>
            <a:ext cx="8107680" cy="1547478"/>
          </a:xfrm>
        </p:spPr>
        <p:txBody>
          <a:bodyPr>
            <a:normAutofit/>
          </a:bodyPr>
          <a:lstStyle/>
          <a:p>
            <a:r>
              <a:rPr lang="es-PE" sz="3600" b="1" dirty="0" smtClean="0">
                <a:solidFill>
                  <a:srgbClr val="1F7B91"/>
                </a:solidFill>
                <a:latin typeface="Arial" panose="020B0604020202020204" pitchFamily="34" charset="0"/>
                <a:cs typeface="Arial" panose="020B0604020202020204" pitchFamily="34" charset="0"/>
              </a:rPr>
              <a:t>ACCIONES REALIZADAS</a:t>
            </a:r>
            <a:br>
              <a:rPr lang="es-PE" sz="3600" b="1" dirty="0" smtClean="0">
                <a:solidFill>
                  <a:srgbClr val="1F7B91"/>
                </a:solidFill>
                <a:latin typeface="Arial" panose="020B0604020202020204" pitchFamily="34" charset="0"/>
                <a:cs typeface="Arial" panose="020B0604020202020204" pitchFamily="34" charset="0"/>
              </a:rPr>
            </a:br>
            <a:r>
              <a:rPr lang="es-PE" sz="3600" b="1" dirty="0" smtClean="0">
                <a:solidFill>
                  <a:srgbClr val="1F7B91"/>
                </a:solidFill>
                <a:latin typeface="Arial" panose="020B0604020202020204" pitchFamily="34" charset="0"/>
                <a:cs typeface="Arial" panose="020B0604020202020204" pitchFamily="34" charset="0"/>
              </a:rPr>
              <a:t>COEN-MINDEF</a:t>
            </a:r>
            <a:br>
              <a:rPr lang="es-PE" sz="3600" b="1" dirty="0" smtClean="0">
                <a:solidFill>
                  <a:srgbClr val="1F7B91"/>
                </a:solidFill>
                <a:latin typeface="Arial" panose="020B0604020202020204" pitchFamily="34" charset="0"/>
                <a:cs typeface="Arial" panose="020B0604020202020204" pitchFamily="34" charset="0"/>
              </a:rPr>
            </a:br>
            <a:r>
              <a:rPr lang="es-PE" sz="2000" b="1" dirty="0" smtClean="0">
                <a:solidFill>
                  <a:srgbClr val="1F7B91"/>
                </a:solidFill>
                <a:latin typeface="Arial" panose="020B0604020202020204" pitchFamily="34" charset="0"/>
                <a:cs typeface="Arial" panose="020B0604020202020204" pitchFamily="34" charset="0"/>
              </a:rPr>
              <a:t>(09.02.17 – 26.02.17)</a:t>
            </a:r>
            <a:endParaRPr lang="es-PE" sz="2000" b="1" dirty="0">
              <a:solidFill>
                <a:srgbClr val="1F7B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204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2147766"/>
            <a:ext cx="8971005" cy="2554545"/>
          </a:xfrm>
          <a:prstGeom prst="rect">
            <a:avLst/>
          </a:prstGeom>
          <a:noFill/>
        </p:spPr>
        <p:txBody>
          <a:bodyPr wrap="square" rtlCol="0">
            <a:spAutoFit/>
          </a:bodyPr>
          <a:lstStyle/>
          <a:p>
            <a:pPr marL="457200" indent="-457200" algn="just">
              <a:buFont typeface="+mj-lt"/>
              <a:buAutoNum type="arabicParenR"/>
            </a:pPr>
            <a:r>
              <a:rPr lang="es-PE" sz="2000" b="1" dirty="0" smtClean="0">
                <a:solidFill>
                  <a:schemeClr val="bg1"/>
                </a:solidFill>
              </a:rPr>
              <a:t>ELABORACIÓN DE ESCENARIOS DE RIESGO, EN BASE AL PRONÓSTICO DEL AVISO METEOROLÓGICO</a:t>
            </a:r>
          </a:p>
          <a:p>
            <a:pPr marL="457200" indent="-457200" algn="just">
              <a:buFont typeface="+mj-lt"/>
              <a:buAutoNum type="arabicParenR"/>
            </a:pPr>
            <a:endParaRPr lang="es-PE" sz="2000" b="1" dirty="0" smtClean="0">
              <a:solidFill>
                <a:schemeClr val="bg1"/>
              </a:solidFill>
            </a:endParaRPr>
          </a:p>
          <a:p>
            <a:pPr marL="457200" indent="-457200" algn="just">
              <a:buFont typeface="+mj-lt"/>
              <a:buAutoNum type="arabicParenR"/>
            </a:pPr>
            <a:r>
              <a:rPr lang="es-PE" sz="2000" b="1" dirty="0" smtClean="0">
                <a:solidFill>
                  <a:schemeClr val="bg1"/>
                </a:solidFill>
              </a:rPr>
              <a:t>ELABORACIÓN DE ESCENARIOS DE RIESGO, EN BASE AL PRONÓSTICO DIARIO, PRIMER REPORTE 09:00</a:t>
            </a:r>
          </a:p>
          <a:p>
            <a:pPr marL="457200" indent="-457200" algn="just">
              <a:buFont typeface="+mj-lt"/>
              <a:buAutoNum type="arabicParenR"/>
            </a:pPr>
            <a:endParaRPr lang="es-PE" sz="2000" b="1" dirty="0" smtClean="0">
              <a:solidFill>
                <a:schemeClr val="bg1"/>
              </a:solidFill>
            </a:endParaRPr>
          </a:p>
          <a:p>
            <a:pPr marL="457200" indent="-457200" algn="just">
              <a:buFont typeface="+mj-lt"/>
              <a:buAutoNum type="arabicParenR"/>
            </a:pPr>
            <a:r>
              <a:rPr lang="es-PE" sz="2000" b="1" dirty="0" smtClean="0">
                <a:solidFill>
                  <a:schemeClr val="bg1"/>
                </a:solidFill>
              </a:rPr>
              <a:t>IDENTIFICACIÓN DE ÁREAS PROBABLES A SER AFECTADAS EN BASE AL ESCENARIO POR PRONOSTICO DIARIO, PRIMER REPORTE 09:00</a:t>
            </a:r>
            <a:endParaRPr lang="es-PE" sz="2000" b="1" dirty="0">
              <a:solidFill>
                <a:schemeClr val="bg1"/>
              </a:solidFill>
            </a:endParaRPr>
          </a:p>
        </p:txBody>
      </p:sp>
      <p:sp>
        <p:nvSpPr>
          <p:cNvPr id="6" name="Título 1"/>
          <p:cNvSpPr txBox="1">
            <a:spLocks/>
          </p:cNvSpPr>
          <p:nvPr/>
        </p:nvSpPr>
        <p:spPr>
          <a:xfrm>
            <a:off x="3380808" y="796536"/>
            <a:ext cx="2550435" cy="66156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3600" b="1" dirty="0" smtClean="0">
                <a:solidFill>
                  <a:srgbClr val="1F7B91"/>
                </a:solidFill>
                <a:latin typeface="Arial" panose="020B0604020202020204" pitchFamily="34" charset="0"/>
                <a:cs typeface="Arial" panose="020B0604020202020204" pitchFamily="34" charset="0"/>
              </a:rPr>
              <a:t>PRODUCTOS</a:t>
            </a:r>
            <a:endParaRPr lang="es-PE" sz="2000" b="1" dirty="0">
              <a:solidFill>
                <a:srgbClr val="1F7B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418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033633" y="635202"/>
            <a:ext cx="7101444" cy="6615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smtClean="0">
                <a:solidFill>
                  <a:srgbClr val="1F7B91"/>
                </a:solidFill>
                <a:latin typeface="Arial" panose="020B0604020202020204" pitchFamily="34" charset="0"/>
                <a:cs typeface="Arial" panose="020B0604020202020204" pitchFamily="34" charset="0"/>
              </a:rPr>
              <a:t>ARTICULACION CON LAS FUENTES DE INFORMACION</a:t>
            </a:r>
            <a:endParaRPr lang="es-PE" sz="2400" b="1" dirty="0">
              <a:solidFill>
                <a:srgbClr val="1F7B91"/>
              </a:solidFill>
              <a:latin typeface="Arial" panose="020B0604020202020204" pitchFamily="34" charset="0"/>
              <a:cs typeface="Arial" panose="020B0604020202020204" pitchFamily="34" charset="0"/>
            </a:endParaRPr>
          </a:p>
        </p:txBody>
      </p:sp>
      <p:sp>
        <p:nvSpPr>
          <p:cNvPr id="7" name="Rectángulo redondeado 6"/>
          <p:cNvSpPr/>
          <p:nvPr/>
        </p:nvSpPr>
        <p:spPr>
          <a:xfrm>
            <a:off x="436602" y="1845277"/>
            <a:ext cx="947351" cy="378940"/>
          </a:xfrm>
          <a:prstGeom prst="roundRect">
            <a:avLst/>
          </a:prstGeom>
          <a:solidFill>
            <a:srgbClr val="1F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ENTIDAD</a:t>
            </a:r>
            <a:endParaRPr lang="es-PE" sz="1400" dirty="0"/>
          </a:p>
        </p:txBody>
      </p:sp>
      <p:sp>
        <p:nvSpPr>
          <p:cNvPr id="8" name="Rectángulo redondeado 7"/>
          <p:cNvSpPr/>
          <p:nvPr/>
        </p:nvSpPr>
        <p:spPr>
          <a:xfrm>
            <a:off x="1940010" y="1845277"/>
            <a:ext cx="1725827" cy="378940"/>
          </a:xfrm>
          <a:prstGeom prst="roundRect">
            <a:avLst/>
          </a:prstGeom>
          <a:solidFill>
            <a:srgbClr val="1F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INFORMACION</a:t>
            </a:r>
            <a:endParaRPr lang="es-PE" sz="1400" dirty="0"/>
          </a:p>
        </p:txBody>
      </p:sp>
      <p:graphicFrame>
        <p:nvGraphicFramePr>
          <p:cNvPr id="10" name="Tabla 9"/>
          <p:cNvGraphicFramePr>
            <a:graphicFrameLocks noGrp="1"/>
          </p:cNvGraphicFramePr>
          <p:nvPr>
            <p:extLst>
              <p:ext uri="{D42A27DB-BD31-4B8C-83A1-F6EECF244321}">
                <p14:modId xmlns:p14="http://schemas.microsoft.com/office/powerpoint/2010/main" val="2970802106"/>
              </p:ext>
            </p:extLst>
          </p:nvPr>
        </p:nvGraphicFramePr>
        <p:xfrm>
          <a:off x="521558" y="2332467"/>
          <a:ext cx="7886700" cy="3028257"/>
        </p:xfrm>
        <a:graphic>
          <a:graphicData uri="http://schemas.openxmlformats.org/drawingml/2006/table">
            <a:tbl>
              <a:tblPr>
                <a:tableStyleId>{93296810-A885-4BE3-A3E7-6D5BEEA58F35}</a:tableStyleId>
              </a:tblPr>
              <a:tblGrid>
                <a:gridCol w="771783"/>
                <a:gridCol w="3402227"/>
                <a:gridCol w="1589902"/>
                <a:gridCol w="1260389"/>
                <a:gridCol w="862399"/>
              </a:tblGrid>
              <a:tr h="159650">
                <a:tc rowSpan="2">
                  <a:txBody>
                    <a:bodyPr/>
                    <a:lstStyle/>
                    <a:p>
                      <a:pPr algn="l" fontAlgn="ctr"/>
                      <a:r>
                        <a:rPr lang="es-PE" sz="1100" b="1" u="none" strike="noStrike" dirty="0">
                          <a:solidFill>
                            <a:schemeClr val="bg1"/>
                          </a:solidFill>
                          <a:effectLst/>
                        </a:rPr>
                        <a:t>SENAMHI</a:t>
                      </a:r>
                      <a:endParaRPr lang="es-PE" sz="1100" b="1"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rowSpan="2">
                  <a:txBody>
                    <a:bodyPr/>
                    <a:lstStyle/>
                    <a:p>
                      <a:pPr algn="l" fontAlgn="b"/>
                      <a:r>
                        <a:rPr lang="es-PE" sz="900" u="none" strike="noStrike" dirty="0">
                          <a:solidFill>
                            <a:schemeClr val="bg1"/>
                          </a:solidFill>
                          <a:effectLst/>
                        </a:rPr>
                        <a:t>PRONOSTICO DE LLUVIAS (AVISO METEOROLOGICO)</a:t>
                      </a:r>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rowSpan="6">
                  <a:txBody>
                    <a:bodyPr/>
                    <a:lstStyle/>
                    <a:p>
                      <a:pPr algn="ctr" fontAlgn="ctr"/>
                      <a:r>
                        <a:rPr lang="es-PE" sz="900" b="1" u="none" strike="noStrike" dirty="0">
                          <a:solidFill>
                            <a:schemeClr val="bg1"/>
                          </a:solidFill>
                          <a:effectLst/>
                        </a:rPr>
                        <a:t>ESCENARIO DE </a:t>
                      </a:r>
                      <a:r>
                        <a:rPr lang="es-PE" sz="900" b="1" u="none" strike="noStrike" dirty="0" smtClean="0">
                          <a:solidFill>
                            <a:schemeClr val="bg1"/>
                          </a:solidFill>
                          <a:effectLst/>
                        </a:rPr>
                        <a:t>RIESGO </a:t>
                      </a:r>
                      <a:r>
                        <a:rPr lang="es-PE" sz="900" b="1" u="none" strike="noStrike" dirty="0">
                          <a:solidFill>
                            <a:schemeClr val="bg1"/>
                          </a:solidFill>
                          <a:effectLst/>
                        </a:rPr>
                        <a:t>SEGÚN </a:t>
                      </a:r>
                      <a:r>
                        <a:rPr lang="es-PE" sz="900" b="1" u="none" strike="noStrike" dirty="0" smtClean="0">
                          <a:solidFill>
                            <a:schemeClr val="bg1"/>
                          </a:solidFill>
                          <a:effectLst/>
                        </a:rPr>
                        <a:t>AVISO METEOROLOGICO</a:t>
                      </a:r>
                      <a:endParaRPr lang="es-PE" sz="900" b="1"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rowSpan="7">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r>
              <a:tr h="86830">
                <a:tc vMerge="1">
                  <a:txBody>
                    <a:bodyPr/>
                    <a:lstStyle/>
                    <a:p>
                      <a:pPr algn="l" fontAlgn="ctr"/>
                      <a:endParaRPr lang="es-PE" sz="1100" b="1" i="0" u="none" strike="noStrike">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pPr algn="l" fontAlgn="b"/>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endParaRPr lang="es-PE"/>
                    </a:p>
                  </a:txBody>
                  <a:tcPr/>
                </a:tc>
                <a:tc rowSpan="6">
                  <a:txBody>
                    <a:bodyPr/>
                    <a:lstStyle/>
                    <a:p>
                      <a:pPr algn="ctr" fontAlgn="ctr"/>
                      <a:r>
                        <a:rPr lang="es-PE" sz="900" b="1" u="none" strike="noStrike" dirty="0" smtClean="0">
                          <a:solidFill>
                            <a:schemeClr val="bg1"/>
                          </a:solidFill>
                          <a:effectLst/>
                        </a:rPr>
                        <a:t>ESCENARIO </a:t>
                      </a:r>
                      <a:r>
                        <a:rPr lang="es-PE" sz="900" b="1" u="none" strike="noStrike" dirty="0">
                          <a:solidFill>
                            <a:schemeClr val="bg1"/>
                          </a:solidFill>
                          <a:effectLst/>
                        </a:rPr>
                        <a:t>DE RIESGO SEGÚN </a:t>
                      </a:r>
                      <a:r>
                        <a:rPr lang="es-PE" sz="900" b="1" u="none" strike="noStrike" dirty="0" smtClean="0">
                          <a:solidFill>
                            <a:schemeClr val="bg1"/>
                          </a:solidFill>
                          <a:effectLst/>
                        </a:rPr>
                        <a:t>PRONOSTICO DIARIO </a:t>
                      </a:r>
                      <a:r>
                        <a:rPr lang="es-PE" sz="900" b="1" u="none" strike="noStrike" dirty="0">
                          <a:solidFill>
                            <a:schemeClr val="bg1"/>
                          </a:solidFill>
                          <a:effectLst/>
                        </a:rPr>
                        <a:t>(1° REPORTE)</a:t>
                      </a:r>
                      <a:endParaRPr lang="es-PE" sz="900" b="1"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r>
              <a:tr h="202136">
                <a:tc>
                  <a:txBody>
                    <a:bodyPr/>
                    <a:lstStyle/>
                    <a:p>
                      <a:pPr algn="l" fontAlgn="ctr"/>
                      <a:r>
                        <a:rPr lang="es-PE" sz="1100" b="1" u="none" strike="noStrike" dirty="0">
                          <a:solidFill>
                            <a:schemeClr val="bg1"/>
                          </a:solidFill>
                          <a:effectLst/>
                        </a:rPr>
                        <a:t>INGEMMET</a:t>
                      </a:r>
                      <a:endParaRPr lang="es-PE" sz="1100" b="1"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a:txBody>
                    <a:bodyPr/>
                    <a:lstStyle/>
                    <a:p>
                      <a:pPr algn="l" fontAlgn="b"/>
                      <a:r>
                        <a:rPr lang="es-PE" sz="900" u="none" strike="noStrike" dirty="0">
                          <a:solidFill>
                            <a:schemeClr val="bg1"/>
                          </a:solidFill>
                          <a:effectLst/>
                        </a:rPr>
                        <a:t>MAPA DE SUSCEPTIBILIDAD A MOVIMIENTOS EN MASA</a:t>
                      </a:r>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endParaRPr lang="es-PE"/>
                    </a:p>
                  </a:txBody>
                  <a:tcPr/>
                </a:tc>
                <a:tc vMerge="1">
                  <a:txBody>
                    <a:bodyPr/>
                    <a:lstStyle/>
                    <a:p>
                      <a:endParaRPr lang="es-PE"/>
                    </a:p>
                  </a:txBody>
                  <a:tcPr/>
                </a:tc>
                <a:tc vMerge="1">
                  <a:txBody>
                    <a:bodyPr/>
                    <a:lstStyle/>
                    <a:p>
                      <a:endParaRPr lang="es-PE"/>
                    </a:p>
                  </a:txBody>
                  <a:tcPr/>
                </a:tc>
              </a:tr>
              <a:tr h="250441">
                <a:tc rowSpan="2">
                  <a:txBody>
                    <a:bodyPr/>
                    <a:lstStyle/>
                    <a:p>
                      <a:pPr algn="l" fontAlgn="ctr"/>
                      <a:r>
                        <a:rPr lang="es-PE" sz="1100" b="1" u="none" strike="noStrike" dirty="0" smtClean="0">
                          <a:solidFill>
                            <a:schemeClr val="bg1"/>
                          </a:solidFill>
                          <a:effectLst/>
                        </a:rPr>
                        <a:t>INEI</a:t>
                      </a:r>
                      <a:endParaRPr lang="es-PE" sz="1100" b="1"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a:txBody>
                    <a:bodyPr/>
                    <a:lstStyle/>
                    <a:p>
                      <a:pPr algn="l" fontAlgn="b"/>
                      <a:r>
                        <a:rPr lang="es-PE" sz="900" u="none" strike="noStrike" dirty="0">
                          <a:solidFill>
                            <a:schemeClr val="bg1"/>
                          </a:solidFill>
                          <a:effectLst/>
                        </a:rPr>
                        <a:t>INCIDENCIA DE POBREZA</a:t>
                      </a:r>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endParaRPr lang="es-PE"/>
                    </a:p>
                  </a:txBody>
                  <a:tcPr/>
                </a:tc>
                <a:tc vMerge="1">
                  <a:txBody>
                    <a:bodyPr/>
                    <a:lstStyle/>
                    <a:p>
                      <a:endParaRPr lang="es-PE"/>
                    </a:p>
                  </a:txBody>
                  <a:tcPr/>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r>
              <a:tr h="222422">
                <a:tc vMerge="1">
                  <a:txBody>
                    <a:bodyPr/>
                    <a:lstStyle/>
                    <a:p>
                      <a:endParaRPr lang="es-PE"/>
                    </a:p>
                  </a:txBody>
                  <a:tcPr/>
                </a:tc>
                <a:tc>
                  <a:txBody>
                    <a:bodyPr/>
                    <a:lstStyle/>
                    <a:p>
                      <a:pPr algn="l" fontAlgn="b"/>
                      <a:r>
                        <a:rPr lang="es-PE" sz="900" u="none" strike="noStrike" dirty="0">
                          <a:solidFill>
                            <a:schemeClr val="bg1"/>
                          </a:solidFill>
                          <a:effectLst/>
                        </a:rPr>
                        <a:t>TASA DE ANALFABETISMO</a:t>
                      </a:r>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endParaRPr lang="es-PE"/>
                    </a:p>
                  </a:txBody>
                  <a:tcPr/>
                </a:tc>
                <a:tc vMerge="1">
                  <a:txBody>
                    <a:bodyPr/>
                    <a:lstStyle/>
                    <a:p>
                      <a:endParaRPr lang="es-PE"/>
                    </a:p>
                  </a:txBody>
                  <a:tcPr/>
                </a:tc>
                <a:tc vMerge="1">
                  <a:txBody>
                    <a:bodyPr/>
                    <a:lstStyle/>
                    <a:p>
                      <a:endParaRPr lang="es-PE"/>
                    </a:p>
                  </a:txBody>
                  <a:tcPr/>
                </a:tc>
              </a:tr>
              <a:tr h="271849">
                <a:tc>
                  <a:txBody>
                    <a:bodyPr/>
                    <a:lstStyle/>
                    <a:p>
                      <a:pPr algn="l" fontAlgn="ctr"/>
                      <a:r>
                        <a:rPr lang="es-PE" sz="1100" b="1" u="none" strike="noStrike" dirty="0">
                          <a:solidFill>
                            <a:schemeClr val="bg1"/>
                          </a:solidFill>
                          <a:effectLst/>
                        </a:rPr>
                        <a:t>MINSA</a:t>
                      </a:r>
                      <a:endParaRPr lang="es-PE" sz="1100" b="1"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a:txBody>
                    <a:bodyPr/>
                    <a:lstStyle/>
                    <a:p>
                      <a:pPr algn="l" fontAlgn="b"/>
                      <a:r>
                        <a:rPr lang="es-PE" sz="900" u="none" strike="noStrike" dirty="0">
                          <a:solidFill>
                            <a:schemeClr val="bg1"/>
                          </a:solidFill>
                          <a:effectLst/>
                        </a:rPr>
                        <a:t>TASA DE DESNUTRICION</a:t>
                      </a:r>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endParaRPr lang="es-PE"/>
                    </a:p>
                  </a:txBody>
                  <a:tcPr/>
                </a:tc>
                <a:tc vMerge="1">
                  <a:txBody>
                    <a:bodyPr/>
                    <a:lstStyle/>
                    <a:p>
                      <a:endParaRPr lang="es-PE"/>
                    </a:p>
                  </a:txBody>
                  <a:tcPr/>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r>
              <a:tr h="208097">
                <a:tc>
                  <a:txBody>
                    <a:bodyPr/>
                    <a:lstStyle/>
                    <a:p>
                      <a:pPr algn="l" fontAlgn="ctr"/>
                      <a:r>
                        <a:rPr lang="es-PE" sz="1100" b="1" u="none" strike="noStrike">
                          <a:solidFill>
                            <a:schemeClr val="bg1"/>
                          </a:solidFill>
                          <a:effectLst/>
                        </a:rPr>
                        <a:t>SENAMHI</a:t>
                      </a:r>
                      <a:endParaRPr lang="es-PE" sz="1100" b="1" i="0" u="none" strike="noStrike">
                        <a:solidFill>
                          <a:schemeClr val="bg1"/>
                        </a:solidFill>
                        <a:effectLst/>
                        <a:latin typeface="Calibri" panose="020F0502020204030204" pitchFamily="34" charset="0"/>
                      </a:endParaRPr>
                    </a:p>
                  </a:txBody>
                  <a:tcPr marL="7982" marR="7982" marT="7982" marB="0" anchor="ctr">
                    <a:solidFill>
                      <a:srgbClr val="1F7B91"/>
                    </a:solidFill>
                  </a:tcPr>
                </a:tc>
                <a:tc>
                  <a:txBody>
                    <a:bodyPr/>
                    <a:lstStyle/>
                    <a:p>
                      <a:pPr algn="l" fontAlgn="b"/>
                      <a:r>
                        <a:rPr lang="es-PE" sz="900" u="none" strike="noStrike" dirty="0">
                          <a:solidFill>
                            <a:schemeClr val="bg1"/>
                          </a:solidFill>
                          <a:effectLst/>
                        </a:rPr>
                        <a:t>PRONOSTICO DE LLUVIAS (1° REPORTE DIARIO, 09:00)</a:t>
                      </a:r>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rowSpan="6">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vMerge="1">
                  <a:txBody>
                    <a:bodyPr/>
                    <a:lstStyle/>
                    <a:p>
                      <a:endParaRPr lang="es-PE"/>
                    </a:p>
                  </a:txBody>
                  <a:tcPr/>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r>
              <a:tr h="429458">
                <a:tc rowSpan="4">
                  <a:txBody>
                    <a:bodyPr/>
                    <a:lstStyle/>
                    <a:p>
                      <a:pPr algn="l" fontAlgn="ctr"/>
                      <a:r>
                        <a:rPr lang="es-PE" sz="1100" b="1" u="none" strike="noStrike" dirty="0">
                          <a:solidFill>
                            <a:schemeClr val="bg1"/>
                          </a:solidFill>
                          <a:effectLst/>
                        </a:rPr>
                        <a:t>ANA</a:t>
                      </a:r>
                      <a:endParaRPr lang="es-PE" sz="1100" b="1"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a:txBody>
                    <a:bodyPr/>
                    <a:lstStyle/>
                    <a:p>
                      <a:pPr algn="l" fontAlgn="ctr"/>
                      <a:r>
                        <a:rPr lang="es-PE" sz="900" u="none" strike="noStrike" dirty="0">
                          <a:solidFill>
                            <a:schemeClr val="bg1"/>
                          </a:solidFill>
                          <a:effectLst/>
                        </a:rPr>
                        <a:t>ESTUDIO IDENTIFICACIÓN DE ZONAS VULNERABLES POR ACTIVACIÓN ANTE INUNDACIONES EN RIOS Y QUEBRADAS 2016-2017</a:t>
                      </a:r>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rowSpan="5">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rowSpan="5">
                  <a:txBody>
                    <a:bodyPr/>
                    <a:lstStyle/>
                    <a:p>
                      <a:pPr algn="ctr" fontAlgn="ctr"/>
                      <a:r>
                        <a:rPr lang="es-PE" sz="900" b="1" u="none" strike="noStrike" dirty="0" smtClean="0">
                          <a:solidFill>
                            <a:schemeClr val="bg1"/>
                          </a:solidFill>
                          <a:effectLst/>
                        </a:rPr>
                        <a:t>MAPEO AMBITOS </a:t>
                      </a:r>
                      <a:r>
                        <a:rPr lang="es-PE" sz="900" b="1" u="none" strike="noStrike" dirty="0">
                          <a:solidFill>
                            <a:schemeClr val="bg1"/>
                          </a:solidFill>
                          <a:effectLst/>
                        </a:rPr>
                        <a:t>FOCALIZADOS</a:t>
                      </a:r>
                      <a:endParaRPr lang="es-PE" sz="900" b="1"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r>
              <a:tr h="429458">
                <a:tc vMerge="1">
                  <a:txBody>
                    <a:bodyPr/>
                    <a:lstStyle/>
                    <a:p>
                      <a:endParaRPr lang="es-PE"/>
                    </a:p>
                  </a:txBody>
                  <a:tcPr/>
                </a:tc>
                <a:tc>
                  <a:txBody>
                    <a:bodyPr/>
                    <a:lstStyle/>
                    <a:p>
                      <a:pPr algn="l" fontAlgn="ctr"/>
                      <a:r>
                        <a:rPr lang="es-PE" sz="900" u="none" strike="noStrike" dirty="0">
                          <a:solidFill>
                            <a:schemeClr val="bg1"/>
                          </a:solidFill>
                          <a:effectLst/>
                        </a:rPr>
                        <a:t>ESTUDIO COMPLEMENTACIÓN DE POBLACIONES VULNERABLES POR ACTIVACIÓN DE QUEBRADAS 2016 - 2017</a:t>
                      </a:r>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vMerge="1">
                  <a:txBody>
                    <a:bodyPr/>
                    <a:lstStyle/>
                    <a:p>
                      <a:endParaRPr lang="es-PE"/>
                    </a:p>
                  </a:txBody>
                  <a:tcPr/>
                </a:tc>
              </a:tr>
              <a:tr h="159650">
                <a:tc vMerge="1">
                  <a:txBody>
                    <a:bodyPr/>
                    <a:lstStyle/>
                    <a:p>
                      <a:endParaRPr lang="es-PE"/>
                    </a:p>
                  </a:txBody>
                  <a:tcPr/>
                </a:tc>
                <a:tc>
                  <a:txBody>
                    <a:bodyPr/>
                    <a:lstStyle/>
                    <a:p>
                      <a:pPr algn="l" fontAlgn="ctr"/>
                      <a:r>
                        <a:rPr lang="es-PE" sz="900" u="none" strike="noStrike" dirty="0">
                          <a:solidFill>
                            <a:schemeClr val="bg1"/>
                          </a:solidFill>
                          <a:effectLst/>
                        </a:rPr>
                        <a:t>POBLACION SEGÚN GRUPO ETAREO</a:t>
                      </a:r>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vMerge="1">
                  <a:txBody>
                    <a:bodyPr/>
                    <a:lstStyle/>
                    <a:p>
                      <a:endParaRPr lang="es-PE"/>
                    </a:p>
                  </a:txBody>
                  <a:tcPr/>
                </a:tc>
              </a:tr>
              <a:tr h="288966">
                <a:tc vMerge="1">
                  <a:txBody>
                    <a:bodyPr/>
                    <a:lstStyle/>
                    <a:p>
                      <a:endParaRPr lang="es-PE"/>
                    </a:p>
                  </a:txBody>
                  <a:tcPr/>
                </a:tc>
                <a:tc>
                  <a:txBody>
                    <a:bodyPr/>
                    <a:lstStyle/>
                    <a:p>
                      <a:pPr algn="l" fontAlgn="b"/>
                      <a:r>
                        <a:rPr lang="es-PE" sz="900" u="none" strike="noStrike" dirty="0">
                          <a:solidFill>
                            <a:schemeClr val="bg1"/>
                          </a:solidFill>
                          <a:effectLst/>
                        </a:rPr>
                        <a:t>LIMITES DE LAS UNIDADES HIDROGRAFICAS (CUENCAS)</a:t>
                      </a:r>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vMerge="1">
                  <a:txBody>
                    <a:bodyPr/>
                    <a:lstStyle/>
                    <a:p>
                      <a:endParaRPr lang="es-PE"/>
                    </a:p>
                  </a:txBody>
                  <a:tcPr/>
                </a:tc>
              </a:tr>
              <a:tr h="319300">
                <a:tc>
                  <a:txBody>
                    <a:bodyPr/>
                    <a:lstStyle/>
                    <a:p>
                      <a:pPr algn="l" fontAlgn="ctr"/>
                      <a:r>
                        <a:rPr lang="es-PE" sz="1100" b="1" u="none" strike="noStrike" dirty="0">
                          <a:solidFill>
                            <a:schemeClr val="bg1"/>
                          </a:solidFill>
                          <a:effectLst/>
                        </a:rPr>
                        <a:t>INDECI</a:t>
                      </a:r>
                      <a:endParaRPr lang="es-PE" sz="1100" b="1"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a:txBody>
                    <a:bodyPr/>
                    <a:lstStyle/>
                    <a:p>
                      <a:pPr algn="l" fontAlgn="ctr"/>
                      <a:r>
                        <a:rPr lang="es-PE" sz="900" u="none" strike="noStrike" dirty="0">
                          <a:solidFill>
                            <a:schemeClr val="bg1"/>
                          </a:solidFill>
                          <a:effectLst/>
                        </a:rPr>
                        <a:t>EMERGENCIAS REGISTRADAS EN LA BASE DE DATOS DEL SINPAD, INDECI 2017 (2003-2017)</a:t>
                      </a:r>
                      <a:endParaRPr lang="es-PE" sz="900" b="0" i="0" u="none" strike="noStrike" dirty="0">
                        <a:solidFill>
                          <a:schemeClr val="bg1"/>
                        </a:solidFill>
                        <a:effectLst/>
                        <a:latin typeface="Calibri" panose="020F0502020204030204" pitchFamily="34" charset="0"/>
                      </a:endParaRPr>
                    </a:p>
                  </a:txBody>
                  <a:tcPr marL="7982" marR="7982" marT="7982" marB="0" anchor="ctr">
                    <a:solidFill>
                      <a:srgbClr val="1F7B91"/>
                    </a:solidFill>
                  </a:tcPr>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vMerge="1">
                  <a:txBody>
                    <a:bodyPr/>
                    <a:lstStyle/>
                    <a:p>
                      <a:pPr algn="l" fontAlgn="b"/>
                      <a:endParaRPr lang="es-PE" sz="900" b="0" i="0" u="none" strike="noStrike" dirty="0">
                        <a:solidFill>
                          <a:srgbClr val="000000"/>
                        </a:solidFill>
                        <a:effectLst/>
                        <a:latin typeface="Calibri" panose="020F0502020204030204" pitchFamily="34" charset="0"/>
                      </a:endParaRPr>
                    </a:p>
                  </a:txBody>
                  <a:tcPr marL="7982" marR="7982" marT="7982" marB="0" anchor="b"/>
                </a:tc>
                <a:tc vMerge="1">
                  <a:txBody>
                    <a:bodyPr/>
                    <a:lstStyle/>
                    <a:p>
                      <a:endParaRPr lang="es-PE"/>
                    </a:p>
                  </a:txBody>
                  <a:tcPr/>
                </a:tc>
              </a:tr>
            </a:tbl>
          </a:graphicData>
        </a:graphic>
      </p:graphicFrame>
      <p:sp>
        <p:nvSpPr>
          <p:cNvPr id="11" name="Rectángulo redondeado 10"/>
          <p:cNvSpPr/>
          <p:nvPr/>
        </p:nvSpPr>
        <p:spPr>
          <a:xfrm>
            <a:off x="4695569" y="1845277"/>
            <a:ext cx="3624648" cy="378940"/>
          </a:xfrm>
          <a:prstGeom prst="roundRect">
            <a:avLst/>
          </a:prstGeom>
          <a:solidFill>
            <a:srgbClr val="1F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P R O D U  C T O S</a:t>
            </a:r>
            <a:endParaRPr lang="es-PE" sz="1400" dirty="0"/>
          </a:p>
        </p:txBody>
      </p:sp>
    </p:spTree>
    <p:extLst>
      <p:ext uri="{BB962C8B-B14F-4D97-AF65-F5344CB8AC3E}">
        <p14:creationId xmlns:p14="http://schemas.microsoft.com/office/powerpoint/2010/main" val="4158469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9521" t="30502" r="32025" b="38704"/>
          <a:stretch/>
        </p:blipFill>
        <p:spPr>
          <a:xfrm>
            <a:off x="321050" y="4935150"/>
            <a:ext cx="3397390" cy="1214546"/>
          </a:xfrm>
          <a:prstGeom prst="rect">
            <a:avLst/>
          </a:prstGeom>
          <a:ln>
            <a:solidFill>
              <a:schemeClr val="bg1">
                <a:lumMod val="50000"/>
              </a:schemeClr>
            </a:solidFill>
          </a:ln>
        </p:spPr>
      </p:pic>
      <p:sp>
        <p:nvSpPr>
          <p:cNvPr id="8" name="Rectángulo redondeado 7"/>
          <p:cNvSpPr/>
          <p:nvPr/>
        </p:nvSpPr>
        <p:spPr>
          <a:xfrm>
            <a:off x="4176583" y="1118973"/>
            <a:ext cx="4110681" cy="1210963"/>
          </a:xfrm>
          <a:prstGeom prst="roundRect">
            <a:avLst/>
          </a:prstGeom>
          <a:solidFill>
            <a:srgbClr val="1F7B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100" dirty="0" smtClean="0">
                <a:effectLst>
                  <a:outerShdw blurRad="38100" dist="38100" dir="2700000" algn="tl">
                    <a:srgbClr val="000000">
                      <a:alpha val="43137"/>
                    </a:srgbClr>
                  </a:outerShdw>
                </a:effectLst>
              </a:rPr>
              <a:t>DESDE EL  09.02 SE HAN ELABORANDO ESCENARIOS DE RIESGO DIARIOS, ASI ICOMO LOS MAPAS DE AREAS FOCALIZADAS, MEJORANDO LOS TIEMPOS DE ENTREGA DE INFORMACION AL COEN, HASTA ELABORAR ESCENARIOS  DE RIESGO EN BASE A LOS REPORTES DIARIOS DE LA 09:00 Y 12:00 HORAS DEL DIA.</a:t>
            </a:r>
            <a:endParaRPr lang="es-PE" sz="1100" dirty="0">
              <a:effectLst>
                <a:outerShdw blurRad="38100" dist="38100" dir="2700000" algn="tl">
                  <a:srgbClr val="000000">
                    <a:alpha val="43137"/>
                  </a:srgbClr>
                </a:outerShdw>
              </a:effectLst>
            </a:endParaRPr>
          </a:p>
        </p:txBody>
      </p:sp>
      <p:sp>
        <p:nvSpPr>
          <p:cNvPr id="11" name="Rectángulo 10"/>
          <p:cNvSpPr/>
          <p:nvPr/>
        </p:nvSpPr>
        <p:spPr>
          <a:xfrm>
            <a:off x="7514967" y="3196662"/>
            <a:ext cx="1394739" cy="1184940"/>
          </a:xfrm>
          <a:prstGeom prst="rect">
            <a:avLst/>
          </a:prstGeom>
        </p:spPr>
        <p:txBody>
          <a:bodyPr wrap="square">
            <a:spAutoFit/>
          </a:bodyPr>
          <a:lstStyle/>
          <a:p>
            <a:r>
              <a:rPr lang="es-PE" sz="900" b="1" dirty="0"/>
              <a:t>REGION PIURA</a:t>
            </a:r>
          </a:p>
          <a:p>
            <a:r>
              <a:rPr lang="es-PE" sz="900" b="1" dirty="0" smtClean="0"/>
              <a:t>DISTRITOS PROBABLES</a:t>
            </a:r>
          </a:p>
          <a:p>
            <a:r>
              <a:rPr lang="es-PE" sz="900" b="1" dirty="0" smtClean="0"/>
              <a:t>DE AFECTACION:</a:t>
            </a:r>
          </a:p>
          <a:p>
            <a:endParaRPr lang="es-PE" sz="1000" b="1" dirty="0" smtClean="0"/>
          </a:p>
          <a:p>
            <a:pPr marL="285750" indent="-285750">
              <a:buFont typeface="Wingdings" panose="05000000000000000000" pitchFamily="2" charset="2"/>
              <a:buChar char="ü"/>
            </a:pPr>
            <a:r>
              <a:rPr lang="es-PE" sz="800" dirty="0" smtClean="0">
                <a:solidFill>
                  <a:srgbClr val="FF0000"/>
                </a:solidFill>
              </a:rPr>
              <a:t>CHULUCANAS</a:t>
            </a:r>
            <a:endParaRPr lang="es-PE" sz="800" dirty="0">
              <a:solidFill>
                <a:srgbClr val="FF0000"/>
              </a:solidFill>
            </a:endParaRPr>
          </a:p>
          <a:p>
            <a:pPr marL="285750" indent="-285750">
              <a:buFont typeface="Wingdings" panose="05000000000000000000" pitchFamily="2" charset="2"/>
              <a:buChar char="ü"/>
            </a:pPr>
            <a:r>
              <a:rPr lang="es-PE" sz="800" dirty="0" smtClean="0"/>
              <a:t>LA MATANZA</a:t>
            </a:r>
          </a:p>
          <a:p>
            <a:pPr marL="285750" indent="-285750">
              <a:buFont typeface="Wingdings" panose="05000000000000000000" pitchFamily="2" charset="2"/>
              <a:buChar char="ü"/>
            </a:pPr>
            <a:r>
              <a:rPr lang="es-PE" sz="800" dirty="0" smtClean="0"/>
              <a:t>EL ALGARROBAL</a:t>
            </a:r>
            <a:endParaRPr lang="es-PE" sz="800" dirty="0"/>
          </a:p>
          <a:p>
            <a:pPr marL="285750" indent="-285750">
              <a:buFont typeface="Wingdings" panose="05000000000000000000" pitchFamily="2" charset="2"/>
              <a:buChar char="ü"/>
            </a:pPr>
            <a:endParaRPr lang="es-PE" sz="1000" dirty="0" smtClean="0">
              <a:solidFill>
                <a:srgbClr val="FF0000"/>
              </a:solidFill>
            </a:endParaRPr>
          </a:p>
        </p:txBody>
      </p:sp>
      <p:pic>
        <p:nvPicPr>
          <p:cNvPr id="3" name="Imagen 2"/>
          <p:cNvPicPr>
            <a:picLocks noChangeAspect="1"/>
          </p:cNvPicPr>
          <p:nvPr/>
        </p:nvPicPr>
        <p:blipFill rotWithShape="1">
          <a:blip r:embed="rId3"/>
          <a:srcRect t="2937"/>
          <a:stretch/>
        </p:blipFill>
        <p:spPr>
          <a:xfrm>
            <a:off x="381445" y="445631"/>
            <a:ext cx="3276600" cy="4489519"/>
          </a:xfrm>
          <a:prstGeom prst="rect">
            <a:avLst/>
          </a:prstGeom>
        </p:spPr>
      </p:pic>
      <p:pic>
        <p:nvPicPr>
          <p:cNvPr id="5" name="Imagen 4"/>
          <p:cNvPicPr>
            <a:picLocks noChangeAspect="1"/>
          </p:cNvPicPr>
          <p:nvPr/>
        </p:nvPicPr>
        <p:blipFill>
          <a:blip r:embed="rId4"/>
          <a:stretch>
            <a:fillRect/>
          </a:stretch>
        </p:blipFill>
        <p:spPr>
          <a:xfrm>
            <a:off x="4085967" y="2738258"/>
            <a:ext cx="3429000" cy="2468880"/>
          </a:xfrm>
          <a:prstGeom prst="rect">
            <a:avLst/>
          </a:prstGeom>
        </p:spPr>
      </p:pic>
      <p:sp>
        <p:nvSpPr>
          <p:cNvPr id="6" name="CuadroTexto 5"/>
          <p:cNvSpPr txBox="1"/>
          <p:nvPr/>
        </p:nvSpPr>
        <p:spPr>
          <a:xfrm>
            <a:off x="988028" y="137854"/>
            <a:ext cx="1875578" cy="307777"/>
          </a:xfrm>
          <a:prstGeom prst="rect">
            <a:avLst/>
          </a:prstGeom>
          <a:noFill/>
        </p:spPr>
        <p:txBody>
          <a:bodyPr wrap="none" rtlCol="0">
            <a:spAutoFit/>
          </a:bodyPr>
          <a:lstStyle/>
          <a:p>
            <a:r>
              <a:rPr lang="es-PE" sz="1400" b="1" dirty="0" smtClean="0"/>
              <a:t>ESCENARIO DE RIESGO</a:t>
            </a:r>
            <a:endParaRPr lang="es-PE" sz="1400" b="1" dirty="0"/>
          </a:p>
        </p:txBody>
      </p:sp>
      <p:sp>
        <p:nvSpPr>
          <p:cNvPr id="13" name="CuadroTexto 12"/>
          <p:cNvSpPr txBox="1"/>
          <p:nvPr/>
        </p:nvSpPr>
        <p:spPr>
          <a:xfrm>
            <a:off x="4442723" y="5230210"/>
            <a:ext cx="2715487" cy="307777"/>
          </a:xfrm>
          <a:prstGeom prst="rect">
            <a:avLst/>
          </a:prstGeom>
          <a:noFill/>
        </p:spPr>
        <p:txBody>
          <a:bodyPr wrap="none" rtlCol="0">
            <a:spAutoFit/>
          </a:bodyPr>
          <a:lstStyle/>
          <a:p>
            <a:r>
              <a:rPr lang="es-PE" sz="1400" b="1" dirty="0" smtClean="0"/>
              <a:t>MAPA DE AMBITOS FOCALIZADOS</a:t>
            </a:r>
            <a:endParaRPr lang="es-PE" sz="1400" b="1" dirty="0"/>
          </a:p>
        </p:txBody>
      </p:sp>
    </p:spTree>
    <p:extLst>
      <p:ext uri="{BB962C8B-B14F-4D97-AF65-F5344CB8AC3E}">
        <p14:creationId xmlns:p14="http://schemas.microsoft.com/office/powerpoint/2010/main" val="540328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896039" y="4142940"/>
            <a:ext cx="3668361" cy="646331"/>
          </a:xfrm>
          <a:prstGeom prst="rect">
            <a:avLst/>
          </a:prstGeom>
        </p:spPr>
        <p:txBody>
          <a:bodyPr wrap="square">
            <a:spAutoFit/>
          </a:bodyPr>
          <a:lstStyle/>
          <a:p>
            <a:pPr algn="ctr"/>
            <a:r>
              <a:rPr lang="es-PE" dirty="0" smtClean="0">
                <a:solidFill>
                  <a:schemeClr val="tx1">
                    <a:lumMod val="65000"/>
                    <a:lumOff val="35000"/>
                  </a:schemeClr>
                </a:solidFill>
              </a:rPr>
              <a:t>Consultas:</a:t>
            </a:r>
          </a:p>
          <a:p>
            <a:pPr algn="ctr"/>
            <a:r>
              <a:rPr lang="es-PE" dirty="0" smtClean="0">
                <a:solidFill>
                  <a:schemeClr val="tx1">
                    <a:lumMod val="65000"/>
                    <a:lumOff val="35000"/>
                  </a:schemeClr>
                </a:solidFill>
                <a:hlinkClick r:id="rId3"/>
              </a:rPr>
              <a:t>soporte-sigrid@cenepred.gob.pe</a:t>
            </a:r>
            <a:endParaRPr lang="es-PE" dirty="0">
              <a:solidFill>
                <a:schemeClr val="tx1">
                  <a:lumMod val="65000"/>
                  <a:lumOff val="35000"/>
                </a:schemeClr>
              </a:solidFill>
            </a:endParaRPr>
          </a:p>
        </p:txBody>
      </p:sp>
    </p:spTree>
    <p:extLst>
      <p:ext uri="{BB962C8B-B14F-4D97-AF65-F5344CB8AC3E}">
        <p14:creationId xmlns:p14="http://schemas.microsoft.com/office/powerpoint/2010/main" val="3130070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2580</TotalTime>
  <Words>251</Words>
  <Application>Microsoft Office PowerPoint</Application>
  <PresentationFormat>Presentación en pantalla (4:3)</PresentationFormat>
  <Paragraphs>44</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Wingdings</vt:lpstr>
      <vt:lpstr>Tema de Office</vt:lpstr>
      <vt:lpstr>ACCIONES REALIZADAS COEN-MINDEF (09.02.17 – 26.02.17)</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FORMACIÓN</dc:title>
  <dc:creator>Laura Aledo Uema</dc:creator>
  <cp:lastModifiedBy>MODULO21</cp:lastModifiedBy>
  <cp:revision>142</cp:revision>
  <cp:lastPrinted>2017-02-09T22:30:12Z</cp:lastPrinted>
  <dcterms:created xsi:type="dcterms:W3CDTF">2016-01-13T16:13:53Z</dcterms:created>
  <dcterms:modified xsi:type="dcterms:W3CDTF">2017-03-10T23:43:51Z</dcterms:modified>
</cp:coreProperties>
</file>