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70" r:id="rId2"/>
    <p:sldId id="363" r:id="rId3"/>
    <p:sldId id="350" r:id="rId4"/>
    <p:sldId id="362" r:id="rId5"/>
    <p:sldId id="357" r:id="rId6"/>
    <p:sldId id="361" r:id="rId7"/>
    <p:sldId id="360" r:id="rId8"/>
    <p:sldId id="259" r:id="rId9"/>
  </p:sldIdLst>
  <p:sldSz cx="9144000" cy="6858000" type="screen4x3"/>
  <p:notesSz cx="6805613" cy="99441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99"/>
    <a:srgbClr val="FF3300"/>
    <a:srgbClr val="1F7B91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Estilo oscuro 1 - Énfasis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113A9D2-9D6B-4929-AA2D-F23B5EE8CBE7}" styleName="Estilo temático 2 - Énfasis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233" autoAdjust="0"/>
    <p:restoredTop sz="96203" autoAdjust="0"/>
  </p:normalViewPr>
  <p:slideViewPr>
    <p:cSldViewPr snapToGrid="0">
      <p:cViewPr varScale="1">
        <p:scale>
          <a:sx n="97" d="100"/>
          <a:sy n="97" d="100"/>
        </p:scale>
        <p:origin x="600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\\192.168.10.217\Users\SD1\Desktop\COEN_2017\2.%20CENEPRED\Temporada%20Ni&#241;o%202018\Octubre%202017\21.10.2017\16%20horas\Centros_Poblados_Inundaciones.xls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\\192.168.10.217\Users\SD1\Desktop\COEN_2017\2.%20CENEPRED\Temporada%20Ni&#241;o%202018\Octubre%202017\21.10.2017\16%20horas\Centros_Poblados_Mov_Masa.xls" TargetMode="External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depthPercent val="100"/>
      <c:rAngAx val="1"/>
    </c:view3D>
    <c:floor>
      <c:thickness val="0"/>
      <c:spPr>
        <a:solidFill>
          <a:sysClr val="windowText" lastClr="000000">
            <a:lumMod val="75000"/>
            <a:lumOff val="25000"/>
          </a:sysClr>
        </a:solidFill>
        <a:ln>
          <a:solidFill>
            <a:srgbClr val="4472C4">
              <a:lumMod val="50000"/>
            </a:srgbClr>
          </a:solidFill>
        </a:ln>
        <a:effectLst/>
        <a:sp3d>
          <a:contourClr>
            <a:srgbClr val="4472C4">
              <a:lumMod val="50000"/>
            </a:srgbClr>
          </a:contourClr>
        </a:sp3d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strRef>
              <c:f>'[Centros_Poblados_Inundaciones.xls]TABLA Y GRAFICO'!$E$3</c:f>
              <c:strCache>
                <c:ptCount val="1"/>
                <c:pt idx="0">
                  <c:v>CANTIDAD DE DISTRITOS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clip" horzOverflow="clip" vert="horz" wrap="square" lIns="144000" tIns="0" rIns="38100" bIns="0" anchor="ctr" anchorCtr="1">
                <a:spAutoFit/>
              </a:bodyPr>
              <a:lstStyle/>
              <a:p>
                <a:pPr>
                  <a:defRPr sz="1400" b="1" i="1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layout/>
                <c15:showLeaderLines val="0"/>
              </c:ext>
            </c:extLst>
          </c:dLbls>
          <c:cat>
            <c:strRef>
              <c:f>'[Centros_Poblados_Inundaciones.xls]TABLA Y GRAFICO'!$D$4:$D$11</c:f>
              <c:strCache>
                <c:ptCount val="8"/>
                <c:pt idx="0">
                  <c:v>CUSCO</c:v>
                </c:pt>
                <c:pt idx="1">
                  <c:v>HUANUCO</c:v>
                </c:pt>
                <c:pt idx="2">
                  <c:v>JUNIN</c:v>
                </c:pt>
                <c:pt idx="3">
                  <c:v>LORETO</c:v>
                </c:pt>
                <c:pt idx="4">
                  <c:v>MADRE DE DIOS</c:v>
                </c:pt>
                <c:pt idx="5">
                  <c:v>PASCO</c:v>
                </c:pt>
                <c:pt idx="6">
                  <c:v>SAN MARTIN</c:v>
                </c:pt>
                <c:pt idx="7">
                  <c:v>UCAYALI</c:v>
                </c:pt>
              </c:strCache>
            </c:strRef>
          </c:cat>
          <c:val>
            <c:numRef>
              <c:f>'[Centros_Poblados_Inundaciones.xls]TABLA Y GRAFICO'!$E$4:$E$11</c:f>
              <c:numCache>
                <c:formatCode>General</c:formatCode>
                <c:ptCount val="8"/>
                <c:pt idx="0">
                  <c:v>1</c:v>
                </c:pt>
                <c:pt idx="1">
                  <c:v>5</c:v>
                </c:pt>
                <c:pt idx="2">
                  <c:v>10</c:v>
                </c:pt>
                <c:pt idx="3">
                  <c:v>21</c:v>
                </c:pt>
                <c:pt idx="4">
                  <c:v>1</c:v>
                </c:pt>
                <c:pt idx="5">
                  <c:v>3</c:v>
                </c:pt>
                <c:pt idx="6">
                  <c:v>36</c:v>
                </c:pt>
                <c:pt idx="7">
                  <c:v>15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gapDepth val="50"/>
        <c:shape val="box"/>
        <c:axId val="264114272"/>
        <c:axId val="264117072"/>
        <c:axId val="0"/>
      </c:bar3DChart>
      <c:catAx>
        <c:axId val="26411427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1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264117072"/>
        <c:crosses val="autoZero"/>
        <c:auto val="1"/>
        <c:lblAlgn val="ctr"/>
        <c:lblOffset val="100"/>
        <c:noMultiLvlLbl val="0"/>
      </c:catAx>
      <c:valAx>
        <c:axId val="26411707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1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26411427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PE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depthPercent val="100"/>
      <c:rAngAx val="1"/>
    </c:view3D>
    <c:floor>
      <c:thickness val="0"/>
      <c:spPr>
        <a:solidFill>
          <a:sysClr val="windowText" lastClr="000000">
            <a:lumMod val="75000"/>
            <a:lumOff val="25000"/>
          </a:sysClr>
        </a:solidFill>
        <a:ln>
          <a:solidFill>
            <a:srgbClr val="ED7D31">
              <a:lumMod val="60000"/>
              <a:lumOff val="40000"/>
            </a:srgbClr>
          </a:solidFill>
        </a:ln>
        <a:effectLst/>
        <a:sp3d>
          <a:contourClr>
            <a:srgbClr val="ED7D31">
              <a:lumMod val="60000"/>
              <a:lumOff val="40000"/>
            </a:srgbClr>
          </a:contourClr>
        </a:sp3d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strRef>
              <c:f>'[Centros_Poblados_Mov_Masa.xls]TABLA Y GRAFICO'!$E$3</c:f>
              <c:strCache>
                <c:ptCount val="1"/>
                <c:pt idx="0">
                  <c:v>CANTIDAD DE DISTRITOS</c:v>
                </c:pt>
              </c:strCache>
            </c:strRef>
          </c:tx>
          <c:spPr>
            <a:solidFill>
              <a:srgbClr val="FF6600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clip" horzOverflow="clip" vert="horz" wrap="square" lIns="144000" tIns="19050" rIns="38100" bIns="19050" anchor="ctr" anchorCtr="1">
                <a:spAutoFit/>
              </a:bodyPr>
              <a:lstStyle/>
              <a:p>
                <a:pPr>
                  <a:defRPr sz="1400" b="1" i="1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layout/>
                <c15:showLeaderLines val="0"/>
              </c:ext>
            </c:extLst>
          </c:dLbls>
          <c:cat>
            <c:strRef>
              <c:f>'[Centros_Poblados_Mov_Masa.xls]TABLA Y GRAFICO'!$D$4:$D$10</c:f>
              <c:strCache>
                <c:ptCount val="7"/>
                <c:pt idx="0">
                  <c:v>CUSCO</c:v>
                </c:pt>
                <c:pt idx="1">
                  <c:v>HUANUCO</c:v>
                </c:pt>
                <c:pt idx="2">
                  <c:v>JUNIN</c:v>
                </c:pt>
                <c:pt idx="3">
                  <c:v>LORETO</c:v>
                </c:pt>
                <c:pt idx="4">
                  <c:v>PASCO</c:v>
                </c:pt>
                <c:pt idx="5">
                  <c:v>SAN MARTIN</c:v>
                </c:pt>
                <c:pt idx="6">
                  <c:v>UCAYALI</c:v>
                </c:pt>
              </c:strCache>
            </c:strRef>
          </c:cat>
          <c:val>
            <c:numRef>
              <c:f>'[Centros_Poblados_Mov_Masa.xls]TABLA Y GRAFICO'!$E$4:$E$10</c:f>
              <c:numCache>
                <c:formatCode>General</c:formatCode>
                <c:ptCount val="7"/>
                <c:pt idx="0">
                  <c:v>1</c:v>
                </c:pt>
                <c:pt idx="1">
                  <c:v>7</c:v>
                </c:pt>
                <c:pt idx="2">
                  <c:v>12</c:v>
                </c:pt>
                <c:pt idx="3">
                  <c:v>2</c:v>
                </c:pt>
                <c:pt idx="4">
                  <c:v>5</c:v>
                </c:pt>
                <c:pt idx="5">
                  <c:v>39</c:v>
                </c:pt>
                <c:pt idx="6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gapDepth val="50"/>
        <c:shape val="box"/>
        <c:axId val="172822416"/>
        <c:axId val="172824096"/>
        <c:axId val="0"/>
      </c:bar3DChart>
      <c:catAx>
        <c:axId val="17282241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1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172824096"/>
        <c:crosses val="autoZero"/>
        <c:auto val="1"/>
        <c:lblAlgn val="ctr"/>
        <c:lblOffset val="100"/>
        <c:noMultiLvlLbl val="0"/>
      </c:catAx>
      <c:valAx>
        <c:axId val="17282409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1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17282241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PE"/>
    </a:p>
  </c:txPr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841" cy="497762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54183" y="0"/>
            <a:ext cx="2949841" cy="497762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5D9D88A4-A731-4438-A4DC-AEACE4610CBD}" type="datetimeFigureOut">
              <a:rPr lang="es-PE" smtClean="0"/>
              <a:t>22/10/2017</a:t>
            </a:fld>
            <a:endParaRPr lang="es-PE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3013"/>
            <a:ext cx="4471987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77" tIns="45789" rIns="91577" bIns="45789" rtlCol="0" anchor="ctr"/>
          <a:lstStyle/>
          <a:p>
            <a:endParaRPr lang="es-PE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0244" y="4785192"/>
            <a:ext cx="5445126" cy="3915300"/>
          </a:xfrm>
          <a:prstGeom prst="rect">
            <a:avLst/>
          </a:prstGeom>
        </p:spPr>
        <p:txBody>
          <a:bodyPr vert="horz" lIns="91577" tIns="45789" rIns="91577" bIns="45789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9446338"/>
            <a:ext cx="2949841" cy="497762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54183" y="9446338"/>
            <a:ext cx="2949841" cy="497762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65590B2E-9D29-4355-81C1-BEE60E0C06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430449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590B2E-9D29-4355-81C1-BEE60E0C069F}" type="slidenum">
              <a:rPr lang="es-PE" smtClean="0"/>
              <a:t>3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8498493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22/10/2017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9965735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22/10/2017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6352441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22/10/2017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1271815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22/10/2017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956283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22/10/2017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550124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22/10/2017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7868514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22/10/2017</a:t>
            </a:fld>
            <a:endParaRPr lang="es-P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5000726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22/10/2017</a:t>
            </a:fld>
            <a:endParaRPr lang="es-P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8155558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22/10/2017</a:t>
            </a:fld>
            <a:endParaRPr lang="es-P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223785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22/10/2017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8084936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22/10/2017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0050317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46B86D-1AAE-4195-A06E-E8FEF04D5022}" type="datetimeFigureOut">
              <a:rPr lang="es-PE" smtClean="0"/>
              <a:t>22/10/2017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827972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soporte-sigrid@cenepred.gob.pe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710747" y="3243509"/>
            <a:ext cx="8233228" cy="154747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3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PE" sz="8000" b="1" u="sng" dirty="0" smtClean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ESCENARIO DE RIESGO</a:t>
            </a:r>
          </a:p>
          <a:p>
            <a:endParaRPr lang="es-PE" sz="8000" b="1" dirty="0" smtClean="0">
              <a:solidFill>
                <a:srgbClr val="1F7B9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PE" sz="5500" b="1" dirty="0" smtClean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IDENTIFICACIÓN </a:t>
            </a:r>
            <a:r>
              <a:rPr lang="es-PE" sz="5500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PROBABLES LOCALIDADES AFECTADAS</a:t>
            </a:r>
          </a:p>
          <a:p>
            <a:r>
              <a:rPr lang="es-PE" sz="8000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PE" sz="8000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PE" sz="5500" b="1" dirty="0" smtClean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PRONÓSTICO </a:t>
            </a:r>
            <a:r>
              <a:rPr lang="es-PE" sz="5500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PRECIPITACIONES </a:t>
            </a:r>
            <a:r>
              <a:rPr lang="es-PE" sz="5500" b="1" dirty="0" smtClean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</a:t>
            </a:r>
            <a:r>
              <a:rPr lang="es-PE" sz="5500" b="1" dirty="0" smtClean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/10/2017 </a:t>
            </a:r>
            <a:r>
              <a:rPr lang="es-PE" sz="5500" b="1" dirty="0" smtClean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s-PE" sz="5500" b="1" dirty="0" smtClean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16:00 </a:t>
            </a:r>
            <a:r>
              <a:rPr lang="es-PE" sz="5500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HORAS)</a:t>
            </a:r>
          </a:p>
        </p:txBody>
      </p:sp>
    </p:spTree>
    <p:extLst>
      <p:ext uri="{BB962C8B-B14F-4D97-AF65-F5344CB8AC3E}">
        <p14:creationId xmlns:p14="http://schemas.microsoft.com/office/powerpoint/2010/main" val="570204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8557" y="767291"/>
            <a:ext cx="7808487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00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603036" y="103193"/>
            <a:ext cx="351442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sz="11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Mapa de exposición alta y muy alta </a:t>
            </a:r>
            <a:r>
              <a:rPr lang="es-PE" sz="1100" b="1" dirty="0">
                <a:solidFill>
                  <a:srgbClr val="1F7B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 </a:t>
            </a:r>
            <a:r>
              <a:rPr lang="es-PE" sz="1100" b="1" dirty="0" smtClean="0">
                <a:solidFill>
                  <a:srgbClr val="1F7B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inundación </a:t>
            </a:r>
            <a:r>
              <a:rPr lang="es-PE" sz="11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Según </a:t>
            </a:r>
            <a:r>
              <a:rPr lang="es-PE" sz="11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Pronóstico de Lluvias</a:t>
            </a:r>
          </a:p>
        </p:txBody>
      </p:sp>
      <p:sp>
        <p:nvSpPr>
          <p:cNvPr id="9" name="Rectángulo 8"/>
          <p:cNvSpPr/>
          <p:nvPr/>
        </p:nvSpPr>
        <p:spPr>
          <a:xfrm>
            <a:off x="5010455" y="46582"/>
            <a:ext cx="2761294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sz="11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Mapa de exposición alta y </a:t>
            </a:r>
            <a:r>
              <a:rPr lang="es-PE" sz="11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muy </a:t>
            </a:r>
            <a:r>
              <a:rPr lang="es-PE" sz="11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alta por </a:t>
            </a:r>
            <a:r>
              <a:rPr lang="es-PE" sz="1100" b="1" dirty="0">
                <a:solidFill>
                  <a:srgbClr val="1F7B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movimientos en </a:t>
            </a:r>
            <a:r>
              <a:rPr lang="es-PE" sz="1100" b="1" dirty="0" smtClean="0">
                <a:solidFill>
                  <a:srgbClr val="1F7B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masa</a:t>
            </a:r>
          </a:p>
          <a:p>
            <a:pPr algn="ctr"/>
            <a:r>
              <a:rPr lang="es-PE" sz="11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Según el Pronóstico de Lluvias</a:t>
            </a:r>
            <a:endParaRPr lang="es-PE" sz="1100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312" y="614150"/>
            <a:ext cx="4009871" cy="5708541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9219" y="646746"/>
            <a:ext cx="3983230" cy="5675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427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2832653" y="647475"/>
            <a:ext cx="34791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Distritos expuestos por inundación</a:t>
            </a: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5702444"/>
              </p:ext>
            </p:extLst>
          </p:nvPr>
        </p:nvGraphicFramePr>
        <p:xfrm>
          <a:off x="2622854" y="1382183"/>
          <a:ext cx="3898756" cy="324061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25504"/>
                <a:gridCol w="2073252"/>
              </a:tblGrid>
              <a:tr h="46294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DEPARTAMENTO</a:t>
                      </a:r>
                      <a:endParaRPr lang="es-PE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CANTIDAD DE DISTRITOS</a:t>
                      </a:r>
                      <a:endParaRPr lang="es-PE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30863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CUSCO</a:t>
                      </a:r>
                      <a:endParaRPr lang="es-PE" sz="10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1</a:t>
                      </a:r>
                      <a:endParaRPr lang="es-PE" sz="10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0863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HUANUCO</a:t>
                      </a:r>
                      <a:endParaRPr lang="es-PE" sz="10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5</a:t>
                      </a:r>
                      <a:endParaRPr lang="es-PE" sz="10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0863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u="none" strike="noStrike">
                          <a:solidFill>
                            <a:schemeClr val="bg1"/>
                          </a:solidFill>
                          <a:effectLst/>
                        </a:rPr>
                        <a:t>JUNIN</a:t>
                      </a:r>
                      <a:endParaRPr lang="es-PE" sz="10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10</a:t>
                      </a:r>
                      <a:endParaRPr lang="es-PE" sz="10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0863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u="none" strike="noStrike">
                          <a:solidFill>
                            <a:schemeClr val="bg1"/>
                          </a:solidFill>
                          <a:effectLst/>
                        </a:rPr>
                        <a:t>LORETO</a:t>
                      </a:r>
                      <a:endParaRPr lang="es-PE" sz="10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21</a:t>
                      </a:r>
                      <a:endParaRPr lang="es-PE" sz="10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0863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u="none" strike="noStrike">
                          <a:solidFill>
                            <a:schemeClr val="bg1"/>
                          </a:solidFill>
                          <a:effectLst/>
                        </a:rPr>
                        <a:t>MADRE DE DIOS</a:t>
                      </a:r>
                      <a:endParaRPr lang="es-PE" sz="10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1</a:t>
                      </a:r>
                      <a:endParaRPr lang="es-PE" sz="10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0863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u="none" strike="noStrike">
                          <a:solidFill>
                            <a:schemeClr val="bg1"/>
                          </a:solidFill>
                          <a:effectLst/>
                        </a:rPr>
                        <a:t>PASCO</a:t>
                      </a:r>
                      <a:endParaRPr lang="es-PE" sz="10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3</a:t>
                      </a:r>
                      <a:endParaRPr lang="es-PE" sz="10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0863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u="none" strike="noStrike">
                          <a:solidFill>
                            <a:schemeClr val="bg1"/>
                          </a:solidFill>
                          <a:effectLst/>
                        </a:rPr>
                        <a:t>SAN MARTIN</a:t>
                      </a:r>
                      <a:endParaRPr lang="es-PE" sz="10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36</a:t>
                      </a:r>
                      <a:endParaRPr lang="es-PE" sz="10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0863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u="none" strike="noStrike">
                          <a:solidFill>
                            <a:schemeClr val="bg1"/>
                          </a:solidFill>
                          <a:effectLst/>
                        </a:rPr>
                        <a:t>UCAYALI</a:t>
                      </a:r>
                      <a:endParaRPr lang="es-PE" sz="10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15</a:t>
                      </a:r>
                      <a:endParaRPr lang="es-PE" sz="10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0863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Total general</a:t>
                      </a:r>
                      <a:endParaRPr lang="es-PE" sz="1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92</a:t>
                      </a:r>
                      <a:endParaRPr lang="es-PE" sz="1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51986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4462027" y="5334736"/>
            <a:ext cx="12711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92 </a:t>
            </a:r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Distritos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3032438" y="522134"/>
            <a:ext cx="34791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Distritos expuestos por inundación</a:t>
            </a:r>
          </a:p>
        </p:txBody>
      </p:sp>
      <p:graphicFrame>
        <p:nvGraphicFramePr>
          <p:cNvPr id="5" name="Grá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05022551"/>
              </p:ext>
            </p:extLst>
          </p:nvPr>
        </p:nvGraphicFramePr>
        <p:xfrm>
          <a:off x="1904999" y="1130480"/>
          <a:ext cx="5520267" cy="39833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34603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2465197" y="792818"/>
            <a:ext cx="44292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Distritos expuestos por movimiento en masa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6613782"/>
              </p:ext>
            </p:extLst>
          </p:nvPr>
        </p:nvGraphicFramePr>
        <p:xfrm>
          <a:off x="2766273" y="1473730"/>
          <a:ext cx="3827074" cy="319986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09931"/>
                <a:gridCol w="2017143"/>
              </a:tblGrid>
              <a:tr h="54023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DEPARTAMENTO</a:t>
                      </a:r>
                      <a:endParaRPr lang="es-PE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CANTIDAD DE DISTRITOS</a:t>
                      </a:r>
                      <a:endParaRPr lang="es-PE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332454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CUSCO</a:t>
                      </a:r>
                      <a:endParaRPr lang="es-PE" sz="10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u="none" strike="noStrike">
                          <a:solidFill>
                            <a:schemeClr val="bg1"/>
                          </a:solidFill>
                          <a:effectLst/>
                        </a:rPr>
                        <a:t>1</a:t>
                      </a:r>
                      <a:endParaRPr lang="es-PE" sz="10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32454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HUANUCO</a:t>
                      </a:r>
                      <a:endParaRPr lang="es-PE" sz="10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7</a:t>
                      </a:r>
                      <a:endParaRPr lang="es-PE" sz="10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32454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JUNIN</a:t>
                      </a:r>
                      <a:endParaRPr lang="es-PE" sz="10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12</a:t>
                      </a:r>
                      <a:endParaRPr lang="es-PE" sz="10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32454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u="none" strike="noStrike">
                          <a:solidFill>
                            <a:schemeClr val="bg1"/>
                          </a:solidFill>
                          <a:effectLst/>
                        </a:rPr>
                        <a:t>LORETO</a:t>
                      </a:r>
                      <a:endParaRPr lang="es-PE" sz="10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2</a:t>
                      </a:r>
                      <a:endParaRPr lang="es-PE" sz="10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32454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u="none" strike="noStrike">
                          <a:solidFill>
                            <a:schemeClr val="bg1"/>
                          </a:solidFill>
                          <a:effectLst/>
                        </a:rPr>
                        <a:t>PASCO</a:t>
                      </a:r>
                      <a:endParaRPr lang="es-PE" sz="10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5</a:t>
                      </a:r>
                      <a:endParaRPr lang="es-PE" sz="10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32454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u="none" strike="noStrike">
                          <a:solidFill>
                            <a:schemeClr val="bg1"/>
                          </a:solidFill>
                          <a:effectLst/>
                        </a:rPr>
                        <a:t>SAN MARTIN</a:t>
                      </a:r>
                      <a:endParaRPr lang="es-PE" sz="10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39</a:t>
                      </a:r>
                      <a:endParaRPr lang="es-PE" sz="10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32454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u="none" strike="noStrike">
                          <a:solidFill>
                            <a:schemeClr val="bg1"/>
                          </a:solidFill>
                          <a:effectLst/>
                        </a:rPr>
                        <a:t>UCAYALI</a:t>
                      </a:r>
                      <a:endParaRPr lang="es-PE" sz="10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5</a:t>
                      </a:r>
                      <a:endParaRPr lang="es-PE" sz="10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32454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Total general</a:t>
                      </a:r>
                      <a:endParaRPr lang="es-PE" sz="1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71</a:t>
                      </a:r>
                      <a:endParaRPr lang="es-PE" sz="1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19184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4172646" y="5215907"/>
            <a:ext cx="15675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71 </a:t>
            </a:r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Distritos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2741822" y="470793"/>
            <a:ext cx="44292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Distritos expuestos por movimiento en masa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6" name="Grá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63368364"/>
              </p:ext>
            </p:extLst>
          </p:nvPr>
        </p:nvGraphicFramePr>
        <p:xfrm>
          <a:off x="2065867" y="984059"/>
          <a:ext cx="5410200" cy="40197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42395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2896039" y="4142940"/>
            <a:ext cx="366836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Consultas:</a:t>
            </a:r>
          </a:p>
          <a:p>
            <a:pPr algn="ctr"/>
            <a:r>
              <a:rPr lang="es-PE" dirty="0" smtClean="0">
                <a:solidFill>
                  <a:schemeClr val="tx1">
                    <a:lumMod val="65000"/>
                    <a:lumOff val="35000"/>
                  </a:schemeClr>
                </a:solidFill>
                <a:hlinkClick r:id="rId3"/>
              </a:rPr>
              <a:t>soporte-sigrid@cenepred.gob.pe</a:t>
            </a:r>
            <a:endParaRPr lang="es-PE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0070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21461</TotalTime>
  <Words>114</Words>
  <Application>Microsoft Office PowerPoint</Application>
  <PresentationFormat>Presentación en pantalla (4:3)</PresentationFormat>
  <Paragraphs>54</Paragraphs>
  <Slides>8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CURSO DE FORMACIÓN</dc:title>
  <dc:creator>Laura Aledo Uema</dc:creator>
  <cp:lastModifiedBy>MODULO20</cp:lastModifiedBy>
  <cp:revision>668</cp:revision>
  <cp:lastPrinted>2017-03-24T22:30:22Z</cp:lastPrinted>
  <dcterms:created xsi:type="dcterms:W3CDTF">2016-01-13T16:13:53Z</dcterms:created>
  <dcterms:modified xsi:type="dcterms:W3CDTF">2017-10-22T15:37:30Z</dcterms:modified>
</cp:coreProperties>
</file>