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2.xml" ContentType="application/vnd.openxmlformats-officedocument.themeOverride+xml"/>
  <Override PartName="/ppt/charts/chart3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theme/themeOverride3.xml" ContentType="application/vnd.openxmlformats-officedocument.themeOverride+xml"/>
  <Override PartName="/ppt/charts/chart4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theme/themeOverride4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4"/>
  </p:notesMasterIdLst>
  <p:sldIdLst>
    <p:sldId id="270" r:id="rId2"/>
    <p:sldId id="364" r:id="rId3"/>
    <p:sldId id="350" r:id="rId4"/>
    <p:sldId id="362" r:id="rId5"/>
    <p:sldId id="363" r:id="rId6"/>
    <p:sldId id="370" r:id="rId7"/>
    <p:sldId id="371" r:id="rId8"/>
    <p:sldId id="366" r:id="rId9"/>
    <p:sldId id="369" r:id="rId10"/>
    <p:sldId id="372" r:id="rId11"/>
    <p:sldId id="373" r:id="rId12"/>
    <p:sldId id="259" r:id="rId13"/>
  </p:sldIdLst>
  <p:sldSz cx="9144000" cy="6858000" type="screen4x3"/>
  <p:notesSz cx="6805613" cy="9944100"/>
  <p:defaultTextStyle>
    <a:defPPr>
      <a:defRPr lang="es-P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99"/>
    <a:srgbClr val="FF3300"/>
    <a:srgbClr val="1F7B91"/>
    <a:srgbClr val="00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25E5076-3810-47DD-B79F-674D7AD40C01}" styleName="Estilo oscuro 1 - Énfasis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D113A9D2-9D6B-4929-AA2D-F23B5EE8CBE7}" styleName="Estilo temático 2 - Énfasis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1233" autoAdjust="0"/>
    <p:restoredTop sz="96203" autoAdjust="0"/>
  </p:normalViewPr>
  <p:slideViewPr>
    <p:cSldViewPr snapToGrid="0">
      <p:cViewPr varScale="1">
        <p:scale>
          <a:sx n="113" d="100"/>
          <a:sy n="113" d="100"/>
        </p:scale>
        <p:origin x="1728" y="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oleObject" Target="file:///C:\Temp\Tablas\Centros_Poblados_Inundaciones.xls" TargetMode="External"/><Relationship Id="rId1" Type="http://schemas.openxmlformats.org/officeDocument/2006/relationships/themeOverride" Target="../theme/themeOverrid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.xm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oleObject" Target="file:///C:\Temp\Tablas\Centros_Poblados_Inundaciones.xls" TargetMode="Externa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3.xml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oleObject" Target="file:///C:\Temp\Tablas\Centros_Poblados_Mov_Masa.xls" TargetMode="Externa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4.xml"/><Relationship Id="rId2" Type="http://schemas.microsoft.com/office/2011/relationships/chartColorStyle" Target="colors3.xml"/><Relationship Id="rId1" Type="http://schemas.microsoft.com/office/2011/relationships/chartStyle" Target="style3.xml"/><Relationship Id="rId4" Type="http://schemas.openxmlformats.org/officeDocument/2006/relationships/oleObject" Target="file:///C:\Temp\Tablas\Centros_Poblados_Mov_Masa.xls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1" u="none" strike="noStrike" kern="1200" spc="100" baseline="0">
                <a:solidFill>
                  <a:schemeClr val="lt1">
                    <a:lumMod val="95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pPr>
            <a:r>
              <a:rPr lang="es-PE"/>
              <a:t>CANTIDAD DE DISTRITOS</a:t>
            </a:r>
          </a:p>
        </c:rich>
      </c:tx>
      <c:layout/>
      <c:overlay val="0"/>
      <c:spPr>
        <a:noFill/>
        <a:ln w="25400">
          <a:noFill/>
        </a:ln>
      </c:sp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'TABLA Y GRAFICO'!$E$3</c:f>
              <c:strCache>
                <c:ptCount val="1"/>
                <c:pt idx="0">
                  <c:v>CANTIDAD DE DISTRITOS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atMod val="103000"/>
                    <a:lumMod val="102000"/>
                    <a:tint val="94000"/>
                  </a:schemeClr>
                </a:gs>
                <a:gs pos="50000">
                  <a:schemeClr val="accent1">
                    <a:satMod val="110000"/>
                    <a:lumMod val="100000"/>
                    <a:shade val="100000"/>
                  </a:schemeClr>
                </a:gs>
                <a:gs pos="100000">
                  <a:schemeClr val="accent1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  <a:scene3d>
              <a:camera prst="orthographicFront"/>
              <a:lightRig rig="freezing" dir="t"/>
            </a:scene3d>
            <a:sp3d prstMaterial="dkEdge">
              <a:bevelT/>
            </a:sp3d>
          </c:spPr>
          <c:invertIfNegative val="0"/>
          <c:dLbls>
            <c:spPr>
              <a:solidFill>
                <a:srgbClr val="5B9BD5">
                  <a:lumMod val="20000"/>
                  <a:lumOff val="80000"/>
                </a:srgbClr>
              </a:solidFill>
              <a:ln>
                <a:noFill/>
              </a:ln>
              <a:effectLst/>
            </c:spPr>
            <c:txPr>
              <a:bodyPr rot="0" spcFirstLastPara="1" vertOverflow="clip" horzOverflow="clip" vert="horz" wrap="square" lIns="36000" tIns="19050" rIns="38100" bIns="19050" anchor="ctr" anchorCtr="1">
                <a:spAutoFit/>
              </a:bodyPr>
              <a:lstStyle/>
              <a:p>
                <a:pPr>
                  <a:defRPr sz="1400" b="1" i="1" u="none" strike="noStrike" kern="1200" baseline="0">
                    <a:solidFill>
                      <a:schemeClr val="tx2">
                        <a:lumMod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PE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rect">
                    <a:avLst/>
                  </a:prstGeom>
                </c15:spPr>
                <c15:layout/>
                <c15:showLeaderLines val="0"/>
              </c:ext>
            </c:extLst>
          </c:dLbls>
          <c:cat>
            <c:strRef>
              <c:f>'TABLA Y GRAFICO'!$D$4:$D$11</c:f>
              <c:strCache>
                <c:ptCount val="8"/>
                <c:pt idx="0">
                  <c:v>CUSCO</c:v>
                </c:pt>
                <c:pt idx="1">
                  <c:v>HUANUCO</c:v>
                </c:pt>
                <c:pt idx="2">
                  <c:v>JUNIN</c:v>
                </c:pt>
                <c:pt idx="3">
                  <c:v>LORETO</c:v>
                </c:pt>
                <c:pt idx="4">
                  <c:v>MADRE DE DIOS</c:v>
                </c:pt>
                <c:pt idx="5">
                  <c:v>PASCO</c:v>
                </c:pt>
                <c:pt idx="6">
                  <c:v>SAN MARTIN</c:v>
                </c:pt>
                <c:pt idx="7">
                  <c:v>UCAYALI</c:v>
                </c:pt>
              </c:strCache>
            </c:strRef>
          </c:cat>
          <c:val>
            <c:numRef>
              <c:f>'TABLA Y GRAFICO'!$E$4:$E$11</c:f>
              <c:numCache>
                <c:formatCode>General</c:formatCode>
                <c:ptCount val="8"/>
                <c:pt idx="0">
                  <c:v>3</c:v>
                </c:pt>
                <c:pt idx="1">
                  <c:v>9</c:v>
                </c:pt>
                <c:pt idx="2">
                  <c:v>3</c:v>
                </c:pt>
                <c:pt idx="3">
                  <c:v>1</c:v>
                </c:pt>
                <c:pt idx="4">
                  <c:v>5</c:v>
                </c:pt>
                <c:pt idx="5">
                  <c:v>1</c:v>
                </c:pt>
                <c:pt idx="6">
                  <c:v>5</c:v>
                </c:pt>
                <c:pt idx="7">
                  <c:v>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15"/>
        <c:overlap val="-20"/>
        <c:axId val="215429344"/>
        <c:axId val="215432144"/>
      </c:barChart>
      <c:catAx>
        <c:axId val="215429344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lt1">
                <a:lumMod val="95000"/>
                <a:alpha val="54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1" i="1" u="none" strike="noStrike" kern="1200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PE"/>
          </a:p>
        </c:txPr>
        <c:crossAx val="215432144"/>
        <c:crosses val="autoZero"/>
        <c:auto val="1"/>
        <c:lblAlgn val="ctr"/>
        <c:lblOffset val="100"/>
        <c:noMultiLvlLbl val="0"/>
      </c:catAx>
      <c:valAx>
        <c:axId val="215432144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lt1">
                  <a:lumMod val="95000"/>
                  <a:alpha val="10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ln w="6350">
            <a:noFill/>
          </a:ln>
        </c:spPr>
        <c:txPr>
          <a:bodyPr rot="-60000000" spcFirstLastPara="1" vertOverflow="ellipsis" vert="horz" wrap="square" anchor="ctr" anchorCtr="1"/>
          <a:lstStyle/>
          <a:p>
            <a:pPr>
              <a:defRPr sz="900" b="1" i="1" u="none" strike="noStrike" kern="1200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PE"/>
          </a:p>
        </c:txPr>
        <c:crossAx val="215429344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spPr>
    <a:gradFill flip="none" rotWithShape="1">
      <a:gsLst>
        <a:gs pos="0">
          <a:schemeClr val="dk1">
            <a:lumMod val="65000"/>
            <a:lumOff val="35000"/>
          </a:schemeClr>
        </a:gs>
        <a:gs pos="100000">
          <a:schemeClr val="dk1">
            <a:lumMod val="85000"/>
            <a:lumOff val="15000"/>
          </a:schemeClr>
        </a:gs>
      </a:gsLst>
      <a:path path="circle">
        <a:fillToRect l="50000" t="50000" r="50000" b="50000"/>
      </a:path>
      <a:tileRect/>
    </a:gradFill>
    <a:ln>
      <a:noFill/>
    </a:ln>
    <a:effectLst/>
  </c:spPr>
  <c:txPr>
    <a:bodyPr/>
    <a:lstStyle/>
    <a:p>
      <a:pPr>
        <a:defRPr/>
      </a:pPr>
      <a:endParaRPr lang="es-PE"/>
    </a:p>
  </c:txPr>
  <c:externalData r:id="rId2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1" u="none" strike="noStrike" kern="1200" spc="100" baseline="0">
                <a:solidFill>
                  <a:schemeClr val="lt1">
                    <a:lumMod val="95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pPr>
            <a:r>
              <a:rPr lang="es-PE"/>
              <a:t>POBLACION TOTAL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1" u="none" strike="noStrike" kern="1200" spc="100" baseline="0">
              <a:solidFill>
                <a:schemeClr val="lt1">
                  <a:lumMod val="95000"/>
                </a:schemeClr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+mn-lt"/>
              <a:ea typeface="+mn-ea"/>
              <a:cs typeface="+mn-cs"/>
            </a:defRPr>
          </a:pPr>
          <a:endParaRPr lang="es-PE"/>
        </a:p>
      </c:txPr>
    </c:title>
    <c:autoTitleDeleted val="0"/>
    <c:pivotFmts>
      <c:pivotFmt>
        <c:idx val="0"/>
        <c:spPr>
          <a:solidFill>
            <a:schemeClr val="accent1"/>
          </a:solidFill>
          <a:ln>
            <a:noFill/>
          </a:ln>
          <a:effectLst/>
          <a:sp3d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clip" horzOverflow="clip" vert="horz" wrap="square" lIns="38100" tIns="19050" rIns="38100" bIns="19050" anchor="ctr" anchorCtr="1">
              <a:spAutoFit/>
            </a:bodyPr>
            <a:lstStyle/>
            <a:p>
              <a:pPr>
                <a:defRPr sz="1400" b="1" i="1" u="none" strike="noStrike" kern="1200" baseline="0">
                  <a:solidFill>
                    <a:schemeClr val="dk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PE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>
              <c15:spPr xmlns:c15="http://schemas.microsoft.com/office/drawing/2012/chart">
                <a:prstGeom prst="wedgeRectCallout">
                  <a:avLst/>
                </a:prstGeom>
                <a:noFill/>
                <a:ln>
                  <a:noFill/>
                </a:ln>
              </c15:spPr>
            </c:ext>
          </c:extLst>
        </c:dLbl>
      </c:pivotFmt>
      <c:pivotFmt>
        <c:idx val="1"/>
        <c:spPr>
          <a:solidFill>
            <a:schemeClr val="accent1"/>
          </a:solidFill>
          <a:ln>
            <a:noFill/>
          </a:ln>
          <a:effectLst/>
          <a:sp3d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clip" horzOverflow="clip" vert="horz" wrap="square" lIns="144000" tIns="0" rIns="38100" bIns="0" anchor="ctr" anchorCtr="1">
              <a:spAutoFit/>
            </a:bodyPr>
            <a:lstStyle/>
            <a:p>
              <a:pPr>
                <a:defRPr sz="1400" b="1" i="1" u="none" strike="noStrike" kern="1200" baseline="0">
                  <a:solidFill>
                    <a:schemeClr val="dk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PE"/>
            </a:p>
          </c:txPr>
          <c:showLegendKey val="0"/>
          <c:showVal val="1"/>
          <c:showCatName val="0"/>
          <c:showSerName val="0"/>
          <c:showPercent val="0"/>
          <c:showBubbleSize val="0"/>
          <c:separator> </c:separator>
          <c:extLst>
            <c:ext xmlns:c15="http://schemas.microsoft.com/office/drawing/2012/chart" uri="{CE6537A1-D6FC-4f65-9D91-7224C49458BB}">
              <c15:spPr xmlns:c15="http://schemas.microsoft.com/office/drawing/2012/chart">
                <a:prstGeom prst="wedgeRectCallout">
                  <a:avLst/>
                </a:prstGeom>
                <a:noFill/>
                <a:ln>
                  <a:noFill/>
                </a:ln>
              </c15:spPr>
            </c:ext>
          </c:extLst>
        </c:dLbl>
      </c:pivotFmt>
    </c:pivotFmts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'TABLA Y GRAFICO'!$F$3</c:f>
              <c:strCache>
                <c:ptCount val="1"/>
                <c:pt idx="0">
                  <c:v>POBLACION TOTAL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atMod val="103000"/>
                    <a:lumMod val="102000"/>
                    <a:tint val="94000"/>
                  </a:schemeClr>
                </a:gs>
                <a:gs pos="50000">
                  <a:schemeClr val="accent1">
                    <a:satMod val="110000"/>
                    <a:lumMod val="100000"/>
                    <a:shade val="100000"/>
                  </a:schemeClr>
                </a:gs>
                <a:gs pos="100000">
                  <a:schemeClr val="accent1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  <a:scene3d>
              <a:camera prst="orthographicFront"/>
              <a:lightRig rig="freezing" dir="t"/>
            </a:scene3d>
            <a:sp3d prstMaterial="dkEdge">
              <a:bevelT/>
            </a:sp3d>
          </c:spPr>
          <c:invertIfNegative val="0"/>
          <c:dLbls>
            <c:spPr>
              <a:solidFill>
                <a:srgbClr val="5B9BD5">
                  <a:lumMod val="20000"/>
                  <a:lumOff val="80000"/>
                </a:srgbClr>
              </a:solidFill>
              <a:ln>
                <a:noFill/>
              </a:ln>
              <a:effectLst/>
            </c:spPr>
            <c:txPr>
              <a:bodyPr rot="0" spcFirstLastPara="1" vertOverflow="clip" horzOverflow="clip" vert="horz" wrap="square" lIns="36000" tIns="19050" rIns="38100" bIns="19050" anchor="ctr" anchorCtr="1">
                <a:spAutoFit/>
              </a:bodyPr>
              <a:lstStyle/>
              <a:p>
                <a:pPr>
                  <a:defRPr sz="1400" b="1" i="1" u="none" strike="noStrike" kern="1200" baseline="0">
                    <a:solidFill>
                      <a:schemeClr val="tx2">
                        <a:lumMod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PE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eparator> </c:separator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  <c15:layout/>
                <c15:showLeaderLines val="1"/>
                <c15:leaderLines>
                  <c:spPr>
                    <a:ln w="9525">
                      <a:solidFill>
                        <a:schemeClr val="lt1">
                          <a:lumMod val="95000"/>
                          <a:alpha val="54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'TABLA Y GRAFICO'!$E$4:$E$11</c:f>
              <c:strCache>
                <c:ptCount val="8"/>
                <c:pt idx="0">
                  <c:v>CUSCO</c:v>
                </c:pt>
                <c:pt idx="1">
                  <c:v>HUANUCO</c:v>
                </c:pt>
                <c:pt idx="2">
                  <c:v>JUNIN</c:v>
                </c:pt>
                <c:pt idx="3">
                  <c:v>LORETO</c:v>
                </c:pt>
                <c:pt idx="4">
                  <c:v>MADRE DE DIOS</c:v>
                </c:pt>
                <c:pt idx="5">
                  <c:v>PASCO</c:v>
                </c:pt>
                <c:pt idx="6">
                  <c:v>SAN MARTIN</c:v>
                </c:pt>
                <c:pt idx="7">
                  <c:v>UCAYALI</c:v>
                </c:pt>
              </c:strCache>
            </c:strRef>
          </c:cat>
          <c:val>
            <c:numRef>
              <c:f>'TABLA Y GRAFICO'!$F$4:$F$11</c:f>
              <c:numCache>
                <c:formatCode>#,##0</c:formatCode>
                <c:ptCount val="8"/>
                <c:pt idx="0">
                  <c:v>158</c:v>
                </c:pt>
                <c:pt idx="1">
                  <c:v>2889</c:v>
                </c:pt>
                <c:pt idx="2">
                  <c:v>177</c:v>
                </c:pt>
                <c:pt idx="3">
                  <c:v>407</c:v>
                </c:pt>
                <c:pt idx="4">
                  <c:v>1259</c:v>
                </c:pt>
                <c:pt idx="5">
                  <c:v>70</c:v>
                </c:pt>
                <c:pt idx="6">
                  <c:v>7136</c:v>
                </c:pt>
                <c:pt idx="7">
                  <c:v>738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15"/>
        <c:overlap val="-20"/>
        <c:axId val="214168944"/>
        <c:axId val="214166704"/>
      </c:barChart>
      <c:catAx>
        <c:axId val="214168944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lt1">
                <a:lumMod val="95000"/>
                <a:alpha val="54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1" i="1" u="none" strike="noStrike" kern="1200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PE"/>
          </a:p>
        </c:txPr>
        <c:crossAx val="214166704"/>
        <c:crosses val="autoZero"/>
        <c:auto val="1"/>
        <c:lblAlgn val="ctr"/>
        <c:lblOffset val="100"/>
        <c:noMultiLvlLbl val="0"/>
      </c:catAx>
      <c:valAx>
        <c:axId val="214166704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lt1">
                  <a:lumMod val="95000"/>
                  <a:alpha val="10000"/>
                </a:schemeClr>
              </a:soli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1" u="none" strike="noStrike" kern="1200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PE"/>
          </a:p>
        </c:txPr>
        <c:crossAx val="21416894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gradFill flip="none" rotWithShape="1">
      <a:gsLst>
        <a:gs pos="0">
          <a:schemeClr val="dk1">
            <a:lumMod val="65000"/>
            <a:lumOff val="35000"/>
          </a:schemeClr>
        </a:gs>
        <a:gs pos="100000">
          <a:schemeClr val="dk1">
            <a:lumMod val="85000"/>
            <a:lumOff val="15000"/>
          </a:schemeClr>
        </a:gs>
      </a:gsLst>
      <a:path path="circle">
        <a:fillToRect l="50000" t="50000" r="50000" b="50000"/>
      </a:path>
      <a:tileRect/>
    </a:gradFill>
    <a:ln>
      <a:noFill/>
    </a:ln>
    <a:effectLst/>
  </c:spPr>
  <c:txPr>
    <a:bodyPr/>
    <a:lstStyle/>
    <a:p>
      <a:pPr>
        <a:defRPr/>
      </a:pPr>
      <a:endParaRPr lang="es-PE"/>
    </a:p>
  </c:txPr>
  <c:externalData r:id="rId4">
    <c:autoUpdate val="0"/>
  </c:externalData>
  <c:extLst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1" u="none" strike="noStrike" kern="1200" spc="100" baseline="0">
                <a:solidFill>
                  <a:schemeClr val="lt1">
                    <a:lumMod val="95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pPr>
            <a:r>
              <a:rPr lang="es-PE"/>
              <a:t>CANTIDAD DE DISTRITOS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1" u="none" strike="noStrike" kern="1200" spc="100" baseline="0">
              <a:solidFill>
                <a:schemeClr val="lt1">
                  <a:lumMod val="95000"/>
                </a:schemeClr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+mn-lt"/>
              <a:ea typeface="+mn-ea"/>
              <a:cs typeface="+mn-cs"/>
            </a:defRPr>
          </a:pPr>
          <a:endParaRPr lang="es-PE"/>
        </a:p>
      </c:txPr>
    </c:title>
    <c:autoTitleDeleted val="0"/>
    <c:pivotFmts>
      <c:pivotFmt>
        <c:idx val="0"/>
        <c:spPr>
          <a:solidFill>
            <a:schemeClr val="accent1"/>
          </a:solidFill>
          <a:ln>
            <a:noFill/>
          </a:ln>
          <a:effectLst/>
          <a:sp3d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clip" horzOverflow="clip" vert="horz" wrap="square" lIns="38100" tIns="19050" rIns="38100" bIns="19050" anchor="ctr" anchorCtr="1">
              <a:spAutoFit/>
            </a:bodyPr>
            <a:lstStyle/>
            <a:p>
              <a:pPr>
                <a:defRPr sz="1400" b="1" i="1" u="none" strike="noStrike" kern="1200" baseline="0">
                  <a:solidFill>
                    <a:schemeClr val="dk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PE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>
              <c15:spPr xmlns:c15="http://schemas.microsoft.com/office/drawing/2012/chart">
                <a:prstGeom prst="wedgeRectCallout">
                  <a:avLst/>
                </a:prstGeom>
                <a:noFill/>
                <a:ln>
                  <a:noFill/>
                </a:ln>
              </c15:spPr>
            </c:ext>
          </c:extLst>
        </c:dLbl>
      </c:pivotFmt>
      <c:pivotFmt>
        <c:idx val="1"/>
        <c:spPr>
          <a:solidFill>
            <a:schemeClr val="accent1"/>
          </a:solidFill>
          <a:ln>
            <a:noFill/>
          </a:ln>
          <a:effectLst/>
          <a:sp3d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clip" horzOverflow="clip" vert="horz" wrap="square" lIns="144000" tIns="0" rIns="38100" bIns="0" anchor="ctr" anchorCtr="1">
              <a:spAutoFit/>
            </a:bodyPr>
            <a:lstStyle/>
            <a:p>
              <a:pPr>
                <a:defRPr sz="1400" b="1" i="1" u="none" strike="noStrike" kern="1200" baseline="0">
                  <a:solidFill>
                    <a:schemeClr val="dk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PE"/>
            </a:p>
          </c:txPr>
          <c:showLegendKey val="0"/>
          <c:showVal val="1"/>
          <c:showCatName val="0"/>
          <c:showSerName val="0"/>
          <c:showPercent val="0"/>
          <c:showBubbleSize val="0"/>
          <c:separator> </c:separator>
          <c:extLst>
            <c:ext xmlns:c15="http://schemas.microsoft.com/office/drawing/2012/chart" uri="{CE6537A1-D6FC-4f65-9D91-7224C49458BB}">
              <c15:spPr xmlns:c15="http://schemas.microsoft.com/office/drawing/2012/chart">
                <a:prstGeom prst="wedgeRectCallout">
                  <a:avLst/>
                </a:prstGeom>
                <a:noFill/>
                <a:ln>
                  <a:noFill/>
                </a:ln>
              </c15:spPr>
            </c:ext>
          </c:extLst>
        </c:dLbl>
      </c:pivotFmt>
    </c:pivotFmts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'TABLA Y GRAFICO'!$I$3</c:f>
              <c:strCache>
                <c:ptCount val="1"/>
                <c:pt idx="0">
                  <c:v>CANTIDAD DE DISTRITOS</c:v>
                </c:pt>
              </c:strCache>
            </c:strRef>
          </c:tx>
          <c:spPr>
            <a:gradFill rotWithShape="1">
              <a:gsLst>
                <a:gs pos="0">
                  <a:srgbClr val="FF9966"/>
                </a:gs>
                <a:gs pos="50000">
                  <a:srgbClr val="FF3300"/>
                </a:gs>
                <a:gs pos="100000">
                  <a:srgbClr val="FF9933"/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  <a:scene3d>
              <a:camera prst="orthographicFront"/>
              <a:lightRig rig="freezing" dir="t"/>
            </a:scene3d>
            <a:sp3d prstMaterial="dkEdge">
              <a:bevelT/>
            </a:sp3d>
          </c:spPr>
          <c:invertIfNegative val="0"/>
          <c:dLbls>
            <c:spPr>
              <a:solidFill>
                <a:srgbClr val="5B9BD5">
                  <a:lumMod val="20000"/>
                  <a:lumOff val="80000"/>
                </a:srgbClr>
              </a:solidFill>
              <a:ln>
                <a:noFill/>
              </a:ln>
              <a:effectLst/>
            </c:spPr>
            <c:txPr>
              <a:bodyPr rot="0" spcFirstLastPara="1" vertOverflow="clip" horzOverflow="clip" vert="horz" wrap="square" lIns="36000" tIns="19050" rIns="38100" bIns="19050" anchor="ctr" anchorCtr="1">
                <a:spAutoFit/>
              </a:bodyPr>
              <a:lstStyle/>
              <a:p>
                <a:pPr>
                  <a:defRPr sz="1400" b="1" i="1" u="none" strike="noStrike" kern="1200" baseline="0">
                    <a:solidFill>
                      <a:schemeClr val="tx2">
                        <a:lumMod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PE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eparator> </c:separator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  <c15:layout/>
                <c15:showLeaderLines val="1"/>
                <c15:leaderLines>
                  <c:spPr>
                    <a:ln w="9525">
                      <a:solidFill>
                        <a:schemeClr val="lt1">
                          <a:lumMod val="95000"/>
                          <a:alpha val="54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'TABLA Y GRAFICO'!$H$4:$H$12</c:f>
              <c:strCache>
                <c:ptCount val="9"/>
                <c:pt idx="0">
                  <c:v>CUSCO</c:v>
                </c:pt>
                <c:pt idx="1">
                  <c:v>HUANUCO</c:v>
                </c:pt>
                <c:pt idx="2">
                  <c:v>JUNIN</c:v>
                </c:pt>
                <c:pt idx="3">
                  <c:v>LORETO</c:v>
                </c:pt>
                <c:pt idx="4">
                  <c:v>MADRE DE DIOS</c:v>
                </c:pt>
                <c:pt idx="5">
                  <c:v>PASCO</c:v>
                </c:pt>
                <c:pt idx="6">
                  <c:v>PUNO</c:v>
                </c:pt>
                <c:pt idx="7">
                  <c:v>SAN MARTIN</c:v>
                </c:pt>
                <c:pt idx="8">
                  <c:v>UCAYALI</c:v>
                </c:pt>
              </c:strCache>
            </c:strRef>
          </c:cat>
          <c:val>
            <c:numRef>
              <c:f>'TABLA Y GRAFICO'!$I$4:$I$12</c:f>
              <c:numCache>
                <c:formatCode>General</c:formatCode>
                <c:ptCount val="9"/>
                <c:pt idx="0">
                  <c:v>5</c:v>
                </c:pt>
                <c:pt idx="1">
                  <c:v>11</c:v>
                </c:pt>
                <c:pt idx="2">
                  <c:v>7</c:v>
                </c:pt>
                <c:pt idx="3">
                  <c:v>1</c:v>
                </c:pt>
                <c:pt idx="4">
                  <c:v>4</c:v>
                </c:pt>
                <c:pt idx="5">
                  <c:v>2</c:v>
                </c:pt>
                <c:pt idx="6">
                  <c:v>2</c:v>
                </c:pt>
                <c:pt idx="7">
                  <c:v>5</c:v>
                </c:pt>
                <c:pt idx="8">
                  <c:v>5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15"/>
        <c:overlap val="-20"/>
        <c:axId val="217360512"/>
        <c:axId val="217358832"/>
      </c:barChart>
      <c:catAx>
        <c:axId val="217360512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lt1">
                <a:lumMod val="95000"/>
                <a:alpha val="54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1" i="1" u="none" strike="noStrike" kern="1200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PE"/>
          </a:p>
        </c:txPr>
        <c:crossAx val="217358832"/>
        <c:crosses val="autoZero"/>
        <c:auto val="1"/>
        <c:lblAlgn val="ctr"/>
        <c:lblOffset val="100"/>
        <c:noMultiLvlLbl val="0"/>
      </c:catAx>
      <c:valAx>
        <c:axId val="217358832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lt1">
                  <a:lumMod val="95000"/>
                  <a:alpha val="10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1" u="none" strike="noStrike" kern="1200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PE"/>
          </a:p>
        </c:txPr>
        <c:crossAx val="21736051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gradFill flip="none" rotWithShape="1">
      <a:gsLst>
        <a:gs pos="0">
          <a:schemeClr val="dk1">
            <a:lumMod val="65000"/>
            <a:lumOff val="35000"/>
          </a:schemeClr>
        </a:gs>
        <a:gs pos="100000">
          <a:schemeClr val="dk1">
            <a:lumMod val="85000"/>
            <a:lumOff val="15000"/>
          </a:schemeClr>
        </a:gs>
      </a:gsLst>
      <a:path path="circle">
        <a:fillToRect l="50000" t="50000" r="50000" b="50000"/>
      </a:path>
      <a:tileRect/>
    </a:gradFill>
    <a:ln>
      <a:noFill/>
    </a:ln>
    <a:effectLst/>
  </c:spPr>
  <c:txPr>
    <a:bodyPr/>
    <a:lstStyle/>
    <a:p>
      <a:pPr>
        <a:defRPr/>
      </a:pPr>
      <a:endParaRPr lang="es-PE"/>
    </a:p>
  </c:txPr>
  <c:externalData r:id="rId4">
    <c:autoUpdate val="0"/>
  </c:externalData>
  <c:extLst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1" u="none" strike="noStrike" kern="1200" spc="100" baseline="0">
                <a:solidFill>
                  <a:schemeClr val="lt1">
                    <a:lumMod val="95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pPr>
            <a:r>
              <a:rPr lang="es-PE"/>
              <a:t>POBLACION TOTAL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1" u="none" strike="noStrike" kern="1200" spc="100" baseline="0">
              <a:solidFill>
                <a:schemeClr val="lt1">
                  <a:lumMod val="95000"/>
                </a:schemeClr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+mn-lt"/>
              <a:ea typeface="+mn-ea"/>
              <a:cs typeface="+mn-cs"/>
            </a:defRPr>
          </a:pPr>
          <a:endParaRPr lang="es-PE"/>
        </a:p>
      </c:txPr>
    </c:title>
    <c:autoTitleDeleted val="0"/>
    <c:pivotFmts>
      <c:pivotFmt>
        <c:idx val="0"/>
        <c:spPr>
          <a:solidFill>
            <a:schemeClr val="accent1"/>
          </a:solidFill>
          <a:ln>
            <a:noFill/>
          </a:ln>
          <a:effectLst/>
          <a:sp3d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clip" horzOverflow="clip" vert="horz" wrap="square" lIns="38100" tIns="19050" rIns="38100" bIns="19050" anchor="ctr" anchorCtr="1">
              <a:spAutoFit/>
            </a:bodyPr>
            <a:lstStyle/>
            <a:p>
              <a:pPr>
                <a:defRPr sz="1400" b="1" i="1" u="none" strike="noStrike" kern="1200" baseline="0">
                  <a:solidFill>
                    <a:schemeClr val="dk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PE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>
              <c15:spPr xmlns:c15="http://schemas.microsoft.com/office/drawing/2012/chart">
                <a:prstGeom prst="wedgeRectCallout">
                  <a:avLst/>
                </a:prstGeom>
                <a:noFill/>
                <a:ln>
                  <a:noFill/>
                </a:ln>
              </c15:spPr>
            </c:ext>
          </c:extLst>
        </c:dLbl>
      </c:pivotFmt>
      <c:pivotFmt>
        <c:idx val="1"/>
        <c:spPr>
          <a:solidFill>
            <a:schemeClr val="accent1"/>
          </a:solidFill>
          <a:ln>
            <a:noFill/>
          </a:ln>
          <a:effectLst/>
          <a:sp3d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clip" horzOverflow="clip" vert="horz" wrap="square" lIns="144000" tIns="0" rIns="38100" bIns="0" anchor="ctr" anchorCtr="1">
              <a:spAutoFit/>
            </a:bodyPr>
            <a:lstStyle/>
            <a:p>
              <a:pPr>
                <a:defRPr sz="1400" b="1" i="1" u="none" strike="noStrike" kern="1200" baseline="0">
                  <a:solidFill>
                    <a:schemeClr val="dk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PE"/>
            </a:p>
          </c:txPr>
          <c:showLegendKey val="0"/>
          <c:showVal val="1"/>
          <c:showCatName val="0"/>
          <c:showSerName val="0"/>
          <c:showPercent val="0"/>
          <c:showBubbleSize val="0"/>
          <c:separator> </c:separator>
          <c:extLst>
            <c:ext xmlns:c15="http://schemas.microsoft.com/office/drawing/2012/chart" uri="{CE6537A1-D6FC-4f65-9D91-7224C49458BB}">
              <c15:spPr xmlns:c15="http://schemas.microsoft.com/office/drawing/2012/chart">
                <a:prstGeom prst="wedgeRectCallout">
                  <a:avLst/>
                </a:prstGeom>
                <a:noFill/>
                <a:ln>
                  <a:noFill/>
                </a:ln>
              </c15:spPr>
            </c:ext>
          </c:extLst>
        </c:dLbl>
      </c:pivotFmt>
    </c:pivotFmts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'TABLA Y GRAFICO'!$F$3</c:f>
              <c:strCache>
                <c:ptCount val="1"/>
                <c:pt idx="0">
                  <c:v>POBLACION TOTAL</c:v>
                </c:pt>
              </c:strCache>
            </c:strRef>
          </c:tx>
          <c:spPr>
            <a:gradFill rotWithShape="1">
              <a:gsLst>
                <a:gs pos="0">
                  <a:srgbClr val="FF9966"/>
                </a:gs>
                <a:gs pos="50000">
                  <a:srgbClr val="FF3300"/>
                </a:gs>
                <a:gs pos="100000">
                  <a:srgbClr val="FF9933"/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  <a:scene3d>
              <a:camera prst="orthographicFront"/>
              <a:lightRig rig="freezing" dir="t"/>
            </a:scene3d>
            <a:sp3d prstMaterial="dkEdge">
              <a:bevelT/>
            </a:sp3d>
          </c:spPr>
          <c:invertIfNegative val="0"/>
          <c:dLbls>
            <c:spPr>
              <a:solidFill>
                <a:srgbClr val="5B9BD5">
                  <a:lumMod val="20000"/>
                  <a:lumOff val="80000"/>
                </a:srgbClr>
              </a:solidFill>
              <a:ln>
                <a:noFill/>
              </a:ln>
              <a:effectLst/>
            </c:spPr>
            <c:txPr>
              <a:bodyPr rot="0" spcFirstLastPara="1" vertOverflow="clip" horzOverflow="clip" vert="horz" wrap="square" lIns="36000" tIns="19050" rIns="38100" bIns="19050" anchor="ctr" anchorCtr="1">
                <a:spAutoFit/>
              </a:bodyPr>
              <a:lstStyle/>
              <a:p>
                <a:pPr>
                  <a:defRPr sz="1400" b="1" i="1" u="none" strike="noStrike" kern="1200" baseline="0">
                    <a:solidFill>
                      <a:schemeClr val="tx2">
                        <a:lumMod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PE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eparator> </c:separator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  <c15:layout/>
                <c15:showLeaderLines val="1"/>
                <c15:leaderLines>
                  <c:spPr>
                    <a:ln w="9525">
                      <a:solidFill>
                        <a:schemeClr val="lt1">
                          <a:lumMod val="95000"/>
                          <a:alpha val="54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'TABLA Y GRAFICO'!$E$4:$E$12</c:f>
              <c:strCache>
                <c:ptCount val="9"/>
                <c:pt idx="0">
                  <c:v>CUSCO</c:v>
                </c:pt>
                <c:pt idx="1">
                  <c:v>HUANUCO</c:v>
                </c:pt>
                <c:pt idx="2">
                  <c:v>JUNIN</c:v>
                </c:pt>
                <c:pt idx="3">
                  <c:v>LORETO</c:v>
                </c:pt>
                <c:pt idx="4">
                  <c:v>MADRE DE DIOS</c:v>
                </c:pt>
                <c:pt idx="5">
                  <c:v>PASCO</c:v>
                </c:pt>
                <c:pt idx="6">
                  <c:v>PUNO</c:v>
                </c:pt>
                <c:pt idx="7">
                  <c:v>SAN MARTIN</c:v>
                </c:pt>
                <c:pt idx="8">
                  <c:v>UCAYALI</c:v>
                </c:pt>
              </c:strCache>
            </c:strRef>
          </c:cat>
          <c:val>
            <c:numRef>
              <c:f>'TABLA Y GRAFICO'!$F$4:$F$12</c:f>
              <c:numCache>
                <c:formatCode>#,##0</c:formatCode>
                <c:ptCount val="9"/>
                <c:pt idx="0">
                  <c:v>262</c:v>
                </c:pt>
                <c:pt idx="1">
                  <c:v>1117</c:v>
                </c:pt>
                <c:pt idx="2">
                  <c:v>851</c:v>
                </c:pt>
                <c:pt idx="3">
                  <c:v>32</c:v>
                </c:pt>
                <c:pt idx="4">
                  <c:v>235</c:v>
                </c:pt>
                <c:pt idx="5">
                  <c:v>208</c:v>
                </c:pt>
                <c:pt idx="6">
                  <c:v>96</c:v>
                </c:pt>
                <c:pt idx="7">
                  <c:v>1599</c:v>
                </c:pt>
                <c:pt idx="8">
                  <c:v>490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15"/>
        <c:overlap val="-20"/>
        <c:axId val="206723632"/>
        <c:axId val="206719712"/>
      </c:barChart>
      <c:catAx>
        <c:axId val="206723632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lt1">
                <a:lumMod val="95000"/>
                <a:alpha val="54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1" i="1" u="none" strike="noStrike" kern="1200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PE"/>
          </a:p>
        </c:txPr>
        <c:crossAx val="206719712"/>
        <c:crosses val="autoZero"/>
        <c:auto val="1"/>
        <c:lblAlgn val="ctr"/>
        <c:lblOffset val="100"/>
        <c:noMultiLvlLbl val="0"/>
      </c:catAx>
      <c:valAx>
        <c:axId val="206719712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lt1">
                  <a:lumMod val="95000"/>
                  <a:alpha val="10000"/>
                </a:schemeClr>
              </a:soli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1" u="none" strike="noStrike" kern="1200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PE"/>
          </a:p>
        </c:txPr>
        <c:crossAx val="20672363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gradFill flip="none" rotWithShape="1">
      <a:gsLst>
        <a:gs pos="0">
          <a:schemeClr val="dk1">
            <a:lumMod val="65000"/>
            <a:lumOff val="35000"/>
          </a:schemeClr>
        </a:gs>
        <a:gs pos="100000">
          <a:schemeClr val="dk1">
            <a:lumMod val="85000"/>
            <a:lumOff val="15000"/>
          </a:schemeClr>
        </a:gs>
      </a:gsLst>
      <a:path path="circle">
        <a:fillToRect l="50000" t="50000" r="50000" b="50000"/>
      </a:path>
      <a:tileRect/>
    </a:gradFill>
    <a:ln>
      <a:noFill/>
    </a:ln>
    <a:effectLst/>
  </c:spPr>
  <c:txPr>
    <a:bodyPr/>
    <a:lstStyle/>
    <a:p>
      <a:pPr>
        <a:defRPr/>
      </a:pPr>
      <a:endParaRPr lang="es-PE"/>
    </a:p>
  </c:txPr>
  <c:externalData r:id="rId4">
    <c:autoUpdate val="0"/>
  </c:externalData>
  <c:extLst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22">
  <cs:axisTitle>
    <cs:lnRef idx="0"/>
    <cs:fillRef idx="0"/>
    <cs:effectRef idx="0"/>
    <cs:fontRef idx="minor">
      <a:schemeClr val="lt1">
        <a:lumMod val="85000"/>
      </a:schemeClr>
    </cs:fontRef>
    <cs:defRPr sz="900" b="1" kern="1200" cap="all"/>
  </cs:axisTitle>
  <cs:category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900" kern="120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dk1">
              <a:lumMod val="65000"/>
              <a:lumOff val="35000"/>
            </a:schemeClr>
          </a:gs>
          <a:gs pos="100000">
            <a:schemeClr val="dk1">
              <a:lumMod val="85000"/>
              <a:lumOff val="15000"/>
            </a:schemeClr>
          </a:gs>
        </a:gsLst>
        <a:path path="circle">
          <a:fillToRect l="50000" t="50000" r="50000" b="50000"/>
        </a:path>
        <a:tileRect/>
      </a:gradFill>
    </cs:spPr>
    <cs:defRPr sz="1000" kern="1200"/>
  </cs:chartArea>
  <cs:dataLabel>
    <cs:lnRef idx="0"/>
    <cs:fillRef idx="0"/>
    <cs:effectRef idx="0"/>
    <cs:fontRef idx="minor">
      <a:schemeClr val="lt1">
        <a:lumMod val="8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ize="5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lt1">
        <a:lumMod val="85000"/>
      </a:schemeClr>
    </cs:fontRef>
    <cs:spPr>
      <a:ln w="9525">
        <a:solidFill>
          <a:schemeClr val="lt1">
            <a:lumMod val="95000"/>
            <a:alpha val="54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>
        <a:solidFill>
          <a:schemeClr val="lt1">
            <a:lumMod val="95000"/>
            <a:alpha val="54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>
            <a:lumMod val="9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>
            <a:lumMod val="95000"/>
            <a:alpha val="10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>
        <a:solidFill>
          <a:schemeClr val="lt1">
            <a:lumMod val="95000"/>
            <a:alpha val="5000"/>
          </a:schemeClr>
        </a:solidFill>
      </a:ln>
    </cs:spPr>
  </cs:gridlineMinor>
  <cs:hiLo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</a:ln>
    </cs:spPr>
  </cs:leaderLine>
  <cs:legend>
    <cs:lnRef idx="0"/>
    <cs:fillRef idx="0"/>
    <cs:effectRef idx="0"/>
    <cs:fontRef idx="minor">
      <a:schemeClr val="lt1">
        <a:lumMod val="85000"/>
      </a:schemeClr>
    </cs:fontRef>
    <cs:defRPr sz="900" kern="1200"/>
  </cs:legend>
  <cs:plotArea>
    <cs:lnRef idx="0"/>
    <cs:fillRef idx="0"/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  <a:alpha val="54000"/>
          </a:schemeClr>
        </a:solidFill>
        <a:round/>
      </a:ln>
    </cs:spPr>
  </cs:seriesLine>
  <cs:title>
    <cs:lnRef idx="0"/>
    <cs:fillRef idx="0"/>
    <cs:effectRef idx="0"/>
    <cs:fontRef idx="minor">
      <a:schemeClr val="lt1">
        <a:lumMod val="95000"/>
      </a:schemeClr>
    </cs:fontRef>
    <cs:defRPr sz="1600" b="1" kern="1200" spc="100" baseline="0">
      <a:effectLst>
        <a:outerShdw blurRad="50800" dist="38100" dir="5400000" algn="t" rotWithShape="0">
          <a:prstClr val="black">
            <a:alpha val="40000"/>
          </a:prstClr>
        </a:outerShdw>
      </a:effectLst>
    </cs:defRPr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lt1">
        <a:lumMod val="8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>
        <a:solidFill>
          <a:schemeClr val="lt1">
            <a:lumMod val="95000"/>
            <a:alpha val="54000"/>
          </a:schemeClr>
        </a:solidFill>
      </a:ln>
    </cs:spPr>
  </cs:upBar>
  <cs:valueAxis>
    <cs:lnRef idx="0"/>
    <cs:fillRef idx="0"/>
    <cs:effectRef idx="0"/>
    <cs:fontRef idx="minor">
      <a:schemeClr val="lt1">
        <a:lumMod val="85000"/>
      </a:schemeClr>
    </cs:fontRef>
    <cs:defRPr sz="900" kern="1200"/>
  </cs:valueAxis>
  <cs:wall>
    <cs:lnRef idx="0"/>
    <cs:fillRef idx="0"/>
    <cs:effectRef idx="0"/>
    <cs:fontRef idx="minor">
      <a:schemeClr val="tx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22">
  <cs:axisTitle>
    <cs:lnRef idx="0"/>
    <cs:fillRef idx="0"/>
    <cs:effectRef idx="0"/>
    <cs:fontRef idx="minor">
      <a:schemeClr val="lt1">
        <a:lumMod val="85000"/>
      </a:schemeClr>
    </cs:fontRef>
    <cs:defRPr sz="900" b="1" kern="1200" cap="all"/>
  </cs:axisTitle>
  <cs:category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900" kern="120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dk1">
              <a:lumMod val="65000"/>
              <a:lumOff val="35000"/>
            </a:schemeClr>
          </a:gs>
          <a:gs pos="100000">
            <a:schemeClr val="dk1">
              <a:lumMod val="85000"/>
              <a:lumOff val="15000"/>
            </a:schemeClr>
          </a:gs>
        </a:gsLst>
        <a:path path="circle">
          <a:fillToRect l="50000" t="50000" r="50000" b="50000"/>
        </a:path>
        <a:tileRect/>
      </a:gradFill>
    </cs:spPr>
    <cs:defRPr sz="1000" kern="1200"/>
  </cs:chartArea>
  <cs:dataLabel>
    <cs:lnRef idx="0"/>
    <cs:fillRef idx="0"/>
    <cs:effectRef idx="0"/>
    <cs:fontRef idx="minor">
      <a:schemeClr val="lt1">
        <a:lumMod val="8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ize="5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lt1">
        <a:lumMod val="85000"/>
      </a:schemeClr>
    </cs:fontRef>
    <cs:spPr>
      <a:ln w="9525">
        <a:solidFill>
          <a:schemeClr val="lt1">
            <a:lumMod val="95000"/>
            <a:alpha val="54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>
        <a:solidFill>
          <a:schemeClr val="lt1">
            <a:lumMod val="95000"/>
            <a:alpha val="54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>
            <a:lumMod val="9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>
            <a:lumMod val="95000"/>
            <a:alpha val="10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>
        <a:solidFill>
          <a:schemeClr val="lt1">
            <a:lumMod val="95000"/>
            <a:alpha val="5000"/>
          </a:schemeClr>
        </a:solidFill>
      </a:ln>
    </cs:spPr>
  </cs:gridlineMinor>
  <cs:hiLo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</a:ln>
    </cs:spPr>
  </cs:leaderLine>
  <cs:legend>
    <cs:lnRef idx="0"/>
    <cs:fillRef idx="0"/>
    <cs:effectRef idx="0"/>
    <cs:fontRef idx="minor">
      <a:schemeClr val="lt1">
        <a:lumMod val="85000"/>
      </a:schemeClr>
    </cs:fontRef>
    <cs:defRPr sz="900" kern="1200"/>
  </cs:legend>
  <cs:plotArea>
    <cs:lnRef idx="0"/>
    <cs:fillRef idx="0"/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  <a:alpha val="54000"/>
          </a:schemeClr>
        </a:solidFill>
        <a:round/>
      </a:ln>
    </cs:spPr>
  </cs:seriesLine>
  <cs:title>
    <cs:lnRef idx="0"/>
    <cs:fillRef idx="0"/>
    <cs:effectRef idx="0"/>
    <cs:fontRef idx="minor">
      <a:schemeClr val="lt1">
        <a:lumMod val="95000"/>
      </a:schemeClr>
    </cs:fontRef>
    <cs:defRPr sz="1600" b="1" kern="1200" spc="100" baseline="0">
      <a:effectLst>
        <a:outerShdw blurRad="50800" dist="38100" dir="5400000" algn="t" rotWithShape="0">
          <a:prstClr val="black">
            <a:alpha val="40000"/>
          </a:prstClr>
        </a:outerShdw>
      </a:effectLst>
    </cs:defRPr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lt1">
        <a:lumMod val="8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>
        <a:solidFill>
          <a:schemeClr val="lt1">
            <a:lumMod val="95000"/>
            <a:alpha val="54000"/>
          </a:schemeClr>
        </a:solidFill>
      </a:ln>
    </cs:spPr>
  </cs:upBar>
  <cs:valueAxis>
    <cs:lnRef idx="0"/>
    <cs:fillRef idx="0"/>
    <cs:effectRef idx="0"/>
    <cs:fontRef idx="minor">
      <a:schemeClr val="lt1">
        <a:lumMod val="85000"/>
      </a:schemeClr>
    </cs:fontRef>
    <cs:defRPr sz="900" kern="1200"/>
  </cs:valueAxis>
  <cs:wall>
    <cs:lnRef idx="0"/>
    <cs:fillRef idx="0"/>
    <cs:effectRef idx="0"/>
    <cs:fontRef idx="minor">
      <a:schemeClr val="tx1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222">
  <cs:axisTitle>
    <cs:lnRef idx="0"/>
    <cs:fillRef idx="0"/>
    <cs:effectRef idx="0"/>
    <cs:fontRef idx="minor">
      <a:schemeClr val="lt1">
        <a:lumMod val="85000"/>
      </a:schemeClr>
    </cs:fontRef>
    <cs:defRPr sz="900" b="1" kern="1200" cap="all"/>
  </cs:axisTitle>
  <cs:category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900" kern="120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dk1">
              <a:lumMod val="65000"/>
              <a:lumOff val="35000"/>
            </a:schemeClr>
          </a:gs>
          <a:gs pos="100000">
            <a:schemeClr val="dk1">
              <a:lumMod val="85000"/>
              <a:lumOff val="15000"/>
            </a:schemeClr>
          </a:gs>
        </a:gsLst>
        <a:path path="circle">
          <a:fillToRect l="50000" t="50000" r="50000" b="50000"/>
        </a:path>
        <a:tileRect/>
      </a:gradFill>
    </cs:spPr>
    <cs:defRPr sz="1000" kern="1200"/>
  </cs:chartArea>
  <cs:dataLabel>
    <cs:lnRef idx="0"/>
    <cs:fillRef idx="0"/>
    <cs:effectRef idx="0"/>
    <cs:fontRef idx="minor">
      <a:schemeClr val="lt1">
        <a:lumMod val="8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ize="5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lt1">
        <a:lumMod val="85000"/>
      </a:schemeClr>
    </cs:fontRef>
    <cs:spPr>
      <a:ln w="9525">
        <a:solidFill>
          <a:schemeClr val="lt1">
            <a:lumMod val="95000"/>
            <a:alpha val="54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>
        <a:solidFill>
          <a:schemeClr val="lt1">
            <a:lumMod val="95000"/>
            <a:alpha val="54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>
            <a:lumMod val="9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>
            <a:lumMod val="95000"/>
            <a:alpha val="10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>
        <a:solidFill>
          <a:schemeClr val="lt1">
            <a:lumMod val="95000"/>
            <a:alpha val="5000"/>
          </a:schemeClr>
        </a:solidFill>
      </a:ln>
    </cs:spPr>
  </cs:gridlineMinor>
  <cs:hiLo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</a:ln>
    </cs:spPr>
  </cs:leaderLine>
  <cs:legend>
    <cs:lnRef idx="0"/>
    <cs:fillRef idx="0"/>
    <cs:effectRef idx="0"/>
    <cs:fontRef idx="minor">
      <a:schemeClr val="lt1">
        <a:lumMod val="85000"/>
      </a:schemeClr>
    </cs:fontRef>
    <cs:defRPr sz="900" kern="1200"/>
  </cs:legend>
  <cs:plotArea>
    <cs:lnRef idx="0"/>
    <cs:fillRef idx="0"/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  <a:alpha val="54000"/>
          </a:schemeClr>
        </a:solidFill>
        <a:round/>
      </a:ln>
    </cs:spPr>
  </cs:seriesLine>
  <cs:title>
    <cs:lnRef idx="0"/>
    <cs:fillRef idx="0"/>
    <cs:effectRef idx="0"/>
    <cs:fontRef idx="minor">
      <a:schemeClr val="lt1">
        <a:lumMod val="95000"/>
      </a:schemeClr>
    </cs:fontRef>
    <cs:defRPr sz="1600" b="1" kern="1200" spc="100" baseline="0">
      <a:effectLst>
        <a:outerShdw blurRad="50800" dist="38100" dir="5400000" algn="t" rotWithShape="0">
          <a:prstClr val="black">
            <a:alpha val="40000"/>
          </a:prstClr>
        </a:outerShdw>
      </a:effectLst>
    </cs:defRPr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lt1">
        <a:lumMod val="8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>
        <a:solidFill>
          <a:schemeClr val="lt1">
            <a:lumMod val="95000"/>
            <a:alpha val="54000"/>
          </a:schemeClr>
        </a:solidFill>
      </a:ln>
    </cs:spPr>
  </cs:upBar>
  <cs:valueAxis>
    <cs:lnRef idx="0"/>
    <cs:fillRef idx="0"/>
    <cs:effectRef idx="0"/>
    <cs:fontRef idx="minor">
      <a:schemeClr val="lt1">
        <a:lumMod val="85000"/>
      </a:schemeClr>
    </cs:fontRef>
    <cs:defRPr sz="900" kern="1200"/>
  </cs:valueAxis>
  <cs:wall>
    <cs:lnRef idx="0"/>
    <cs:fillRef idx="0"/>
    <cs:effectRef idx="0"/>
    <cs:fontRef idx="minor">
      <a:schemeClr val="tx1"/>
    </cs:fontRef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841" cy="497762"/>
          </a:xfrm>
          <a:prstGeom prst="rect">
            <a:avLst/>
          </a:prstGeom>
        </p:spPr>
        <p:txBody>
          <a:bodyPr vert="horz" lIns="91577" tIns="45789" rIns="91577" bIns="45789" rtlCol="0"/>
          <a:lstStyle>
            <a:lvl1pPr algn="l">
              <a:defRPr sz="1200"/>
            </a:lvl1pPr>
          </a:lstStyle>
          <a:p>
            <a:endParaRPr lang="es-PE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54183" y="0"/>
            <a:ext cx="2949841" cy="497762"/>
          </a:xfrm>
          <a:prstGeom prst="rect">
            <a:avLst/>
          </a:prstGeom>
        </p:spPr>
        <p:txBody>
          <a:bodyPr vert="horz" lIns="91577" tIns="45789" rIns="91577" bIns="45789" rtlCol="0"/>
          <a:lstStyle>
            <a:lvl1pPr algn="r">
              <a:defRPr sz="1200"/>
            </a:lvl1pPr>
          </a:lstStyle>
          <a:p>
            <a:fld id="{5D9D88A4-A731-4438-A4DC-AEACE4610CBD}" type="datetimeFigureOut">
              <a:rPr lang="es-PE" smtClean="0"/>
              <a:t>29/10/2017</a:t>
            </a:fld>
            <a:endParaRPr lang="es-PE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3013"/>
            <a:ext cx="4471987" cy="33559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577" tIns="45789" rIns="91577" bIns="45789" rtlCol="0" anchor="ctr"/>
          <a:lstStyle/>
          <a:p>
            <a:endParaRPr lang="es-PE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0244" y="4785192"/>
            <a:ext cx="5445126" cy="3915300"/>
          </a:xfrm>
          <a:prstGeom prst="rect">
            <a:avLst/>
          </a:prstGeom>
        </p:spPr>
        <p:txBody>
          <a:bodyPr vert="horz" lIns="91577" tIns="45789" rIns="91577" bIns="45789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9446338"/>
            <a:ext cx="2949841" cy="497762"/>
          </a:xfrm>
          <a:prstGeom prst="rect">
            <a:avLst/>
          </a:prstGeom>
        </p:spPr>
        <p:txBody>
          <a:bodyPr vert="horz" lIns="91577" tIns="45789" rIns="91577" bIns="45789" rtlCol="0" anchor="b"/>
          <a:lstStyle>
            <a:lvl1pPr algn="l">
              <a:defRPr sz="1200"/>
            </a:lvl1pPr>
          </a:lstStyle>
          <a:p>
            <a:endParaRPr lang="es-PE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54183" y="9446338"/>
            <a:ext cx="2949841" cy="497762"/>
          </a:xfrm>
          <a:prstGeom prst="rect">
            <a:avLst/>
          </a:prstGeom>
        </p:spPr>
        <p:txBody>
          <a:bodyPr vert="horz" lIns="91577" tIns="45789" rIns="91577" bIns="45789" rtlCol="0" anchor="b"/>
          <a:lstStyle>
            <a:lvl1pPr algn="r">
              <a:defRPr sz="1200"/>
            </a:lvl1pPr>
          </a:lstStyle>
          <a:p>
            <a:fld id="{65590B2E-9D29-4355-81C1-BEE60E0C069F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4430449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PE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590B2E-9D29-4355-81C1-BEE60E0C069F}" type="slidenum">
              <a:rPr lang="es-PE" smtClean="0"/>
              <a:t>3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8498493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6B86D-1AAE-4195-A06E-E8FEF04D5022}" type="datetimeFigureOut">
              <a:rPr lang="es-PE" smtClean="0"/>
              <a:t>29/10/2017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581D5-CCA8-4840-8ABD-6D304A8EC09F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9965735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6B86D-1AAE-4195-A06E-E8FEF04D5022}" type="datetimeFigureOut">
              <a:rPr lang="es-PE" smtClean="0"/>
              <a:t>29/10/2017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581D5-CCA8-4840-8ABD-6D304A8EC09F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6352441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6B86D-1AAE-4195-A06E-E8FEF04D5022}" type="datetimeFigureOut">
              <a:rPr lang="es-PE" smtClean="0"/>
              <a:t>29/10/2017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581D5-CCA8-4840-8ABD-6D304A8EC09F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1271815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6B86D-1AAE-4195-A06E-E8FEF04D5022}" type="datetimeFigureOut">
              <a:rPr lang="es-PE" smtClean="0"/>
              <a:t>29/10/2017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581D5-CCA8-4840-8ABD-6D304A8EC09F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9562832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6B86D-1AAE-4195-A06E-E8FEF04D5022}" type="datetimeFigureOut">
              <a:rPr lang="es-PE" smtClean="0"/>
              <a:t>29/10/2017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581D5-CCA8-4840-8ABD-6D304A8EC09F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550124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6B86D-1AAE-4195-A06E-E8FEF04D5022}" type="datetimeFigureOut">
              <a:rPr lang="es-PE" smtClean="0"/>
              <a:t>29/10/2017</a:t>
            </a:fld>
            <a:endParaRPr lang="es-P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581D5-CCA8-4840-8ABD-6D304A8EC09F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7868514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6B86D-1AAE-4195-A06E-E8FEF04D5022}" type="datetimeFigureOut">
              <a:rPr lang="es-PE" smtClean="0"/>
              <a:t>29/10/2017</a:t>
            </a:fld>
            <a:endParaRPr lang="es-P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581D5-CCA8-4840-8ABD-6D304A8EC09F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5000726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6B86D-1AAE-4195-A06E-E8FEF04D5022}" type="datetimeFigureOut">
              <a:rPr lang="es-PE" smtClean="0"/>
              <a:t>29/10/2017</a:t>
            </a:fld>
            <a:endParaRPr lang="es-P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581D5-CCA8-4840-8ABD-6D304A8EC09F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8155558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6B86D-1AAE-4195-A06E-E8FEF04D5022}" type="datetimeFigureOut">
              <a:rPr lang="es-PE" smtClean="0"/>
              <a:t>29/10/2017</a:t>
            </a:fld>
            <a:endParaRPr lang="es-P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581D5-CCA8-4840-8ABD-6D304A8EC09F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0223785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6B86D-1AAE-4195-A06E-E8FEF04D5022}" type="datetimeFigureOut">
              <a:rPr lang="es-PE" smtClean="0"/>
              <a:t>29/10/2017</a:t>
            </a:fld>
            <a:endParaRPr lang="es-P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581D5-CCA8-4840-8ABD-6D304A8EC09F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8084936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6B86D-1AAE-4195-A06E-E8FEF04D5022}" type="datetimeFigureOut">
              <a:rPr lang="es-PE" smtClean="0"/>
              <a:t>29/10/2017</a:t>
            </a:fld>
            <a:endParaRPr lang="es-P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581D5-CCA8-4840-8ABD-6D304A8EC09F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0050317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46B86D-1AAE-4195-A06E-E8FEF04D5022}" type="datetimeFigureOut">
              <a:rPr lang="es-PE" smtClean="0"/>
              <a:t>29/10/2017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B581D5-CCA8-4840-8ABD-6D304A8EC09F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8279725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mailto:soporte-sigrid@cenepred.gob.pe" TargetMode="External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/>
          <p:cNvSpPr txBox="1">
            <a:spLocks/>
          </p:cNvSpPr>
          <p:nvPr/>
        </p:nvSpPr>
        <p:spPr>
          <a:xfrm>
            <a:off x="710747" y="3243509"/>
            <a:ext cx="8233228" cy="1547478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32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PE" sz="8000" b="1" u="sng" dirty="0" smtClean="0">
                <a:solidFill>
                  <a:srgbClr val="1F7B9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ESCENARIO DE RIESGO</a:t>
            </a:r>
          </a:p>
          <a:p>
            <a:endParaRPr lang="es-PE" sz="8000" b="1" dirty="0" smtClean="0">
              <a:solidFill>
                <a:srgbClr val="1F7B9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s-PE" sz="5500" b="1" dirty="0" smtClean="0">
                <a:solidFill>
                  <a:srgbClr val="1F7B9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IDENTIFICACIÓN </a:t>
            </a:r>
            <a:r>
              <a:rPr lang="es-PE" sz="5500" b="1" dirty="0">
                <a:solidFill>
                  <a:srgbClr val="1F7B9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 PROBABLES LOCALIDADES AFECTADAS</a:t>
            </a:r>
          </a:p>
          <a:p>
            <a:r>
              <a:rPr lang="es-PE" sz="8000" b="1" dirty="0">
                <a:solidFill>
                  <a:srgbClr val="1F7B9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s-PE" sz="8000" b="1" dirty="0">
                <a:solidFill>
                  <a:srgbClr val="1F7B9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PE" sz="5500" b="1" dirty="0">
                <a:solidFill>
                  <a:srgbClr val="1F7B9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(PRONÓSTICO DE PRECIPITACIONES </a:t>
            </a:r>
            <a:r>
              <a:rPr lang="es-PE" sz="5500" b="1" dirty="0" smtClean="0">
                <a:solidFill>
                  <a:srgbClr val="1F7B9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29/10/2017 </a:t>
            </a:r>
            <a:r>
              <a:rPr lang="es-PE" sz="5500" b="1" dirty="0" smtClean="0">
                <a:solidFill>
                  <a:srgbClr val="1F7B9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(10:00 </a:t>
            </a:r>
            <a:r>
              <a:rPr lang="es-PE" sz="5500" b="1" dirty="0">
                <a:solidFill>
                  <a:srgbClr val="1F7B9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HORAS)</a:t>
            </a:r>
          </a:p>
        </p:txBody>
      </p:sp>
    </p:spTree>
    <p:extLst>
      <p:ext uri="{BB962C8B-B14F-4D97-AF65-F5344CB8AC3E}">
        <p14:creationId xmlns:p14="http://schemas.microsoft.com/office/powerpoint/2010/main" val="570204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2307256" y="1087742"/>
            <a:ext cx="459722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PE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Población expuesta </a:t>
            </a:r>
            <a:r>
              <a:rPr lang="es-PE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por </a:t>
            </a:r>
            <a:r>
              <a:rPr lang="es-PE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Movimientos en Masa</a:t>
            </a:r>
            <a:endParaRPr lang="es-PE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2" name="Tab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76656404"/>
              </p:ext>
            </p:extLst>
          </p:nvPr>
        </p:nvGraphicFramePr>
        <p:xfrm>
          <a:off x="2946400" y="1727204"/>
          <a:ext cx="3318932" cy="3031061"/>
        </p:xfrm>
        <a:graphic>
          <a:graphicData uri="http://schemas.openxmlformats.org/drawingml/2006/table">
            <a:tbl>
              <a:tblPr>
                <a:tableStyleId>{125E5076-3810-47DD-B79F-674D7AD40C01}</a:tableStyleId>
              </a:tblPr>
              <a:tblGrid>
                <a:gridCol w="1629710"/>
                <a:gridCol w="1689222"/>
              </a:tblGrid>
              <a:tr h="275551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 dirty="0">
                          <a:effectLst/>
                        </a:rPr>
                        <a:t>DEPARTAMENTOS</a:t>
                      </a:r>
                      <a:endParaRPr lang="es-PE" sz="1100" b="1" i="1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 dirty="0">
                          <a:effectLst/>
                        </a:rPr>
                        <a:t>POBLACION TOTAL</a:t>
                      </a:r>
                      <a:endParaRPr lang="es-PE" sz="1100" b="1" i="1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5">
                        <a:lumMod val="75000"/>
                      </a:schemeClr>
                    </a:solidFill>
                  </a:tcPr>
                </a:tc>
              </a:tr>
              <a:tr h="275551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/>
                        </a:rPr>
                        <a:t>CUSCO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 dirty="0">
                          <a:effectLst/>
                        </a:rPr>
                        <a:t>262</a:t>
                      </a:r>
                      <a:endParaRPr lang="es-PE" sz="1100" b="1" i="1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75551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/>
                        </a:rPr>
                        <a:t>HUANUCO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/>
                        </a:rPr>
                        <a:t>1,117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75551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/>
                        </a:rPr>
                        <a:t>JUNIN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/>
                        </a:rPr>
                        <a:t>851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75551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/>
                        </a:rPr>
                        <a:t>LORETO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/>
                        </a:rPr>
                        <a:t>32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75551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/>
                        </a:rPr>
                        <a:t>MADRE DE DIOS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/>
                        </a:rPr>
                        <a:t>235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75551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/>
                        </a:rPr>
                        <a:t>PASCO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/>
                        </a:rPr>
                        <a:t>208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75551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/>
                        </a:rPr>
                        <a:t>PUNO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/>
                        </a:rPr>
                        <a:t>96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75551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/>
                        </a:rPr>
                        <a:t>SAN MARTIN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/>
                        </a:rPr>
                        <a:t>1,599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75551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/>
                        </a:rPr>
                        <a:t>UCAYALI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/>
                        </a:rPr>
                        <a:t>490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75551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 dirty="0">
                          <a:effectLst/>
                        </a:rPr>
                        <a:t>Total general</a:t>
                      </a:r>
                      <a:endParaRPr lang="es-PE" sz="1100" b="1" i="1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 dirty="0">
                          <a:effectLst/>
                        </a:rPr>
                        <a:t>4,890</a:t>
                      </a:r>
                      <a:endParaRPr lang="es-PE" sz="1100" b="1" i="1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5">
                        <a:lumMod val="75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301384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3064933" y="5690038"/>
            <a:ext cx="31496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PE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4 890 Total de Pobladores</a:t>
            </a:r>
            <a:endParaRPr lang="es-PE" sz="24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Rectángulo 6"/>
          <p:cNvSpPr/>
          <p:nvPr/>
        </p:nvSpPr>
        <p:spPr>
          <a:xfrm>
            <a:off x="2388724" y="1054993"/>
            <a:ext cx="459722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PE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Población expuesta por Movimientos en Masa</a:t>
            </a:r>
            <a:endParaRPr lang="es-PE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5" name="Gráfico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36346352"/>
              </p:ext>
            </p:extLst>
          </p:nvPr>
        </p:nvGraphicFramePr>
        <p:xfrm>
          <a:off x="1371600" y="1508760"/>
          <a:ext cx="6400800" cy="38404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659090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2896039" y="4142940"/>
            <a:ext cx="366836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PE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Consultas:</a:t>
            </a:r>
          </a:p>
          <a:p>
            <a:pPr algn="ctr"/>
            <a:r>
              <a:rPr lang="es-PE" dirty="0" smtClean="0">
                <a:solidFill>
                  <a:schemeClr val="tx1">
                    <a:lumMod val="65000"/>
                    <a:lumOff val="35000"/>
                  </a:schemeClr>
                </a:solidFill>
                <a:hlinkClick r:id="rId3"/>
              </a:rPr>
              <a:t>soporte-sigrid@cenepred.gob.pe</a:t>
            </a:r>
            <a:endParaRPr lang="es-PE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0070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5520"/>
            <a:ext cx="9144000" cy="51469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3865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603036" y="103193"/>
            <a:ext cx="3514425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PE" sz="1100" b="1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Mapa de exposición alta y muy alta </a:t>
            </a:r>
            <a:r>
              <a:rPr lang="es-PE" sz="1100" b="1" dirty="0">
                <a:solidFill>
                  <a:srgbClr val="1F7B9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por </a:t>
            </a:r>
            <a:r>
              <a:rPr lang="es-PE" sz="1100" b="1" dirty="0" smtClean="0">
                <a:solidFill>
                  <a:srgbClr val="1F7B9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inundación </a:t>
            </a:r>
            <a:r>
              <a:rPr lang="es-PE" sz="1100" b="1" dirty="0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Según </a:t>
            </a:r>
            <a:r>
              <a:rPr lang="es-PE" sz="1100" b="1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el Pronóstico de Lluvias</a:t>
            </a:r>
          </a:p>
        </p:txBody>
      </p:sp>
      <p:sp>
        <p:nvSpPr>
          <p:cNvPr id="9" name="Rectángulo 8"/>
          <p:cNvSpPr/>
          <p:nvPr/>
        </p:nvSpPr>
        <p:spPr>
          <a:xfrm>
            <a:off x="5010455" y="46582"/>
            <a:ext cx="2761294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PE" sz="1100" b="1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Mapa de exposición alta y </a:t>
            </a:r>
            <a:r>
              <a:rPr lang="es-PE" sz="1100" b="1" dirty="0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muy </a:t>
            </a:r>
            <a:r>
              <a:rPr lang="es-PE" sz="1100" b="1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alta por </a:t>
            </a:r>
            <a:r>
              <a:rPr lang="es-PE" sz="1100" b="1" dirty="0">
                <a:solidFill>
                  <a:srgbClr val="1F7B9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movimientos en </a:t>
            </a:r>
            <a:r>
              <a:rPr lang="es-PE" sz="1100" b="1" dirty="0" smtClean="0">
                <a:solidFill>
                  <a:srgbClr val="1F7B9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masa</a:t>
            </a:r>
          </a:p>
          <a:p>
            <a:pPr algn="ctr"/>
            <a:r>
              <a:rPr lang="es-PE" sz="1100" b="1" dirty="0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Según el Pronóstico de Lluvias</a:t>
            </a:r>
            <a:endParaRPr lang="es-PE" sz="1100" b="1" dirty="0">
              <a:solidFill>
                <a:schemeClr val="bg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266" y="687197"/>
            <a:ext cx="3908399" cy="5536109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6666" y="687196"/>
            <a:ext cx="3908399" cy="55361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4427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2897006" y="1121609"/>
            <a:ext cx="347915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PE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Distritos expuestos por inundación</a:t>
            </a:r>
          </a:p>
        </p:txBody>
      </p:sp>
      <p:graphicFrame>
        <p:nvGraphicFramePr>
          <p:cNvPr id="3" name="Tab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17213315"/>
              </p:ext>
            </p:extLst>
          </p:nvPr>
        </p:nvGraphicFramePr>
        <p:xfrm>
          <a:off x="3093152" y="1710266"/>
          <a:ext cx="3086865" cy="2679700"/>
        </p:xfrm>
        <a:graphic>
          <a:graphicData uri="http://schemas.openxmlformats.org/drawingml/2006/table">
            <a:tbl>
              <a:tblPr>
                <a:tableStyleId>{125E5076-3810-47DD-B79F-674D7AD40C01}</a:tableStyleId>
              </a:tblPr>
              <a:tblGrid>
                <a:gridCol w="1266797"/>
                <a:gridCol w="1820068"/>
              </a:tblGrid>
              <a:tr h="267970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DEPARTAMENTO</a:t>
                      </a:r>
                      <a:endParaRPr lang="es-PE" sz="1100" b="1" i="1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CANTIDAD DE DISTRITOS</a:t>
                      </a:r>
                      <a:endParaRPr lang="es-PE" sz="1100" b="1" i="1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5">
                        <a:lumMod val="75000"/>
                      </a:schemeClr>
                    </a:solidFill>
                  </a:tcPr>
                </a:tc>
              </a:tr>
              <a:tr h="267970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CUSCO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3</a:t>
                      </a:r>
                      <a:endParaRPr lang="es-PE" sz="1100" b="1" i="1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67970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HUANUCO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9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67970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JUNIN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3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67970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LORETO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67970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MADRE DE DIOS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5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67970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PASCO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67970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SAN MARTIN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5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67970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UCAYALI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9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67970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Total general</a:t>
                      </a:r>
                      <a:endParaRPr lang="es-PE" sz="1100" b="1" i="1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36</a:t>
                      </a:r>
                      <a:endParaRPr lang="es-PE" sz="1100" b="1" i="1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5">
                        <a:lumMod val="75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519866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3949054" y="5588439"/>
            <a:ext cx="156757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PE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36 </a:t>
            </a:r>
            <a:r>
              <a:rPr lang="es-PE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Distritos</a:t>
            </a:r>
            <a:endParaRPr lang="es-PE" sz="24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Rectángulo 6"/>
          <p:cNvSpPr/>
          <p:nvPr/>
        </p:nvSpPr>
        <p:spPr>
          <a:xfrm>
            <a:off x="3214452" y="470793"/>
            <a:ext cx="348396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PE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Distritos expuestos por </a:t>
            </a:r>
            <a:r>
              <a:rPr lang="es-PE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Inundación</a:t>
            </a:r>
            <a:endParaRPr lang="es-PE" sz="24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5" name="Gráfico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68308583"/>
              </p:ext>
            </p:extLst>
          </p:nvPr>
        </p:nvGraphicFramePr>
        <p:xfrm>
          <a:off x="1608666" y="962025"/>
          <a:ext cx="6392333" cy="42449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133325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2781592" y="1121609"/>
            <a:ext cx="352372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PE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Población expuesta </a:t>
            </a:r>
            <a:r>
              <a:rPr lang="es-PE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por </a:t>
            </a:r>
            <a:r>
              <a:rPr lang="es-PE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Inundación</a:t>
            </a:r>
            <a:endParaRPr lang="es-PE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5" name="Tab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99583036"/>
              </p:ext>
            </p:extLst>
          </p:nvPr>
        </p:nvGraphicFramePr>
        <p:xfrm>
          <a:off x="3028978" y="1718733"/>
          <a:ext cx="3028950" cy="2679700"/>
        </p:xfrm>
        <a:graphic>
          <a:graphicData uri="http://schemas.openxmlformats.org/drawingml/2006/table">
            <a:tbl>
              <a:tblPr>
                <a:tableStyleId>{125E5076-3810-47DD-B79F-674D7AD40C01}</a:tableStyleId>
              </a:tblPr>
              <a:tblGrid>
                <a:gridCol w="1487319"/>
                <a:gridCol w="1541631"/>
              </a:tblGrid>
              <a:tr h="267970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DEPARTAMENTOS</a:t>
                      </a:r>
                      <a:endParaRPr lang="es-PE" sz="1100" b="1" i="1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POBLACION TOTAL</a:t>
                      </a:r>
                      <a:endParaRPr lang="es-PE" sz="1100" b="1" i="1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5">
                        <a:lumMod val="75000"/>
                      </a:schemeClr>
                    </a:solidFill>
                  </a:tcPr>
                </a:tc>
              </a:tr>
              <a:tr h="267970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CUSCO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158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67970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HUANUCO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2,889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67970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JUNIN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177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67970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LORETO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407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67970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MADRE DE DIOS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1,259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67970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PASCO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70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67970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SAN MARTIN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7,136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67970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UCAYALI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738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67970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Total general</a:t>
                      </a:r>
                      <a:endParaRPr lang="es-PE" sz="1100" b="1" i="1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12,834</a:t>
                      </a:r>
                      <a:endParaRPr lang="es-PE" sz="1100" b="1" i="1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5">
                        <a:lumMod val="75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25469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3064933" y="5690038"/>
            <a:ext cx="31496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PE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12 824 Total de Pobladores</a:t>
            </a:r>
            <a:endParaRPr lang="es-PE" sz="24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Rectángulo 6"/>
          <p:cNvSpPr/>
          <p:nvPr/>
        </p:nvSpPr>
        <p:spPr>
          <a:xfrm>
            <a:off x="2923069" y="1054993"/>
            <a:ext cx="35285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PE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Población expuesta por Inundación</a:t>
            </a:r>
            <a:endParaRPr lang="es-PE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6" name="Gráfico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41843644"/>
              </p:ext>
            </p:extLst>
          </p:nvPr>
        </p:nvGraphicFramePr>
        <p:xfrm>
          <a:off x="1309133" y="1636941"/>
          <a:ext cx="6400800" cy="38404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275440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31206045"/>
              </p:ext>
            </p:extLst>
          </p:nvPr>
        </p:nvGraphicFramePr>
        <p:xfrm>
          <a:off x="3127403" y="1710269"/>
          <a:ext cx="3018367" cy="2800347"/>
        </p:xfrm>
        <a:graphic>
          <a:graphicData uri="http://schemas.openxmlformats.org/drawingml/2006/table">
            <a:tbl>
              <a:tblPr>
                <a:tableStyleId>{125E5076-3810-47DD-B79F-674D7AD40C01}</a:tableStyleId>
              </a:tblPr>
              <a:tblGrid>
                <a:gridCol w="1238687"/>
                <a:gridCol w="1779680"/>
              </a:tblGrid>
              <a:tr h="254577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DEPARTAMENTO</a:t>
                      </a:r>
                      <a:endParaRPr lang="es-PE" sz="1100" b="1" i="1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CANTIDAD DE DISTRITOS</a:t>
                      </a:r>
                      <a:endParaRPr lang="es-PE" sz="1100" b="1" i="1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5">
                        <a:lumMod val="75000"/>
                      </a:schemeClr>
                    </a:solidFill>
                  </a:tcPr>
                </a:tc>
              </a:tr>
              <a:tr h="254577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CUSCO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5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54577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HUANUCO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11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54577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JUNIN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7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54577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LORETO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54577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MADRE DE DIOS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4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54577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PASCO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54577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PUNO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54577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SAN MARTIN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5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54577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UCAYALI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5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54577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Total general</a:t>
                      </a:r>
                      <a:endParaRPr lang="es-PE" sz="1100" b="1" i="1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42</a:t>
                      </a:r>
                      <a:endParaRPr lang="es-PE" sz="1100" b="1" i="1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5">
                        <a:lumMod val="7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5" name="Rectángulo 4"/>
          <p:cNvSpPr/>
          <p:nvPr/>
        </p:nvSpPr>
        <p:spPr>
          <a:xfrm>
            <a:off x="2421973" y="1147009"/>
            <a:ext cx="442922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PE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Distritos expuestos por </a:t>
            </a:r>
            <a:r>
              <a:rPr lang="es-PE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movimiento en masa</a:t>
            </a:r>
            <a:endParaRPr lang="es-PE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419329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4059121" y="5468362"/>
            <a:ext cx="196914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PE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42 Distritos</a:t>
            </a:r>
            <a:endParaRPr lang="es-PE" sz="24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Rectángulo 6"/>
          <p:cNvSpPr/>
          <p:nvPr/>
        </p:nvSpPr>
        <p:spPr>
          <a:xfrm>
            <a:off x="2719543" y="470793"/>
            <a:ext cx="447378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PE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Población expuesta </a:t>
            </a:r>
            <a:r>
              <a:rPr lang="es-PE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por movimiento en masa</a:t>
            </a:r>
            <a:endParaRPr lang="es-PE" sz="24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6" name="Gráfico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17867584"/>
              </p:ext>
            </p:extLst>
          </p:nvPr>
        </p:nvGraphicFramePr>
        <p:xfrm>
          <a:off x="1371600" y="1066800"/>
          <a:ext cx="6400800" cy="42824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981518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22193</TotalTime>
  <Words>212</Words>
  <Application>Microsoft Office PowerPoint</Application>
  <PresentationFormat>Presentación en pantalla (4:3)</PresentationFormat>
  <Paragraphs>110</Paragraphs>
  <Slides>12</Slides>
  <Notes>1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12</vt:i4>
      </vt:variant>
    </vt:vector>
  </HeadingPairs>
  <TitlesOfParts>
    <vt:vector size="16" baseType="lpstr">
      <vt:lpstr>Arial</vt:lpstr>
      <vt:lpstr>Calibri</vt:lpstr>
      <vt:lpstr>Calibri Light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CURSO DE FORMACIÓN</dc:title>
  <dc:creator>Laura Aledo Uema</dc:creator>
  <cp:lastModifiedBy>MODULO20</cp:lastModifiedBy>
  <cp:revision>693</cp:revision>
  <cp:lastPrinted>2017-03-24T22:30:22Z</cp:lastPrinted>
  <dcterms:created xsi:type="dcterms:W3CDTF">2016-01-13T16:13:53Z</dcterms:created>
  <dcterms:modified xsi:type="dcterms:W3CDTF">2017-10-29T20:38:04Z</dcterms:modified>
</cp:coreProperties>
</file>