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364" r:id="rId3"/>
    <p:sldId id="350" r:id="rId4"/>
    <p:sldId id="375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Centros_Poblados_Inundacione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Centros_Poblados_Inundacione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Noviembre%202017\01.11.2017\1000H\Centros_Poblados_Inundacione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Centros_Poblados_Mov_Masa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Centros_Poblados_Mov_Masa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Noviembre%202017\01.11.2017\1000H\Centros_Poblados_Mov_Masa.xls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10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GRAFICO'!$H$4:$H$15</c:f>
              <c:strCache>
                <c:ptCount val="12"/>
                <c:pt idx="0">
                  <c:v>AMAZONAS</c:v>
                </c:pt>
                <c:pt idx="1">
                  <c:v>AYACUCHO</c:v>
                </c:pt>
                <c:pt idx="2">
                  <c:v>CAJAMARCA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LORETO</c:v>
                </c:pt>
                <c:pt idx="8">
                  <c:v>MADRE DE DIOS</c:v>
                </c:pt>
                <c:pt idx="9">
                  <c:v>PASCO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GRAFICO'!$I$4:$I$15</c:f>
              <c:numCache>
                <c:formatCode>General</c:formatCode>
                <c:ptCount val="12"/>
                <c:pt idx="0">
                  <c:v>11</c:v>
                </c:pt>
                <c:pt idx="1">
                  <c:v>5</c:v>
                </c:pt>
                <c:pt idx="2">
                  <c:v>8</c:v>
                </c:pt>
                <c:pt idx="3">
                  <c:v>13</c:v>
                </c:pt>
                <c:pt idx="4">
                  <c:v>12</c:v>
                </c:pt>
                <c:pt idx="5">
                  <c:v>1</c:v>
                </c:pt>
                <c:pt idx="6">
                  <c:v>43</c:v>
                </c:pt>
                <c:pt idx="7">
                  <c:v>50</c:v>
                </c:pt>
                <c:pt idx="8">
                  <c:v>2</c:v>
                </c:pt>
                <c:pt idx="9">
                  <c:v>6</c:v>
                </c:pt>
                <c:pt idx="10">
                  <c:v>57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5141536"/>
        <c:axId val="223490352"/>
      </c:barChart>
      <c:catAx>
        <c:axId val="145141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3490352"/>
        <c:crosses val="autoZero"/>
        <c:auto val="1"/>
        <c:lblAlgn val="ctr"/>
        <c:lblOffset val="100"/>
        <c:noMultiLvlLbl val="0"/>
      </c:catAx>
      <c:valAx>
        <c:axId val="223490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5141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8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GRAFICO'!$E$4:$E$15</c:f>
              <c:strCache>
                <c:ptCount val="12"/>
                <c:pt idx="0">
                  <c:v>AMAZONAS</c:v>
                </c:pt>
                <c:pt idx="1">
                  <c:v>AYACUCHO</c:v>
                </c:pt>
                <c:pt idx="2">
                  <c:v>CAJAMARCA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LORETO</c:v>
                </c:pt>
                <c:pt idx="8">
                  <c:v>MADRE DE DIOS</c:v>
                </c:pt>
                <c:pt idx="9">
                  <c:v>PASCO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GRAFICO'!$F$4:$F$15</c:f>
              <c:numCache>
                <c:formatCode>#,##0</c:formatCode>
                <c:ptCount val="12"/>
                <c:pt idx="0">
                  <c:v>45856</c:v>
                </c:pt>
                <c:pt idx="1">
                  <c:v>7916</c:v>
                </c:pt>
                <c:pt idx="2">
                  <c:v>7443</c:v>
                </c:pt>
                <c:pt idx="3">
                  <c:v>41626</c:v>
                </c:pt>
                <c:pt idx="4">
                  <c:v>18106</c:v>
                </c:pt>
                <c:pt idx="5">
                  <c:v>637</c:v>
                </c:pt>
                <c:pt idx="6">
                  <c:v>503159</c:v>
                </c:pt>
                <c:pt idx="7">
                  <c:v>745768</c:v>
                </c:pt>
                <c:pt idx="8">
                  <c:v>190</c:v>
                </c:pt>
                <c:pt idx="9">
                  <c:v>30934</c:v>
                </c:pt>
                <c:pt idx="10">
                  <c:v>341195</c:v>
                </c:pt>
                <c:pt idx="1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5260512"/>
        <c:axId val="145261072"/>
      </c:barChart>
      <c:catAx>
        <c:axId val="145260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5261072"/>
        <c:crosses val="autoZero"/>
        <c:auto val="1"/>
        <c:lblAlgn val="ctr"/>
        <c:lblOffset val="100"/>
        <c:noMultiLvlLbl val="0"/>
      </c:catAx>
      <c:valAx>
        <c:axId val="145261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5260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'[Centros_Poblados_Inundaciones.xls]TABLA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8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'[Centros_Poblados_Inundaciones.xls]TABLA Y GRAFICO'!$E$4:$E$11</c:f>
              <c:strCache>
                <c:ptCount val="8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PASCO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'[Centros_Poblados_Inundaciones.xls]TABLA Y GRAFICO'!$F$4:$F$11</c:f>
              <c:numCache>
                <c:formatCode>#,##0</c:formatCode>
                <c:ptCount val="8"/>
                <c:pt idx="0">
                  <c:v>512</c:v>
                </c:pt>
                <c:pt idx="1">
                  <c:v>3443</c:v>
                </c:pt>
                <c:pt idx="2">
                  <c:v>87430</c:v>
                </c:pt>
                <c:pt idx="3">
                  <c:v>120224</c:v>
                </c:pt>
                <c:pt idx="4">
                  <c:v>5560</c:v>
                </c:pt>
                <c:pt idx="5">
                  <c:v>17560</c:v>
                </c:pt>
                <c:pt idx="6">
                  <c:v>2510</c:v>
                </c:pt>
                <c:pt idx="7">
                  <c:v>358446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50622576"/>
        <c:axId val="350624816"/>
      </c:barChart>
      <c:catAx>
        <c:axId val="350622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50624816"/>
        <c:crosses val="autoZero"/>
        <c:auto val="1"/>
        <c:lblAlgn val="ctr"/>
        <c:lblOffset val="100"/>
        <c:noMultiLvlLbl val="0"/>
      </c:catAx>
      <c:valAx>
        <c:axId val="350624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50622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10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GRAFICO'!$H$4:$H$17</c:f>
              <c:strCache>
                <c:ptCount val="14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LORETO</c:v>
                </c:pt>
                <c:pt idx="11">
                  <c:v>PASCO</c:v>
                </c:pt>
                <c:pt idx="12">
                  <c:v>PIURA</c:v>
                </c:pt>
                <c:pt idx="13">
                  <c:v>SAN MARTIN</c:v>
                </c:pt>
              </c:strCache>
            </c:strRef>
          </c:cat>
          <c:val>
            <c:numRef>
              <c:f>'TABLA Y GRAFICO'!$I$4:$I$17</c:f>
              <c:numCache>
                <c:formatCode>General</c:formatCode>
                <c:ptCount val="14"/>
                <c:pt idx="0">
                  <c:v>82</c:v>
                </c:pt>
                <c:pt idx="1">
                  <c:v>21</c:v>
                </c:pt>
                <c:pt idx="2">
                  <c:v>11</c:v>
                </c:pt>
                <c:pt idx="3">
                  <c:v>30</c:v>
                </c:pt>
                <c:pt idx="4">
                  <c:v>75</c:v>
                </c:pt>
                <c:pt idx="5">
                  <c:v>28</c:v>
                </c:pt>
                <c:pt idx="6">
                  <c:v>58</c:v>
                </c:pt>
                <c:pt idx="7">
                  <c:v>43</c:v>
                </c:pt>
                <c:pt idx="8">
                  <c:v>85</c:v>
                </c:pt>
                <c:pt idx="9">
                  <c:v>24</c:v>
                </c:pt>
                <c:pt idx="10">
                  <c:v>10</c:v>
                </c:pt>
                <c:pt idx="11">
                  <c:v>15</c:v>
                </c:pt>
                <c:pt idx="12">
                  <c:v>9</c:v>
                </c:pt>
                <c:pt idx="13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26451920"/>
        <c:axId val="226453040"/>
      </c:barChart>
      <c:catAx>
        <c:axId val="22645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6453040"/>
        <c:crosses val="autoZero"/>
        <c:auto val="1"/>
        <c:lblAlgn val="ctr"/>
        <c:lblOffset val="100"/>
        <c:noMultiLvlLbl val="0"/>
      </c:catAx>
      <c:valAx>
        <c:axId val="226453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6451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8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GRAFICO'!$E$4:$E$17</c:f>
              <c:strCache>
                <c:ptCount val="14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LORETO</c:v>
                </c:pt>
                <c:pt idx="11">
                  <c:v>PASCO</c:v>
                </c:pt>
                <c:pt idx="12">
                  <c:v>PIURA</c:v>
                </c:pt>
                <c:pt idx="13">
                  <c:v>SAN MARTIN</c:v>
                </c:pt>
              </c:strCache>
            </c:strRef>
          </c:cat>
          <c:val>
            <c:numRef>
              <c:f>'TABLA Y GRAFICO'!$F$4:$F$17</c:f>
              <c:numCache>
                <c:formatCode>#,##0</c:formatCode>
                <c:ptCount val="14"/>
                <c:pt idx="0">
                  <c:v>249524</c:v>
                </c:pt>
                <c:pt idx="1">
                  <c:v>25892</c:v>
                </c:pt>
                <c:pt idx="2">
                  <c:v>24410</c:v>
                </c:pt>
                <c:pt idx="3">
                  <c:v>364487</c:v>
                </c:pt>
                <c:pt idx="4">
                  <c:v>664179</c:v>
                </c:pt>
                <c:pt idx="5">
                  <c:v>172093</c:v>
                </c:pt>
                <c:pt idx="6">
                  <c:v>338912</c:v>
                </c:pt>
                <c:pt idx="7">
                  <c:v>148023</c:v>
                </c:pt>
                <c:pt idx="8">
                  <c:v>710844</c:v>
                </c:pt>
                <c:pt idx="9">
                  <c:v>122175</c:v>
                </c:pt>
                <c:pt idx="10">
                  <c:v>7689</c:v>
                </c:pt>
                <c:pt idx="11">
                  <c:v>134107</c:v>
                </c:pt>
                <c:pt idx="12">
                  <c:v>48756</c:v>
                </c:pt>
                <c:pt idx="13">
                  <c:v>391592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84610416"/>
        <c:axId val="184612096"/>
      </c:barChart>
      <c:catAx>
        <c:axId val="18461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4612096"/>
        <c:crosses val="autoZero"/>
        <c:auto val="1"/>
        <c:lblAlgn val="ctr"/>
        <c:lblOffset val="100"/>
        <c:noMultiLvlLbl val="0"/>
      </c:catAx>
      <c:valAx>
        <c:axId val="184612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4610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'[Centros_Poblados_Mov_Masa.xls]TABLA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'[Centros_Poblados_Mov_Masa.xls]TABLA Y GRAFICO'!$E$4:$E$11</c:f>
              <c:strCache>
                <c:ptCount val="8"/>
                <c:pt idx="0">
                  <c:v>AYACUCHO</c:v>
                </c:pt>
                <c:pt idx="1">
                  <c:v>CUSCO</c:v>
                </c:pt>
                <c:pt idx="2">
                  <c:v>HUANCAVELICA</c:v>
                </c:pt>
                <c:pt idx="3">
                  <c:v>HUANUCO</c:v>
                </c:pt>
                <c:pt idx="4">
                  <c:v>JUNIN</c:v>
                </c:pt>
                <c:pt idx="5">
                  <c:v>PASCO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'[Centros_Poblados_Mov_Masa.xls]TABLA Y GRAFICO'!$F$4:$F$11</c:f>
              <c:numCache>
                <c:formatCode>#,##0</c:formatCode>
                <c:ptCount val="8"/>
                <c:pt idx="0">
                  <c:v>7545</c:v>
                </c:pt>
                <c:pt idx="1">
                  <c:v>1778</c:v>
                </c:pt>
                <c:pt idx="2">
                  <c:v>38431</c:v>
                </c:pt>
                <c:pt idx="3">
                  <c:v>378650</c:v>
                </c:pt>
                <c:pt idx="4">
                  <c:v>171657</c:v>
                </c:pt>
                <c:pt idx="5">
                  <c:v>30079</c:v>
                </c:pt>
                <c:pt idx="6">
                  <c:v>4154</c:v>
                </c:pt>
                <c:pt idx="7">
                  <c:v>22000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0177808"/>
        <c:axId val="340177248"/>
      </c:barChart>
      <c:catAx>
        <c:axId val="34017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40177248"/>
        <c:crosses val="autoZero"/>
        <c:auto val="1"/>
        <c:lblAlgn val="ctr"/>
        <c:lblOffset val="100"/>
        <c:noMultiLvlLbl val="0"/>
      </c:catAx>
      <c:valAx>
        <c:axId val="340177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40177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990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PRECIPITACIONES 01/11/2017 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91121" y="3482450"/>
            <a:ext cx="1969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2619" y="89793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148" y="840125"/>
            <a:ext cx="4263475" cy="2554024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863883"/>
              </p:ext>
            </p:extLst>
          </p:nvPr>
        </p:nvGraphicFramePr>
        <p:xfrm>
          <a:off x="67733" y="2523067"/>
          <a:ext cx="4699001" cy="3268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1651896" y="5791199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558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37773" y="2153735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596235" y="469301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34256" y="67287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563564"/>
              </p:ext>
            </p:extLst>
          </p:nvPr>
        </p:nvGraphicFramePr>
        <p:xfrm>
          <a:off x="1557866" y="1896533"/>
          <a:ext cx="2766483" cy="339513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58439"/>
                <a:gridCol w="1408044"/>
              </a:tblGrid>
              <a:tr h="2121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121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249,524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1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25,892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1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24,410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1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364,487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1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664,179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1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172,093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1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338,912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1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148,023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1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710,844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1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122,175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1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7,689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1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134,107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1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PIURA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48,756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1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391,592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1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372,683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342956" y="1527201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52018" y="1527201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22804"/>
              </p:ext>
            </p:extLst>
          </p:nvPr>
        </p:nvGraphicFramePr>
        <p:xfrm>
          <a:off x="5508783" y="1896533"/>
          <a:ext cx="2856283" cy="339514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02533"/>
                <a:gridCol w="1453750"/>
              </a:tblGrid>
              <a:tr h="3395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395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5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1,778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5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38,431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5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378,650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5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171,657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5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30,079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5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5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5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654,294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38800" y="3417890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654,294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73658" y="225259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733104"/>
              </p:ext>
            </p:extLst>
          </p:nvPr>
        </p:nvGraphicFramePr>
        <p:xfrm>
          <a:off x="60213" y="2149212"/>
          <a:ext cx="4689587" cy="3681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753534" y="5831153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372,683 Total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25547" y="1779880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596235" y="511202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171600"/>
              </p:ext>
            </p:extLst>
          </p:nvPr>
        </p:nvGraphicFramePr>
        <p:xfrm>
          <a:off x="4834466" y="880535"/>
          <a:ext cx="4233334" cy="2537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056" t="18066" r="20648" b="10494"/>
          <a:stretch/>
        </p:blipFill>
        <p:spPr>
          <a:xfrm>
            <a:off x="347133" y="643467"/>
            <a:ext cx="8562258" cy="48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4" y="687197"/>
            <a:ext cx="3866066" cy="54761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7196"/>
            <a:ext cx="3877732" cy="549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4" y="687197"/>
            <a:ext cx="3866065" cy="54761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7196"/>
            <a:ext cx="3877731" cy="549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4086" y="6559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221239"/>
              </p:ext>
            </p:extLst>
          </p:nvPr>
        </p:nvGraphicFramePr>
        <p:xfrm>
          <a:off x="5274733" y="1756825"/>
          <a:ext cx="3124200" cy="340784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34851"/>
                <a:gridCol w="1789349"/>
              </a:tblGrid>
              <a:tr h="3407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7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7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7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7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7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7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7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7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569921"/>
              </p:ext>
            </p:extLst>
          </p:nvPr>
        </p:nvGraphicFramePr>
        <p:xfrm>
          <a:off x="1142999" y="1756828"/>
          <a:ext cx="3640667" cy="340783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555915"/>
                <a:gridCol w="2084752"/>
              </a:tblGrid>
              <a:tr h="2434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434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4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4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4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4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4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4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4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4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4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4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4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4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403120" y="1299409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357374" y="1299409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51988" y="3514105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82260" y="213541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227" y="842776"/>
            <a:ext cx="4274826" cy="2560824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172636"/>
              </p:ext>
            </p:extLst>
          </p:nvPr>
        </p:nvGraphicFramePr>
        <p:xfrm>
          <a:off x="321734" y="2319868"/>
          <a:ext cx="4225960" cy="328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1650924" y="5715439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209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55255" y="1938522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556317" y="490753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79525" y="743698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12789"/>
              </p:ext>
            </p:extLst>
          </p:nvPr>
        </p:nvGraphicFramePr>
        <p:xfrm>
          <a:off x="1219201" y="1672167"/>
          <a:ext cx="3183466" cy="350096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563191"/>
                <a:gridCol w="1620275"/>
              </a:tblGrid>
              <a:tr h="2500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500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45,856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0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7,916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0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0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41,626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0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18,106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0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0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503,159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0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745,768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0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0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30,934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0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341,195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0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0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1,742,867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403120" y="1299409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357374" y="1299409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497249"/>
              </p:ext>
            </p:extLst>
          </p:nvPr>
        </p:nvGraphicFramePr>
        <p:xfrm>
          <a:off x="5208023" y="1668741"/>
          <a:ext cx="3013109" cy="350439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79540"/>
                <a:gridCol w="1533569"/>
              </a:tblGrid>
              <a:tr h="3504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04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3,443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04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87,430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04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120,224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04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5,560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04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17,560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04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04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358,446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04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595,685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91666" y="3933797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595, 685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13269" y="2688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763892"/>
              </p:ext>
            </p:extLst>
          </p:nvPr>
        </p:nvGraphicFramePr>
        <p:xfrm>
          <a:off x="117787" y="2446867"/>
          <a:ext cx="4470399" cy="313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556348" y="5585354"/>
            <a:ext cx="3685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1,742,867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55255" y="1938522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78541" y="727669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816815"/>
              </p:ext>
            </p:extLst>
          </p:nvPr>
        </p:nvGraphicFramePr>
        <p:xfrm>
          <a:off x="4665133" y="1097001"/>
          <a:ext cx="4402667" cy="279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33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061049"/>
              </p:ext>
            </p:extLst>
          </p:nvPr>
        </p:nvGraphicFramePr>
        <p:xfrm>
          <a:off x="5283199" y="1422400"/>
          <a:ext cx="3005667" cy="362373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284207"/>
                <a:gridCol w="1721460"/>
              </a:tblGrid>
              <a:tr h="3675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675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5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5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5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5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5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5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79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79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661617"/>
              </p:ext>
            </p:extLst>
          </p:nvPr>
        </p:nvGraphicFramePr>
        <p:xfrm>
          <a:off x="1202267" y="1422404"/>
          <a:ext cx="3403600" cy="362372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54600"/>
                <a:gridCol w="1949000"/>
              </a:tblGrid>
              <a:tr h="226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26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6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6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6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6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6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6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6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6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6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6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6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6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PIURA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6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6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2421973" y="1084543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76227" y="1084543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22484</TotalTime>
  <Words>420</Words>
  <Application>Microsoft Office PowerPoint</Application>
  <PresentationFormat>Presentación en pantalla (4:3)</PresentationFormat>
  <Paragraphs>252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713</cp:revision>
  <cp:lastPrinted>2017-03-24T22:30:22Z</cp:lastPrinted>
  <dcterms:created xsi:type="dcterms:W3CDTF">2016-01-13T16:13:53Z</dcterms:created>
  <dcterms:modified xsi:type="dcterms:W3CDTF">2017-11-02T16:22:52Z</dcterms:modified>
</cp:coreProperties>
</file>