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charts/chart3.xml" ContentType="application/vnd.openxmlformats-officedocument.drawingml.chart+xml"/>
  <Override PartName="/ppt/theme/themeOverride3.xml" ContentType="application/vnd.openxmlformats-officedocument.themeOverride+xml"/>
  <Override PartName="/ppt/charts/chart4.xml" ContentType="application/vnd.openxmlformats-officedocument.drawingml.chart+xml"/>
  <Override PartName="/ppt/theme/themeOverride4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"/>
  </p:notesMasterIdLst>
  <p:sldIdLst>
    <p:sldId id="270" r:id="rId2"/>
    <p:sldId id="364" r:id="rId3"/>
    <p:sldId id="350" r:id="rId4"/>
    <p:sldId id="362" r:id="rId5"/>
    <p:sldId id="363" r:id="rId6"/>
    <p:sldId id="370" r:id="rId7"/>
    <p:sldId id="371" r:id="rId8"/>
    <p:sldId id="366" r:id="rId9"/>
    <p:sldId id="369" r:id="rId10"/>
    <p:sldId id="372" r:id="rId11"/>
    <p:sldId id="373" r:id="rId12"/>
    <p:sldId id="259" r:id="rId13"/>
  </p:sldIdLst>
  <p:sldSz cx="9144000" cy="6858000" type="screen4x3"/>
  <p:notesSz cx="6805613" cy="9944100"/>
  <p:defaultTextStyle>
    <a:defPPr>
      <a:defRPr lang="es-P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99"/>
    <a:srgbClr val="FF3300"/>
    <a:srgbClr val="1F7B91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25E5076-3810-47DD-B79F-674D7AD40C01}" styleName="Estilo oscuro 1 - Énfasi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113A9D2-9D6B-4929-AA2D-F23B5EE8CBE7}" styleName="Estilo temático 2 - Énfasi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8FD4443E-F989-4FC4-A0C8-D5A2AF1F390B}" styleName="Estilo oscuro 1 - Énfasi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233" autoAdjust="0"/>
    <p:restoredTop sz="96203" autoAdjust="0"/>
  </p:normalViewPr>
  <p:slideViewPr>
    <p:cSldViewPr snapToGrid="0">
      <p:cViewPr varScale="1">
        <p:scale>
          <a:sx n="113" d="100"/>
          <a:sy n="113" d="100"/>
        </p:scale>
        <p:origin x="1728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Centros_Poblados_Inundaciones.xls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Centros_Poblados_Inundaciones.xls" TargetMode="External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Mov_Masa.xls" TargetMode="External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Temp\Tablas\Centros_Poblados_Mov_Masa.xls" TargetMode="External"/><Relationship Id="rId1" Type="http://schemas.openxmlformats.org/officeDocument/2006/relationships/themeOverride" Target="../theme/themeOverride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'TABLA Y GRAFICO'!$E$4:$E$11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GRAFICO'!$F$4:$F$11</c:f>
              <c:numCache>
                <c:formatCode>General</c:formatCode>
                <c:ptCount val="8"/>
                <c:pt idx="0">
                  <c:v>3</c:v>
                </c:pt>
                <c:pt idx="1">
                  <c:v>11</c:v>
                </c:pt>
                <c:pt idx="2">
                  <c:v>11</c:v>
                </c:pt>
                <c:pt idx="3">
                  <c:v>8</c:v>
                </c:pt>
                <c:pt idx="4">
                  <c:v>4</c:v>
                </c:pt>
                <c:pt idx="5">
                  <c:v>5</c:v>
                </c:pt>
                <c:pt idx="6">
                  <c:v>43</c:v>
                </c:pt>
                <c:pt idx="7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47153424"/>
        <c:axId val="147153984"/>
      </c:barChart>
      <c:catAx>
        <c:axId val="1471534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7153984"/>
        <c:crosses val="autoZero"/>
        <c:auto val="1"/>
        <c:lblAlgn val="ctr"/>
        <c:lblOffset val="100"/>
        <c:noMultiLvlLbl val="0"/>
      </c:catAx>
      <c:valAx>
        <c:axId val="14715398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47153424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GRAFICO'!$C$3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'TABLA Y GRAFICO'!$B$4:$B$11</c:f>
              <c:strCache>
                <c:ptCount val="8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SAN MARTIN</c:v>
                </c:pt>
                <c:pt idx="7">
                  <c:v>UCAYALI</c:v>
                </c:pt>
              </c:strCache>
            </c:strRef>
          </c:cat>
          <c:val>
            <c:numRef>
              <c:f>'TABLA Y GRAFICO'!$C$4:$C$11</c:f>
              <c:numCache>
                <c:formatCode>#,##0</c:formatCode>
                <c:ptCount val="8"/>
                <c:pt idx="0">
                  <c:v>4745</c:v>
                </c:pt>
                <c:pt idx="1">
                  <c:v>82886</c:v>
                </c:pt>
                <c:pt idx="2">
                  <c:v>100022</c:v>
                </c:pt>
                <c:pt idx="3">
                  <c:v>22355</c:v>
                </c:pt>
                <c:pt idx="4">
                  <c:v>10148</c:v>
                </c:pt>
                <c:pt idx="5">
                  <c:v>17484</c:v>
                </c:pt>
                <c:pt idx="6">
                  <c:v>248332</c:v>
                </c:pt>
                <c:pt idx="7">
                  <c:v>44847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4840352"/>
        <c:axId val="164840912"/>
      </c:barChart>
      <c:catAx>
        <c:axId val="1648403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840912"/>
        <c:crosses val="autoZero"/>
        <c:auto val="1"/>
        <c:lblAlgn val="ctr"/>
        <c:lblOffset val="100"/>
        <c:noMultiLvlLbl val="0"/>
      </c:catAx>
      <c:valAx>
        <c:axId val="1648409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8403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CANTIDAD DE DISTRITOS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GRAFICO'!$F$3</c:f>
              <c:strCache>
                <c:ptCount val="1"/>
                <c:pt idx="0">
                  <c:v>CANTIDAD DE DISTRITOS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'TABLA Y GRAFICO'!$E$4:$E$12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GRAFICO'!$F$4:$F$12</c:f>
              <c:numCache>
                <c:formatCode>General</c:formatCode>
                <c:ptCount val="9"/>
                <c:pt idx="0">
                  <c:v>5</c:v>
                </c:pt>
                <c:pt idx="1">
                  <c:v>15</c:v>
                </c:pt>
                <c:pt idx="2">
                  <c:v>13</c:v>
                </c:pt>
                <c:pt idx="3">
                  <c:v>2</c:v>
                </c:pt>
                <c:pt idx="4">
                  <c:v>4</c:v>
                </c:pt>
                <c:pt idx="5">
                  <c:v>7</c:v>
                </c:pt>
                <c:pt idx="6">
                  <c:v>2</c:v>
                </c:pt>
                <c:pt idx="7">
                  <c:v>51</c:v>
                </c:pt>
                <c:pt idx="8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4843152"/>
        <c:axId val="164843712"/>
      </c:barChart>
      <c:catAx>
        <c:axId val="1648431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843712"/>
        <c:crosses val="autoZero"/>
        <c:auto val="1"/>
        <c:lblAlgn val="ctr"/>
        <c:lblOffset val="100"/>
        <c:noMultiLvlLbl val="0"/>
      </c:catAx>
      <c:valAx>
        <c:axId val="1648437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8431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1" u="none" strike="noStrike" kern="1200" spc="100" baseline="0">
                <a:solidFill>
                  <a:schemeClr val="lt1">
                    <a:lumMod val="95000"/>
                  </a:schemeClr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pPr>
            <a:r>
              <a:rPr lang="es-PE"/>
              <a:t>POBLACION TOTAL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'TABLA Y GRAFICO'!$C$3</c:f>
              <c:strCache>
                <c:ptCount val="1"/>
                <c:pt idx="0">
                  <c:v>POBLACION TOTAL</c:v>
                </c:pt>
              </c:strCache>
            </c:strRef>
          </c:tx>
          <c:spPr>
            <a:gradFill rotWithShape="1">
              <a:gsLst>
                <a:gs pos="0">
                  <a:srgbClr val="FF9966"/>
                </a:gs>
                <a:gs pos="50000">
                  <a:srgbClr val="FF3300"/>
                </a:gs>
                <a:gs pos="100000">
                  <a:srgbClr val="FF99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  <a:scene3d>
              <a:camera prst="orthographicFront"/>
              <a:lightRig rig="freezing" dir="t"/>
            </a:scene3d>
            <a:sp3d prstMaterial="dkEdge">
              <a:bevelT/>
            </a:sp3d>
          </c:spPr>
          <c:invertIfNegative val="0"/>
          <c:dLbls>
            <c:spPr>
              <a:solidFill>
                <a:srgbClr val="5B9BD5">
                  <a:lumMod val="20000"/>
                  <a:lumOff val="80000"/>
                </a:srgbClr>
              </a:solidFill>
              <a:ln>
                <a:noFill/>
              </a:ln>
              <a:effectLst/>
            </c:spPr>
            <c:txPr>
              <a:bodyPr rot="0" spcFirstLastPara="1" vertOverflow="clip" horzOverflow="clip" vert="horz" wrap="square" lIns="36000" tIns="19050" rIns="38100" bIns="19050" anchor="ctr" anchorCtr="1">
                <a:spAutoFit/>
              </a:bodyPr>
              <a:lstStyle/>
              <a:p>
                <a:pPr>
                  <a:defRPr sz="700" b="1" i="1" u="none" strike="noStrike" kern="1200" baseline="0">
                    <a:solidFill>
                      <a:schemeClr val="tx2">
                        <a:lumMod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s-PE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'TABLA Y GRAFICO'!$B$4:$B$12</c:f>
              <c:strCache>
                <c:ptCount val="9"/>
                <c:pt idx="0">
                  <c:v>CUSCO</c:v>
                </c:pt>
                <c:pt idx="1">
                  <c:v>HUANUCO</c:v>
                </c:pt>
                <c:pt idx="2">
                  <c:v>JUNIN</c:v>
                </c:pt>
                <c:pt idx="3">
                  <c:v>LORETO</c:v>
                </c:pt>
                <c:pt idx="4">
                  <c:v>MADRE DE DIOS</c:v>
                </c:pt>
                <c:pt idx="5">
                  <c:v>PASCO</c:v>
                </c:pt>
                <c:pt idx="6">
                  <c:v>PUNO</c:v>
                </c:pt>
                <c:pt idx="7">
                  <c:v>SAN MARTIN</c:v>
                </c:pt>
                <c:pt idx="8">
                  <c:v>UCAYALI</c:v>
                </c:pt>
              </c:strCache>
            </c:strRef>
          </c:cat>
          <c:val>
            <c:numRef>
              <c:f>'TABLA Y GRAFICO'!$C$4:$C$12</c:f>
              <c:numCache>
                <c:formatCode>#,##0</c:formatCode>
                <c:ptCount val="9"/>
                <c:pt idx="0">
                  <c:v>11802</c:v>
                </c:pt>
                <c:pt idx="1">
                  <c:v>121126</c:v>
                </c:pt>
                <c:pt idx="2">
                  <c:v>139539</c:v>
                </c:pt>
                <c:pt idx="3">
                  <c:v>91</c:v>
                </c:pt>
                <c:pt idx="4">
                  <c:v>2329</c:v>
                </c:pt>
                <c:pt idx="5">
                  <c:v>26427</c:v>
                </c:pt>
                <c:pt idx="6">
                  <c:v>1559</c:v>
                </c:pt>
                <c:pt idx="7">
                  <c:v>221575</c:v>
                </c:pt>
                <c:pt idx="8">
                  <c:v>21635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15"/>
        <c:overlap val="-20"/>
        <c:axId val="164845952"/>
        <c:axId val="164846512"/>
      </c:barChart>
      <c:catAx>
        <c:axId val="16484595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lt1">
                <a:lumMod val="95000"/>
                <a:alpha val="54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846512"/>
        <c:crosses val="autoZero"/>
        <c:auto val="1"/>
        <c:lblAlgn val="ctr"/>
        <c:lblOffset val="100"/>
        <c:noMultiLvlLbl val="0"/>
      </c:catAx>
      <c:valAx>
        <c:axId val="16484651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lt1">
                  <a:lumMod val="95000"/>
                  <a:alpha val="10000"/>
                </a:schemeClr>
              </a:solidFill>
              <a:round/>
            </a:ln>
            <a:effectLst/>
          </c:spPr>
        </c:majorGridlines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1" i="1" u="none" strike="noStrike" kern="1200" baseline="0">
                <a:solidFill>
                  <a:schemeClr val="lt1">
                    <a:lumMod val="8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s-PE"/>
          </a:p>
        </c:txPr>
        <c:crossAx val="164845952"/>
        <c:crosses val="autoZero"/>
        <c:crossBetween val="between"/>
      </c:valAx>
      <c:spPr>
        <a:noFill/>
        <a:ln w="25400">
          <a:noFill/>
        </a:ln>
      </c:spPr>
    </c:plotArea>
    <c:plotVisOnly val="1"/>
    <c:dispBlanksAs val="gap"/>
    <c:showDLblsOverMax val="0"/>
  </c:chart>
  <c:spPr>
    <a:gradFill flip="none" rotWithShape="1">
      <a:gsLst>
        <a:gs pos="0">
          <a:schemeClr val="dk1">
            <a:lumMod val="65000"/>
            <a:lumOff val="35000"/>
          </a:schemeClr>
        </a:gs>
        <a:gs pos="100000">
          <a:schemeClr val="dk1">
            <a:lumMod val="85000"/>
            <a:lumOff val="15000"/>
          </a:schemeClr>
        </a:gs>
      </a:gsLst>
      <a:path path="circle">
        <a:fillToRect l="50000" t="50000" r="50000" b="50000"/>
      </a:path>
      <a:tileRect/>
    </a:gradFill>
    <a:ln>
      <a:noFill/>
    </a:ln>
    <a:effectLst/>
  </c:spPr>
  <c:txPr>
    <a:bodyPr/>
    <a:lstStyle/>
    <a:p>
      <a:pPr>
        <a:defRPr/>
      </a:pPr>
      <a:endParaRPr lang="es-PE"/>
    </a:p>
  </c:txPr>
  <c:externalData r:id="rId2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54183" y="0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/>
          <a:lstStyle>
            <a:lvl1pPr algn="r">
              <a:defRPr sz="1200"/>
            </a:lvl1pPr>
          </a:lstStyle>
          <a:p>
            <a:fld id="{5D9D88A4-A731-4438-A4DC-AEACE4610CBD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3013"/>
            <a:ext cx="4471987" cy="33559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577" tIns="45789" rIns="91577" bIns="45789" rtlCol="0" anchor="ctr"/>
          <a:lstStyle/>
          <a:p>
            <a:endParaRPr lang="es-PE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0244" y="4785192"/>
            <a:ext cx="5445126" cy="3915300"/>
          </a:xfrm>
          <a:prstGeom prst="rect">
            <a:avLst/>
          </a:prstGeom>
        </p:spPr>
        <p:txBody>
          <a:bodyPr vert="horz" lIns="91577" tIns="45789" rIns="91577" bIns="45789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E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l">
              <a:defRPr sz="1200"/>
            </a:lvl1pPr>
          </a:lstStyle>
          <a:p>
            <a:endParaRPr lang="es-PE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54183" y="9446338"/>
            <a:ext cx="2949841" cy="497762"/>
          </a:xfrm>
          <a:prstGeom prst="rect">
            <a:avLst/>
          </a:prstGeom>
        </p:spPr>
        <p:txBody>
          <a:bodyPr vert="horz" lIns="91577" tIns="45789" rIns="91577" bIns="45789" rtlCol="0" anchor="b"/>
          <a:lstStyle>
            <a:lvl1pPr algn="r">
              <a:defRPr sz="1200"/>
            </a:lvl1pPr>
          </a:lstStyle>
          <a:p>
            <a:fld id="{65590B2E-9D29-4355-81C1-BEE60E0C06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4430449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E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5590B2E-9D29-4355-81C1-BEE60E0C069F}" type="slidenum">
              <a:rPr lang="es-PE" smtClean="0"/>
              <a:t>3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498493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99657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35244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127181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9562832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50124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786851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1500072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155558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0223785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8084936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0050317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46B86D-1AAE-4195-A06E-E8FEF04D5022}" type="datetimeFigureOut">
              <a:rPr lang="es-PE" smtClean="0"/>
              <a:t>03/11/2017</a:t>
            </a:fld>
            <a:endParaRPr lang="es-P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B581D5-CCA8-4840-8ABD-6D304A8EC09F}" type="slidenum">
              <a:rPr lang="es-PE" smtClean="0"/>
              <a:t>‹Nº›</a:t>
            </a:fld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827972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oporte-sigrid@cenepred.gob.pe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710747" y="3243509"/>
            <a:ext cx="8233228" cy="1547478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PE" sz="8000" b="1" u="sng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ESCENARIO DE RIESGO</a:t>
            </a:r>
          </a:p>
          <a:p>
            <a:endParaRPr lang="es-PE" sz="8000" b="1" dirty="0" smtClean="0">
              <a:solidFill>
                <a:srgbClr val="1F7B9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IDENTIFICACIÓN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PROBABLES LOCALIDADES AFECTADAS</a:t>
            </a:r>
          </a:p>
          <a:p>
            <a: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s-PE" sz="80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PRONÓSTICO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</a:t>
            </a:r>
            <a:r>
              <a:rPr lang="es-PE" sz="5500" b="1" dirty="0" smtClean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PRECIPITACIONES 02/11/2017 (16:00 </a:t>
            </a:r>
            <a:r>
              <a:rPr lang="es-PE" sz="5500" b="1" dirty="0">
                <a:solidFill>
                  <a:srgbClr val="1F7B9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HORAS)</a:t>
            </a:r>
          </a:p>
        </p:txBody>
      </p:sp>
    </p:spTree>
    <p:extLst>
      <p:ext uri="{BB962C8B-B14F-4D97-AF65-F5344CB8AC3E}">
        <p14:creationId xmlns:p14="http://schemas.microsoft.com/office/powerpoint/2010/main" val="570204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434256" y="672876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253407" y="1222401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9915795"/>
              </p:ext>
            </p:extLst>
          </p:nvPr>
        </p:nvGraphicFramePr>
        <p:xfrm>
          <a:off x="3242733" y="1771926"/>
          <a:ext cx="3183467" cy="3522134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563192"/>
                <a:gridCol w="1620275"/>
              </a:tblGrid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11,802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121,126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139,539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2,329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26,427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1,559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221,575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21,635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20194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546,083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013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405005" y="530059"/>
            <a:ext cx="459722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Movimientos en Masa</a:t>
            </a:r>
          </a:p>
        </p:txBody>
      </p:sp>
      <p:sp>
        <p:nvSpPr>
          <p:cNvPr id="6" name="Rectángulo 5"/>
          <p:cNvSpPr/>
          <p:nvPr/>
        </p:nvSpPr>
        <p:spPr>
          <a:xfrm>
            <a:off x="3128814" y="5518364"/>
            <a:ext cx="3149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2,126,375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224156" y="970303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74576088"/>
              </p:ext>
            </p:extLst>
          </p:nvPr>
        </p:nvGraphicFramePr>
        <p:xfrm>
          <a:off x="1527026" y="1509712"/>
          <a:ext cx="6353175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6590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2896039" y="4142940"/>
            <a:ext cx="366836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Consultas:</a:t>
            </a:r>
          </a:p>
          <a:p>
            <a:pPr algn="ctr"/>
            <a:r>
              <a:rPr lang="es-PE" dirty="0" smtClean="0">
                <a:solidFill>
                  <a:schemeClr val="tx1">
                    <a:lumMod val="65000"/>
                    <a:lumOff val="35000"/>
                  </a:schemeClr>
                </a:solidFill>
                <a:hlinkClick r:id="rId3"/>
              </a:rPr>
              <a:t>soporte-sigrid@cenepred.gob.pe</a:t>
            </a:r>
            <a:endParaRPr lang="es-PE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0070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63895"/>
            <a:ext cx="9144000" cy="5130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865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603036" y="103193"/>
            <a:ext cx="3514425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muy alta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 Pronóstico de Lluvias</a:t>
            </a:r>
          </a:p>
        </p:txBody>
      </p:sp>
      <p:sp>
        <p:nvSpPr>
          <p:cNvPr id="9" name="Rectángulo 8"/>
          <p:cNvSpPr/>
          <p:nvPr/>
        </p:nvSpPr>
        <p:spPr>
          <a:xfrm>
            <a:off x="5010455" y="46582"/>
            <a:ext cx="2761294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Mapa de exposición alta y </a:t>
            </a:r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muy </a:t>
            </a:r>
            <a:r>
              <a:rPr lang="es-PE" sz="1100" b="1" dirty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alta por </a:t>
            </a:r>
            <a:r>
              <a:rPr lang="es-PE" sz="1100" b="1" dirty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movimientos en </a:t>
            </a:r>
            <a:r>
              <a:rPr lang="es-PE" sz="1100" b="1" dirty="0" smtClean="0">
                <a:solidFill>
                  <a:srgbClr val="1F7B9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masa</a:t>
            </a:r>
          </a:p>
          <a:p>
            <a:pPr algn="ctr"/>
            <a:r>
              <a:rPr lang="es-PE" sz="11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Según el Pronóstico de Lluvias</a:t>
            </a:r>
            <a:endParaRPr lang="es-PE" sz="11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214" y="687197"/>
            <a:ext cx="3866065" cy="547614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4400" y="687196"/>
            <a:ext cx="3877731" cy="549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442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3044086" y="655942"/>
            <a:ext cx="34791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inundación</a:t>
            </a:r>
          </a:p>
        </p:txBody>
      </p:sp>
      <p:sp>
        <p:nvSpPr>
          <p:cNvPr id="5" name="Rectángulo 4"/>
          <p:cNvSpPr/>
          <p:nvPr/>
        </p:nvSpPr>
        <p:spPr>
          <a:xfrm>
            <a:off x="4304206" y="159975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35184548"/>
              </p:ext>
            </p:extLst>
          </p:nvPr>
        </p:nvGraphicFramePr>
        <p:xfrm>
          <a:off x="3454399" y="1969086"/>
          <a:ext cx="2904067" cy="299238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241114"/>
                <a:gridCol w="1662953"/>
              </a:tblGrid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29923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96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5198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924241" y="340541"/>
            <a:ext cx="34839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82437" y="5718825"/>
            <a:ext cx="15675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96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86768" y="119623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69399438"/>
              </p:ext>
            </p:extLst>
          </p:nvPr>
        </p:nvGraphicFramePr>
        <p:xfrm>
          <a:off x="1465824" y="1624067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13332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3"/>
          <p:cNvSpPr/>
          <p:nvPr/>
        </p:nvSpPr>
        <p:spPr>
          <a:xfrm>
            <a:off x="2810934" y="743698"/>
            <a:ext cx="352372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Inundación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4093336" y="120793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65844064"/>
              </p:ext>
            </p:extLst>
          </p:nvPr>
        </p:nvGraphicFramePr>
        <p:xfrm>
          <a:off x="3268133" y="1752596"/>
          <a:ext cx="2734733" cy="3183470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42849"/>
                <a:gridCol w="1391884"/>
              </a:tblGrid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POBLACION TOTAL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4,745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82,886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100,022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22,355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10,148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17,484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248,332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44,847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18347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530,819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5469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823920" y="508292"/>
            <a:ext cx="352853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Población expuesta por Inundación</a:t>
            </a:r>
          </a:p>
        </p:txBody>
      </p:sp>
      <p:sp>
        <p:nvSpPr>
          <p:cNvPr id="6" name="Rectángulo 5"/>
          <p:cNvSpPr/>
          <p:nvPr/>
        </p:nvSpPr>
        <p:spPr>
          <a:xfrm>
            <a:off x="2613748" y="5610755"/>
            <a:ext cx="36854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530,819 Total de Pobladores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08726" y="877624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2" name="Gráfico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78513645"/>
              </p:ext>
            </p:extLst>
          </p:nvPr>
        </p:nvGraphicFramePr>
        <p:xfrm>
          <a:off x="1564746" y="1402848"/>
          <a:ext cx="6353175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27544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2633639" y="546281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por </a:t>
            </a:r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movimiento en masa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4368793" y="1053072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Tabla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92506829"/>
              </p:ext>
            </p:extLst>
          </p:nvPr>
        </p:nvGraphicFramePr>
        <p:xfrm>
          <a:off x="3259666" y="1578793"/>
          <a:ext cx="3166533" cy="3384678"/>
        </p:xfrm>
        <a:graphic>
          <a:graphicData uri="http://schemas.openxmlformats.org/drawingml/2006/table">
            <a:tbl>
              <a:tblPr>
                <a:tableStyleId>{125E5076-3810-47DD-B79F-674D7AD40C01}</a:tableStyleId>
              </a:tblPr>
              <a:tblGrid>
                <a:gridCol w="1353284"/>
                <a:gridCol w="1813249"/>
              </a:tblGrid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DEPARTAMENTOS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CANTIDAD DE DISTRITOS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CUSCO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HUANUCO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JUNIN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13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LORETO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MADRE DE DIOS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4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PASCO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7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PUNO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2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SAN MARTIN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51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UCAYALI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5</a:t>
                      </a:r>
                      <a:endParaRPr lang="es-PE" sz="1100" b="1" i="1" u="none" strike="noStrike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/>
                </a:tc>
              </a:tr>
              <a:tr h="307698"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Total general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PE" sz="1100" b="1" i="1" u="none" strike="noStrike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104</a:t>
                      </a:r>
                      <a:endParaRPr lang="es-PE" sz="1100" b="1" i="1" u="none" strike="noStrike" dirty="0">
                        <a:solidFill>
                          <a:srgbClr val="000000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9329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ángulo 6"/>
          <p:cNvSpPr/>
          <p:nvPr/>
        </p:nvSpPr>
        <p:spPr>
          <a:xfrm>
            <a:off x="2417231" y="817927"/>
            <a:ext cx="442922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Distritos expuestos </a:t>
            </a:r>
            <a:r>
              <a:rPr lang="es-PE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 movimiento en masa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Rectángulo 5"/>
          <p:cNvSpPr/>
          <p:nvPr/>
        </p:nvSpPr>
        <p:spPr>
          <a:xfrm>
            <a:off x="3866506" y="5622978"/>
            <a:ext cx="15306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104 Distritos</a:t>
            </a:r>
            <a:endParaRPr lang="es-PE" sz="24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4152385" y="1301165"/>
            <a:ext cx="95891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s-PE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Nivel 03</a:t>
            </a:r>
            <a:endParaRPr lang="es-PE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11" name="Gráfico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52282173"/>
              </p:ext>
            </p:extLst>
          </p:nvPr>
        </p:nvGraphicFramePr>
        <p:xfrm>
          <a:off x="1431442" y="1784403"/>
          <a:ext cx="6400800" cy="38385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981518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22796</TotalTime>
  <Words>226</Words>
  <Application>Microsoft Office PowerPoint</Application>
  <PresentationFormat>Presentación en pantalla (4:3)</PresentationFormat>
  <Paragraphs>118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CURSO DE FORMACIÓN</dc:title>
  <dc:creator>Laura Aledo Uema</dc:creator>
  <cp:lastModifiedBy>MODULO20</cp:lastModifiedBy>
  <cp:revision>723</cp:revision>
  <cp:lastPrinted>2017-03-24T22:30:22Z</cp:lastPrinted>
  <dcterms:created xsi:type="dcterms:W3CDTF">2016-01-13T16:13:53Z</dcterms:created>
  <dcterms:modified xsi:type="dcterms:W3CDTF">2017-11-03T15:43:43Z</dcterms:modified>
</cp:coreProperties>
</file>