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6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Centros_Poblados_Inundacion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Centros_Poblados_Inundaciones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Centros_Poblados_Inundacione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Centros_Poblados_Inundaciones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Poblados_Mov_Masa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Poblados_Mov_Masa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10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10</c:v>
                </c:pt>
                <c:pt idx="5">
                  <c:v>8</c:v>
                </c:pt>
                <c:pt idx="6">
                  <c:v>52</c:v>
                </c:pt>
                <c:pt idx="7">
                  <c:v>3</c:v>
                </c:pt>
                <c:pt idx="8">
                  <c:v>51</c:v>
                </c:pt>
                <c:pt idx="9">
                  <c:v>11</c:v>
                </c:pt>
                <c:pt idx="10">
                  <c:v>10</c:v>
                </c:pt>
                <c:pt idx="11">
                  <c:v>6</c:v>
                </c:pt>
                <c:pt idx="1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8835216"/>
        <c:axId val="158840256"/>
      </c:barChart>
      <c:catAx>
        <c:axId val="158835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8840256"/>
        <c:crosses val="autoZero"/>
        <c:auto val="1"/>
        <c:lblAlgn val="ctr"/>
        <c:lblOffset val="100"/>
        <c:noMultiLvlLbl val="0"/>
      </c:catAx>
      <c:valAx>
        <c:axId val="15884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8835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15</c:v>
                </c:pt>
                <c:pt idx="4">
                  <c:v>12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51</c:v>
                </c:pt>
                <c:pt idx="9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15853520"/>
        <c:axId val="215859680"/>
      </c:barChart>
      <c:catAx>
        <c:axId val="21585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5859680"/>
        <c:crosses val="autoZero"/>
        <c:auto val="1"/>
        <c:lblAlgn val="ctr"/>
        <c:lblOffset val="100"/>
        <c:noMultiLvlLbl val="0"/>
      </c:catAx>
      <c:valAx>
        <c:axId val="215859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585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AMAZONAS</c:v>
                </c:pt>
                <c:pt idx="1">
                  <c:v>AYACUCHO</c:v>
                </c:pt>
                <c:pt idx="2">
                  <c:v>CAJAMARCA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45288</c:v>
                </c:pt>
                <c:pt idx="1">
                  <c:v>4782</c:v>
                </c:pt>
                <c:pt idx="2">
                  <c:v>6538</c:v>
                </c:pt>
                <c:pt idx="3">
                  <c:v>13002</c:v>
                </c:pt>
                <c:pt idx="4">
                  <c:v>17935</c:v>
                </c:pt>
                <c:pt idx="5">
                  <c:v>4968</c:v>
                </c:pt>
                <c:pt idx="6">
                  <c:v>525388</c:v>
                </c:pt>
                <c:pt idx="7">
                  <c:v>88</c:v>
                </c:pt>
                <c:pt idx="8">
                  <c:v>751157</c:v>
                </c:pt>
                <c:pt idx="9">
                  <c:v>92982</c:v>
                </c:pt>
                <c:pt idx="10">
                  <c:v>38259</c:v>
                </c:pt>
                <c:pt idx="11">
                  <c:v>21153</c:v>
                </c:pt>
                <c:pt idx="12">
                  <c:v>325111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08112576"/>
        <c:axId val="208114816"/>
      </c:barChart>
      <c:catAx>
        <c:axId val="20811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8114816"/>
        <c:crosses val="autoZero"/>
        <c:auto val="1"/>
        <c:lblAlgn val="ctr"/>
        <c:lblOffset val="100"/>
        <c:noMultiLvlLbl val="0"/>
      </c:catAx>
      <c:valAx>
        <c:axId val="20811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8112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568</c:v>
                </c:pt>
                <c:pt idx="1">
                  <c:v>21</c:v>
                </c:pt>
                <c:pt idx="2">
                  <c:v>568</c:v>
                </c:pt>
                <c:pt idx="3">
                  <c:v>53276</c:v>
                </c:pt>
                <c:pt idx="4">
                  <c:v>20731</c:v>
                </c:pt>
                <c:pt idx="5">
                  <c:v>171</c:v>
                </c:pt>
                <c:pt idx="6">
                  <c:v>52</c:v>
                </c:pt>
                <c:pt idx="7">
                  <c:v>394</c:v>
                </c:pt>
                <c:pt idx="8">
                  <c:v>16972</c:v>
                </c:pt>
                <c:pt idx="9">
                  <c:v>552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08382416"/>
        <c:axId val="208379616"/>
      </c:barChart>
      <c:catAx>
        <c:axId val="20838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8379616"/>
        <c:crosses val="autoZero"/>
        <c:auto val="1"/>
        <c:lblAlgn val="ctr"/>
        <c:lblOffset val="100"/>
        <c:noMultiLvlLbl val="0"/>
      </c:catAx>
      <c:valAx>
        <c:axId val="20837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838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GRAFICO'!$J$4:$J$17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SAN MARTIN</c:v>
                </c:pt>
              </c:strCache>
            </c:strRef>
          </c:cat>
          <c:val>
            <c:numRef>
              <c:f>'TABLA Y GRAFICO'!$K$4:$K$17</c:f>
              <c:numCache>
                <c:formatCode>#,##0</c:formatCode>
                <c:ptCount val="14"/>
                <c:pt idx="0">
                  <c:v>24</c:v>
                </c:pt>
                <c:pt idx="1">
                  <c:v>55</c:v>
                </c:pt>
                <c:pt idx="2">
                  <c:v>7</c:v>
                </c:pt>
                <c:pt idx="3">
                  <c:v>30</c:v>
                </c:pt>
                <c:pt idx="4">
                  <c:v>11</c:v>
                </c:pt>
                <c:pt idx="5">
                  <c:v>44</c:v>
                </c:pt>
                <c:pt idx="6">
                  <c:v>57</c:v>
                </c:pt>
                <c:pt idx="7">
                  <c:v>113</c:v>
                </c:pt>
                <c:pt idx="8">
                  <c:v>23</c:v>
                </c:pt>
                <c:pt idx="9">
                  <c:v>14</c:v>
                </c:pt>
                <c:pt idx="10">
                  <c:v>10</c:v>
                </c:pt>
                <c:pt idx="11">
                  <c:v>4</c:v>
                </c:pt>
                <c:pt idx="12">
                  <c:v>22</c:v>
                </c:pt>
                <c:pt idx="1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83260288"/>
        <c:axId val="283260848"/>
      </c:barChart>
      <c:catAx>
        <c:axId val="283260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3260848"/>
        <c:crosses val="autoZero"/>
        <c:auto val="1"/>
        <c:lblAlgn val="ctr"/>
        <c:lblOffset val="100"/>
        <c:noMultiLvlLbl val="0"/>
      </c:catAx>
      <c:valAx>
        <c:axId val="28326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3260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GRAFICO'!$K$4:$K$13</c:f>
              <c:numCache>
                <c:formatCode>#,##0</c:formatCode>
                <c:ptCount val="10"/>
                <c:pt idx="0">
                  <c:v>69</c:v>
                </c:pt>
                <c:pt idx="1">
                  <c:v>1</c:v>
                </c:pt>
                <c:pt idx="2">
                  <c:v>8</c:v>
                </c:pt>
                <c:pt idx="3">
                  <c:v>31</c:v>
                </c:pt>
                <c:pt idx="4">
                  <c:v>17</c:v>
                </c:pt>
                <c:pt idx="5">
                  <c:v>1</c:v>
                </c:pt>
                <c:pt idx="6">
                  <c:v>1</c:v>
                </c:pt>
                <c:pt idx="7">
                  <c:v>9</c:v>
                </c:pt>
                <c:pt idx="8">
                  <c:v>66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64372208"/>
        <c:axId val="164371648"/>
      </c:barChart>
      <c:catAx>
        <c:axId val="16437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371648"/>
        <c:crosses val="autoZero"/>
        <c:auto val="1"/>
        <c:lblAlgn val="ctr"/>
        <c:lblOffset val="100"/>
        <c:noMultiLvlLbl val="0"/>
      </c:catAx>
      <c:valAx>
        <c:axId val="164371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37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'TABLA Y GRAFICO'!$F$4:$F$17</c:f>
              <c:strCache>
                <c:ptCount val="14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SAN MARTIN</c:v>
                </c:pt>
              </c:strCache>
            </c:strRef>
          </c:cat>
          <c:val>
            <c:numRef>
              <c:f>'TABLA Y GRAFICO'!$G$4:$G$17</c:f>
              <c:numCache>
                <c:formatCode>#,##0</c:formatCode>
                <c:ptCount val="14"/>
                <c:pt idx="0">
                  <c:v>106732</c:v>
                </c:pt>
                <c:pt idx="1">
                  <c:v>209185</c:v>
                </c:pt>
                <c:pt idx="2">
                  <c:v>53374</c:v>
                </c:pt>
                <c:pt idx="3">
                  <c:v>96066</c:v>
                </c:pt>
                <c:pt idx="4">
                  <c:v>46639</c:v>
                </c:pt>
                <c:pt idx="5">
                  <c:v>294807</c:v>
                </c:pt>
                <c:pt idx="6">
                  <c:v>256782</c:v>
                </c:pt>
                <c:pt idx="7">
                  <c:v>859096</c:v>
                </c:pt>
                <c:pt idx="8">
                  <c:v>109311</c:v>
                </c:pt>
                <c:pt idx="9">
                  <c:v>10279</c:v>
                </c:pt>
                <c:pt idx="10">
                  <c:v>7623</c:v>
                </c:pt>
                <c:pt idx="11">
                  <c:v>2189</c:v>
                </c:pt>
                <c:pt idx="12">
                  <c:v>191927</c:v>
                </c:pt>
                <c:pt idx="13">
                  <c:v>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80237616"/>
        <c:axId val="280235376"/>
      </c:barChart>
      <c:catAx>
        <c:axId val="28023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0235376"/>
        <c:crosses val="autoZero"/>
        <c:auto val="1"/>
        <c:lblAlgn val="ctr"/>
        <c:lblOffset val="100"/>
        <c:noMultiLvlLbl val="0"/>
      </c:catAx>
      <c:valAx>
        <c:axId val="28023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8023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GRAFICO'!$F$4:$F$13</c:f>
              <c:strCache>
                <c:ptCount val="10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GRAFICO'!$G$4:$G$13</c:f>
              <c:numCache>
                <c:formatCode>#,##0</c:formatCode>
                <c:ptCount val="10"/>
                <c:pt idx="0">
                  <c:v>6424</c:v>
                </c:pt>
                <c:pt idx="1">
                  <c:v>22</c:v>
                </c:pt>
                <c:pt idx="2">
                  <c:v>484</c:v>
                </c:pt>
                <c:pt idx="3">
                  <c:v>3625</c:v>
                </c:pt>
                <c:pt idx="4">
                  <c:v>2318</c:v>
                </c:pt>
                <c:pt idx="5">
                  <c:v>0</c:v>
                </c:pt>
                <c:pt idx="6">
                  <c:v>66</c:v>
                </c:pt>
                <c:pt idx="7">
                  <c:v>348</c:v>
                </c:pt>
                <c:pt idx="8">
                  <c:v>11263</c:v>
                </c:pt>
                <c:pt idx="9">
                  <c:v>490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56408336"/>
        <c:axId val="156409456"/>
      </c:barChart>
      <c:catAx>
        <c:axId val="156408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6409456"/>
        <c:crosses val="autoZero"/>
        <c:auto val="1"/>
        <c:lblAlgn val="ctr"/>
        <c:lblOffset val="100"/>
        <c:noMultiLvlLbl val="0"/>
      </c:catAx>
      <c:valAx>
        <c:axId val="156409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5640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91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6" y="59060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23175" y="604199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804534" y="1090142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2187" y="1090142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430828" y="604199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066274"/>
              </p:ext>
            </p:extLst>
          </p:nvPr>
        </p:nvGraphicFramePr>
        <p:xfrm>
          <a:off x="225260" y="1566332"/>
          <a:ext cx="5781839" cy="432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156391"/>
              </p:ext>
            </p:extLst>
          </p:nvPr>
        </p:nvGraphicFramePr>
        <p:xfrm>
          <a:off x="6138333" y="1566332"/>
          <a:ext cx="5909734" cy="432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8259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052240" y="456431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09307" y="5866585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87193"/>
              </p:ext>
            </p:extLst>
          </p:nvPr>
        </p:nvGraphicFramePr>
        <p:xfrm>
          <a:off x="1678516" y="1360736"/>
          <a:ext cx="3892550" cy="4167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095"/>
                <a:gridCol w="1436008"/>
                <a:gridCol w="1488447"/>
              </a:tblGrid>
              <a:tr h="29679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106,732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209,185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53,374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96,066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46,639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HUANCAVELICA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294,807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256,782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859,096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109,311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10,279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7,623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2,189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191,927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080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2,244,139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38691"/>
              </p:ext>
            </p:extLst>
          </p:nvPr>
        </p:nvGraphicFramePr>
        <p:xfrm>
          <a:off x="6668470" y="1360736"/>
          <a:ext cx="3774019" cy="3084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616"/>
                <a:gridCol w="1392281"/>
                <a:gridCol w="1443122"/>
              </a:tblGrid>
              <a:tr h="257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7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6,424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484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3,625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2,318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348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11,263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0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490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022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25,040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6404" y="52878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785100" y="6054944"/>
            <a:ext cx="2912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25,040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738127" y="97559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788582" y="6054944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2,244,139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19927" y="97559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944208"/>
              </p:ext>
            </p:extLst>
          </p:nvPr>
        </p:nvGraphicFramePr>
        <p:xfrm>
          <a:off x="292627" y="1422400"/>
          <a:ext cx="5727174" cy="454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550342"/>
              </p:ext>
            </p:extLst>
          </p:nvPr>
        </p:nvGraphicFramePr>
        <p:xfrm>
          <a:off x="6209767" y="1422400"/>
          <a:ext cx="5770565" cy="463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175380"/>
            <a:ext cx="11768667" cy="65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79179" y="603327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21" y="652507"/>
            <a:ext cx="3894885" cy="55169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86" y="646013"/>
            <a:ext cx="3899469" cy="55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09805" y="317521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INUNDACIÓN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712266" y="317521"/>
            <a:ext cx="3082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31190" y="6042424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75" y="880533"/>
            <a:ext cx="3596525" cy="50943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90" y="880533"/>
            <a:ext cx="3546883" cy="50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9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081245" y="5216795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131611" y="454131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68196"/>
              </p:ext>
            </p:extLst>
          </p:nvPr>
        </p:nvGraphicFramePr>
        <p:xfrm>
          <a:off x="1896532" y="1502561"/>
          <a:ext cx="4089401" cy="3484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684"/>
                <a:gridCol w="1356782"/>
                <a:gridCol w="1817935"/>
              </a:tblGrid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HUANCAVELICA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287">
                <a:tc>
                  <a:txBody>
                    <a:bodyPr/>
                    <a:lstStyle/>
                    <a:p>
                      <a:pPr algn="ctr" fontAlgn="ctr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183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15755"/>
              </p:ext>
            </p:extLst>
          </p:nvPr>
        </p:nvGraphicFramePr>
        <p:xfrm>
          <a:off x="6883400" y="1502561"/>
          <a:ext cx="3801533" cy="2930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296"/>
                <a:gridCol w="1261273"/>
                <a:gridCol w="1689964"/>
              </a:tblGrid>
              <a:tr h="244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4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33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98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9663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47465" y="5376773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67265" y="5376773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73473" y="1230428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393273" y="1230428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367530"/>
              </p:ext>
            </p:extLst>
          </p:nvPr>
        </p:nvGraphicFramePr>
        <p:xfrm>
          <a:off x="189694" y="1690202"/>
          <a:ext cx="5935133" cy="359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307966"/>
              </p:ext>
            </p:extLst>
          </p:nvPr>
        </p:nvGraphicFramePr>
        <p:xfrm>
          <a:off x="6251646" y="1690202"/>
          <a:ext cx="5660954" cy="359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47926" y="53203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24661" y="50962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167931" y="4422746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49823"/>
              </p:ext>
            </p:extLst>
          </p:nvPr>
        </p:nvGraphicFramePr>
        <p:xfrm>
          <a:off x="1356783" y="1144921"/>
          <a:ext cx="4129617" cy="3664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055"/>
                <a:gridCol w="1523465"/>
                <a:gridCol w="1579097"/>
              </a:tblGrid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45,288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4,782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6,538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13,002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HUANCAVELICA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17,935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4,968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525,388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LIMA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751,157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92,982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38,259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21,153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325,111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276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1,846,651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52826"/>
              </p:ext>
            </p:extLst>
          </p:nvPr>
        </p:nvGraphicFramePr>
        <p:xfrm>
          <a:off x="6648450" y="1144921"/>
          <a:ext cx="3782483" cy="3217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721"/>
                <a:gridCol w="1395403"/>
                <a:gridCol w="1446359"/>
              </a:tblGrid>
              <a:tr h="2504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97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568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7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7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568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7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53,276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7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20,731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7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7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7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394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7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SAN MARTIN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16,972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7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UCAYALI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552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715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93,305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62284" y="6031027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1,846,651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04252" y="97410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581717" y="1006815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747749" y="6064453"/>
            <a:ext cx="2784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93,305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960269"/>
              </p:ext>
            </p:extLst>
          </p:nvPr>
        </p:nvGraphicFramePr>
        <p:xfrm>
          <a:off x="184679" y="1422400"/>
          <a:ext cx="5818188" cy="448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123729"/>
              </p:ext>
            </p:extLst>
          </p:nvPr>
        </p:nvGraphicFramePr>
        <p:xfrm>
          <a:off x="6231467" y="1422399"/>
          <a:ext cx="5816600" cy="448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427512" y="478531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54728" y="540302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60923"/>
              </p:ext>
            </p:extLst>
          </p:nvPr>
        </p:nvGraphicFramePr>
        <p:xfrm>
          <a:off x="1913466" y="1204913"/>
          <a:ext cx="4021667" cy="4019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534"/>
                <a:gridCol w="1334309"/>
                <a:gridCol w="1787824"/>
              </a:tblGrid>
              <a:tr h="2861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HUANCAVELICA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8856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417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63999"/>
              </p:ext>
            </p:extLst>
          </p:nvPr>
        </p:nvGraphicFramePr>
        <p:xfrm>
          <a:off x="6789057" y="1204913"/>
          <a:ext cx="4277152" cy="3486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679"/>
                <a:gridCol w="1419074"/>
                <a:gridCol w="1901399"/>
              </a:tblGrid>
              <a:tr h="290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0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529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208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23250</TotalTime>
  <Words>563</Words>
  <Application>Microsoft Office PowerPoint</Application>
  <PresentationFormat>Panorámica</PresentationFormat>
  <Paragraphs>376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757</cp:revision>
  <cp:lastPrinted>2017-03-24T22:30:22Z</cp:lastPrinted>
  <dcterms:created xsi:type="dcterms:W3CDTF">2016-01-13T16:13:53Z</dcterms:created>
  <dcterms:modified xsi:type="dcterms:W3CDTF">2017-11-07T17:01:45Z</dcterms:modified>
</cp:coreProperties>
</file>