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10</c:v>
                </c:pt>
                <c:pt idx="1">
                  <c:v>5</c:v>
                </c:pt>
                <c:pt idx="2">
                  <c:v>1</c:v>
                </c:pt>
                <c:pt idx="3">
                  <c:v>44</c:v>
                </c:pt>
                <c:pt idx="4">
                  <c:v>13</c:v>
                </c:pt>
                <c:pt idx="5">
                  <c:v>12</c:v>
                </c:pt>
                <c:pt idx="6">
                  <c:v>42</c:v>
                </c:pt>
                <c:pt idx="7">
                  <c:v>8</c:v>
                </c:pt>
                <c:pt idx="8">
                  <c:v>3</c:v>
                </c:pt>
                <c:pt idx="9">
                  <c:v>31</c:v>
                </c:pt>
                <c:pt idx="10">
                  <c:v>57</c:v>
                </c:pt>
                <c:pt idx="1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55224656"/>
        <c:axId val="155222976"/>
      </c:barChart>
      <c:catAx>
        <c:axId val="15522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5222976"/>
        <c:crosses val="autoZero"/>
        <c:auto val="1"/>
        <c:lblAlgn val="ctr"/>
        <c:lblOffset val="100"/>
        <c:noMultiLvlLbl val="0"/>
      </c:catAx>
      <c:valAx>
        <c:axId val="15522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522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PUNO</c:v>
                </c:pt>
                <c:pt idx="6">
                  <c:v>UCAYALI</c:v>
                </c:pt>
              </c:strCache>
            </c:strRef>
          </c:cat>
          <c:val>
            <c:numRef>
              <c:f>'TABLA Y GRAFICO'!$F$4:$F$10</c:f>
              <c:numCache>
                <c:formatCode>#,##0</c:formatCode>
                <c:ptCount val="7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2092848"/>
        <c:axId val="332092288"/>
      </c:barChart>
      <c:catAx>
        <c:axId val="33209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2092288"/>
        <c:crosses val="autoZero"/>
        <c:auto val="1"/>
        <c:lblAlgn val="ctr"/>
        <c:lblOffset val="100"/>
        <c:noMultiLvlLbl val="0"/>
      </c:catAx>
      <c:valAx>
        <c:axId val="33209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209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44084</c:v>
                </c:pt>
                <c:pt idx="1">
                  <c:v>8428</c:v>
                </c:pt>
                <c:pt idx="2">
                  <c:v>353</c:v>
                </c:pt>
                <c:pt idx="3">
                  <c:v>373518</c:v>
                </c:pt>
                <c:pt idx="4">
                  <c:v>85311</c:v>
                </c:pt>
                <c:pt idx="5">
                  <c:v>114485</c:v>
                </c:pt>
                <c:pt idx="6">
                  <c:v>677111</c:v>
                </c:pt>
                <c:pt idx="7">
                  <c:v>79347</c:v>
                </c:pt>
                <c:pt idx="8">
                  <c:v>12055</c:v>
                </c:pt>
                <c:pt idx="9">
                  <c:v>87172</c:v>
                </c:pt>
                <c:pt idx="10">
                  <c:v>343705</c:v>
                </c:pt>
                <c:pt idx="11">
                  <c:v>358268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27206656"/>
        <c:axId val="327204976"/>
      </c:barChart>
      <c:catAx>
        <c:axId val="32720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7204976"/>
        <c:crosses val="autoZero"/>
        <c:auto val="1"/>
        <c:lblAlgn val="ctr"/>
        <c:lblOffset val="100"/>
        <c:noMultiLvlLbl val="0"/>
      </c:catAx>
      <c:valAx>
        <c:axId val="32720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720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PUNO</c:v>
                </c:pt>
                <c:pt idx="6">
                  <c:v>UCAYALI</c:v>
                </c:pt>
              </c:strCache>
            </c:strRef>
          </c:cat>
          <c:val>
            <c:numRef>
              <c:f>'TABLA Y GRAFICO'!$I$4:$I$10</c:f>
              <c:numCache>
                <c:formatCode>#,##0</c:formatCode>
                <c:ptCount val="7"/>
                <c:pt idx="0">
                  <c:v>7573</c:v>
                </c:pt>
                <c:pt idx="1">
                  <c:v>300</c:v>
                </c:pt>
                <c:pt idx="2">
                  <c:v>5739</c:v>
                </c:pt>
                <c:pt idx="3">
                  <c:v>13938</c:v>
                </c:pt>
                <c:pt idx="4">
                  <c:v>5505</c:v>
                </c:pt>
                <c:pt idx="5">
                  <c:v>1047</c:v>
                </c:pt>
                <c:pt idx="6">
                  <c:v>215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0983216"/>
        <c:axId val="330980416"/>
      </c:barChart>
      <c:catAx>
        <c:axId val="33098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0980416"/>
        <c:crosses val="autoZero"/>
        <c:auto val="1"/>
        <c:lblAlgn val="ctr"/>
        <c:lblOffset val="100"/>
        <c:noMultiLvlLbl val="0"/>
      </c:catAx>
      <c:valAx>
        <c:axId val="33098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09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81</c:v>
                </c:pt>
                <c:pt idx="1">
                  <c:v>39</c:v>
                </c:pt>
                <c:pt idx="2">
                  <c:v>11</c:v>
                </c:pt>
                <c:pt idx="3">
                  <c:v>12</c:v>
                </c:pt>
                <c:pt idx="4">
                  <c:v>103</c:v>
                </c:pt>
                <c:pt idx="5">
                  <c:v>7</c:v>
                </c:pt>
                <c:pt idx="6">
                  <c:v>28</c:v>
                </c:pt>
                <c:pt idx="7">
                  <c:v>24</c:v>
                </c:pt>
                <c:pt idx="8">
                  <c:v>16</c:v>
                </c:pt>
                <c:pt idx="9">
                  <c:v>9</c:v>
                </c:pt>
                <c:pt idx="10">
                  <c:v>8</c:v>
                </c:pt>
                <c:pt idx="11">
                  <c:v>48</c:v>
                </c:pt>
                <c:pt idx="12">
                  <c:v>67</c:v>
                </c:pt>
                <c:pt idx="1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57227424"/>
        <c:axId val="157223504"/>
      </c:barChart>
      <c:catAx>
        <c:axId val="15722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7223504"/>
        <c:crosses val="autoZero"/>
        <c:auto val="1"/>
        <c:lblAlgn val="ctr"/>
        <c:lblOffset val="100"/>
        <c:noMultiLvlLbl val="0"/>
      </c:catAx>
      <c:valAx>
        <c:axId val="15722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72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PUNO</c:v>
                </c:pt>
                <c:pt idx="6">
                  <c:v>UCAYALI</c:v>
                </c:pt>
              </c:strCache>
            </c:strRef>
          </c:cat>
          <c:val>
            <c:numRef>
              <c:f>'TABLA Y GRAFICO'!$F$4:$F$10</c:f>
              <c:numCache>
                <c:formatCode>#,##0</c:formatCode>
                <c:ptCount val="7"/>
                <c:pt idx="0">
                  <c:v>6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49755792"/>
        <c:axId val="249752992"/>
      </c:barChart>
      <c:catAx>
        <c:axId val="24975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9752992"/>
        <c:crosses val="autoZero"/>
        <c:auto val="1"/>
        <c:lblAlgn val="ctr"/>
        <c:lblOffset val="100"/>
        <c:noMultiLvlLbl val="0"/>
      </c:catAx>
      <c:valAx>
        <c:axId val="24975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975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234008</c:v>
                </c:pt>
                <c:pt idx="1">
                  <c:v>176539</c:v>
                </c:pt>
                <c:pt idx="2">
                  <c:v>79005</c:v>
                </c:pt>
                <c:pt idx="3">
                  <c:v>14117</c:v>
                </c:pt>
                <c:pt idx="4">
                  <c:v>851776</c:v>
                </c:pt>
                <c:pt idx="5">
                  <c:v>22739</c:v>
                </c:pt>
                <c:pt idx="6">
                  <c:v>215234</c:v>
                </c:pt>
                <c:pt idx="7">
                  <c:v>160105</c:v>
                </c:pt>
                <c:pt idx="8">
                  <c:v>53854</c:v>
                </c:pt>
                <c:pt idx="9">
                  <c:v>7630</c:v>
                </c:pt>
                <c:pt idx="10">
                  <c:v>29867</c:v>
                </c:pt>
                <c:pt idx="11">
                  <c:v>298246</c:v>
                </c:pt>
                <c:pt idx="12">
                  <c:v>395746</c:v>
                </c:pt>
                <c:pt idx="13">
                  <c:v>21646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25927728"/>
        <c:axId val="325929408"/>
      </c:barChart>
      <c:catAx>
        <c:axId val="32592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5929408"/>
        <c:crosses val="autoZero"/>
        <c:auto val="1"/>
        <c:lblAlgn val="ctr"/>
        <c:lblOffset val="100"/>
        <c:noMultiLvlLbl val="0"/>
      </c:catAx>
      <c:valAx>
        <c:axId val="32592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592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PUNO</c:v>
                </c:pt>
                <c:pt idx="6">
                  <c:v>UCAYALI</c:v>
                </c:pt>
              </c:strCache>
            </c:strRef>
          </c:cat>
          <c:val>
            <c:numRef>
              <c:f>'TABLA Y GRAFICO'!$I$4:$I$10</c:f>
              <c:numCache>
                <c:formatCode>#,##0</c:formatCode>
                <c:ptCount val="7"/>
                <c:pt idx="0">
                  <c:v>19625</c:v>
                </c:pt>
                <c:pt idx="1">
                  <c:v>143</c:v>
                </c:pt>
                <c:pt idx="2">
                  <c:v>10763</c:v>
                </c:pt>
                <c:pt idx="3">
                  <c:v>2329</c:v>
                </c:pt>
                <c:pt idx="4">
                  <c:v>4434</c:v>
                </c:pt>
                <c:pt idx="5">
                  <c:v>6360</c:v>
                </c:pt>
                <c:pt idx="6">
                  <c:v>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53442896"/>
        <c:axId val="369750080"/>
      </c:barChart>
      <c:catAx>
        <c:axId val="15344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9750080"/>
        <c:crosses val="autoZero"/>
        <c:auto val="1"/>
        <c:lblAlgn val="ctr"/>
        <c:lblOffset val="100"/>
        <c:noMultiLvlLbl val="0"/>
      </c:catAx>
      <c:valAx>
        <c:axId val="369750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344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21687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40328" y="544651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79579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98220" y="544651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696913"/>
              </p:ext>
            </p:extLst>
          </p:nvPr>
        </p:nvGraphicFramePr>
        <p:xfrm>
          <a:off x="186266" y="1497343"/>
          <a:ext cx="5638801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39571"/>
              </p:ext>
            </p:extLst>
          </p:nvPr>
        </p:nvGraphicFramePr>
        <p:xfrm>
          <a:off x="6028267" y="1497343"/>
          <a:ext cx="594359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65515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0259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2799"/>
              </p:ext>
            </p:extLst>
          </p:nvPr>
        </p:nvGraphicFramePr>
        <p:xfrm>
          <a:off x="1498691" y="1168400"/>
          <a:ext cx="3699841" cy="44922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16750"/>
                <a:gridCol w="1883091"/>
              </a:tblGrid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234,008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176,539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79,005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14,117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851,776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215,234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160,105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53,854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29,867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298,246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21,646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2,560,512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5607"/>
              </p:ext>
            </p:extLst>
          </p:nvPr>
        </p:nvGraphicFramePr>
        <p:xfrm>
          <a:off x="7008196" y="1168400"/>
          <a:ext cx="3710604" cy="44922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22035"/>
                <a:gridCol w="1888569"/>
              </a:tblGrid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19,625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10,763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1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44,008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26115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2,560,512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5746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11017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44,008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35493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807081"/>
              </p:ext>
            </p:extLst>
          </p:nvPr>
        </p:nvGraphicFramePr>
        <p:xfrm>
          <a:off x="169332" y="1338099"/>
          <a:ext cx="5613401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06298"/>
              </p:ext>
            </p:extLst>
          </p:nvPr>
        </p:nvGraphicFramePr>
        <p:xfrm>
          <a:off x="5926667" y="1335558"/>
          <a:ext cx="604519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8" y="177436"/>
            <a:ext cx="11581637" cy="6524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1" y="656761"/>
            <a:ext cx="3885476" cy="55036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1"/>
            <a:ext cx="3885476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5" y="646013"/>
            <a:ext cx="3860147" cy="54677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41" y="656761"/>
            <a:ext cx="3852560" cy="54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8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34606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75023"/>
              </p:ext>
            </p:extLst>
          </p:nvPr>
        </p:nvGraphicFramePr>
        <p:xfrm>
          <a:off x="1540933" y="1096432"/>
          <a:ext cx="3699934" cy="467783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81244"/>
                <a:gridCol w="2118690"/>
              </a:tblGrid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80620"/>
              </p:ext>
            </p:extLst>
          </p:nvPr>
        </p:nvGraphicFramePr>
        <p:xfrm>
          <a:off x="7086600" y="1092195"/>
          <a:ext cx="3818467" cy="46820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31902"/>
                <a:gridCol w="2186565"/>
              </a:tblGrid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2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09837" y="549004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76961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50952" y="5403774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5845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848953"/>
              </p:ext>
            </p:extLst>
          </p:nvPr>
        </p:nvGraphicFramePr>
        <p:xfrm>
          <a:off x="231479" y="1464895"/>
          <a:ext cx="567825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03429"/>
              </p:ext>
            </p:extLst>
          </p:nvPr>
        </p:nvGraphicFramePr>
        <p:xfrm>
          <a:off x="6011334" y="1464895"/>
          <a:ext cx="58166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03301" y="57904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64132" y="57904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7323"/>
              </p:ext>
            </p:extLst>
          </p:nvPr>
        </p:nvGraphicFramePr>
        <p:xfrm>
          <a:off x="2005541" y="1172634"/>
          <a:ext cx="3599392" cy="44407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67426"/>
                <a:gridCol w="1831966"/>
              </a:tblGrid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44,084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373,518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85,311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114,485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677,111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79,347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12,055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87,172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358,268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2,183,837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17234"/>
              </p:ext>
            </p:extLst>
          </p:nvPr>
        </p:nvGraphicFramePr>
        <p:xfrm>
          <a:off x="7421803" y="1172635"/>
          <a:ext cx="3508664" cy="444077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22875"/>
                <a:gridCol w="1785789"/>
              </a:tblGrid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13,938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34,317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17036" y="5499240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2,183,837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8418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36837" y="5512080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34,317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30919" y="102632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412603"/>
              </p:ext>
            </p:extLst>
          </p:nvPr>
        </p:nvGraphicFramePr>
        <p:xfrm>
          <a:off x="135466" y="1483360"/>
          <a:ext cx="58250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539284"/>
              </p:ext>
            </p:extLst>
          </p:nvPr>
        </p:nvGraphicFramePr>
        <p:xfrm>
          <a:off x="6138333" y="1483360"/>
          <a:ext cx="585893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79817" y="584925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01810" y="5849251"/>
            <a:ext cx="103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53247"/>
              </p:ext>
            </p:extLst>
          </p:nvPr>
        </p:nvGraphicFramePr>
        <p:xfrm>
          <a:off x="1667933" y="1092202"/>
          <a:ext cx="3572934" cy="45804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6"/>
              </a:tblGrid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3614"/>
              </p:ext>
            </p:extLst>
          </p:nvPr>
        </p:nvGraphicFramePr>
        <p:xfrm>
          <a:off x="6942667" y="1092202"/>
          <a:ext cx="3742266" cy="45804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99335"/>
                <a:gridCol w="2142931"/>
              </a:tblGrid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23815</TotalTime>
  <Words>426</Words>
  <Application>Microsoft Office PowerPoint</Application>
  <PresentationFormat>Panorámica</PresentationFormat>
  <Paragraphs>245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799</cp:revision>
  <cp:lastPrinted>2017-03-24T22:30:22Z</cp:lastPrinted>
  <dcterms:created xsi:type="dcterms:W3CDTF">2016-01-13T16:13:53Z</dcterms:created>
  <dcterms:modified xsi:type="dcterms:W3CDTF">2017-11-11T18:13:38Z</dcterms:modified>
</cp:coreProperties>
</file>