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12.11.2017\1000H\Nivel03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1.Noviembre\12.11.2017\1000H\Nivel04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12.11.2017\1000H\Nivel03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12.11.2017\1000H\Nivel04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CENEPRED\PRESENTACIONES\11.Noviembre\12.11.2017\1000H\Nivel03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CENEPRED\PRESENTACIONES\11.Noviembre\12.11.2017\1000H\Nivel04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CENEPRED\PRESENTACIONES\11.Noviembre\12.11.2017\1000H\Nivel03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CENEPRED\PRESENTACIONES\11.Noviembre\12.11.2017\1000H\Nivel04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LIMA</c:v>
                </c:pt>
                <c:pt idx="11">
                  <c:v>LORETO</c:v>
                </c:pt>
                <c:pt idx="12">
                  <c:v>MOQUEGUA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GRAFICO'!$G$4:$G$20</c:f>
              <c:numCache>
                <c:formatCode>#,##0</c:formatCode>
                <c:ptCount val="17"/>
                <c:pt idx="0">
                  <c:v>7</c:v>
                </c:pt>
                <c:pt idx="1">
                  <c:v>1</c:v>
                </c:pt>
                <c:pt idx="2">
                  <c:v>9</c:v>
                </c:pt>
                <c:pt idx="3">
                  <c:v>10</c:v>
                </c:pt>
                <c:pt idx="4">
                  <c:v>33</c:v>
                </c:pt>
                <c:pt idx="5">
                  <c:v>1</c:v>
                </c:pt>
                <c:pt idx="6">
                  <c:v>53</c:v>
                </c:pt>
                <c:pt idx="7">
                  <c:v>19</c:v>
                </c:pt>
                <c:pt idx="8">
                  <c:v>17</c:v>
                </c:pt>
                <c:pt idx="9">
                  <c:v>64</c:v>
                </c:pt>
                <c:pt idx="10">
                  <c:v>3</c:v>
                </c:pt>
                <c:pt idx="11">
                  <c:v>43</c:v>
                </c:pt>
                <c:pt idx="12">
                  <c:v>2</c:v>
                </c:pt>
                <c:pt idx="13">
                  <c:v>13</c:v>
                </c:pt>
                <c:pt idx="14">
                  <c:v>84</c:v>
                </c:pt>
                <c:pt idx="15">
                  <c:v>18</c:v>
                </c:pt>
                <c:pt idx="1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96517488"/>
        <c:axId val="801459200"/>
      </c:barChart>
      <c:catAx>
        <c:axId val="79651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1459200"/>
        <c:crosses val="autoZero"/>
        <c:auto val="1"/>
        <c:lblAlgn val="ctr"/>
        <c:lblOffset val="100"/>
        <c:noMultiLvlLbl val="0"/>
      </c:catAx>
      <c:valAx>
        <c:axId val="801459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965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13</c:v>
                </c:pt>
                <c:pt idx="4">
                  <c:v>11</c:v>
                </c:pt>
                <c:pt idx="5">
                  <c:v>2</c:v>
                </c:pt>
                <c:pt idx="6">
                  <c:v>42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08379280"/>
        <c:axId val="808384320"/>
      </c:barChart>
      <c:catAx>
        <c:axId val="80837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8384320"/>
        <c:crosses val="autoZero"/>
        <c:auto val="1"/>
        <c:lblAlgn val="ctr"/>
        <c:lblOffset val="100"/>
        <c:noMultiLvlLbl val="0"/>
      </c:catAx>
      <c:valAx>
        <c:axId val="80838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0837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LIMA</c:v>
                </c:pt>
                <c:pt idx="11">
                  <c:v>LORETO</c:v>
                </c:pt>
                <c:pt idx="12">
                  <c:v>MOQUEGUA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GRAFICO'!$K$4:$K$20</c:f>
              <c:numCache>
                <c:formatCode>#,##0</c:formatCode>
                <c:ptCount val="17"/>
                <c:pt idx="0">
                  <c:v>25078</c:v>
                </c:pt>
                <c:pt idx="1">
                  <c:v>22</c:v>
                </c:pt>
                <c:pt idx="2">
                  <c:v>172</c:v>
                </c:pt>
                <c:pt idx="3">
                  <c:v>2978</c:v>
                </c:pt>
                <c:pt idx="4">
                  <c:v>16807</c:v>
                </c:pt>
                <c:pt idx="5">
                  <c:v>115</c:v>
                </c:pt>
                <c:pt idx="6">
                  <c:v>411456</c:v>
                </c:pt>
                <c:pt idx="7">
                  <c:v>18497</c:v>
                </c:pt>
                <c:pt idx="8">
                  <c:v>81573</c:v>
                </c:pt>
                <c:pt idx="9">
                  <c:v>645612</c:v>
                </c:pt>
                <c:pt idx="10">
                  <c:v>88</c:v>
                </c:pt>
                <c:pt idx="11">
                  <c:v>636269</c:v>
                </c:pt>
                <c:pt idx="12">
                  <c:v>123</c:v>
                </c:pt>
                <c:pt idx="13">
                  <c:v>50314</c:v>
                </c:pt>
                <c:pt idx="14">
                  <c:v>293380</c:v>
                </c:pt>
                <c:pt idx="15">
                  <c:v>97811</c:v>
                </c:pt>
                <c:pt idx="16">
                  <c:v>13153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44462640"/>
        <c:axId val="844468240"/>
      </c:barChart>
      <c:catAx>
        <c:axId val="84446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4468240"/>
        <c:crosses val="autoZero"/>
        <c:auto val="1"/>
        <c:lblAlgn val="ctr"/>
        <c:lblOffset val="100"/>
        <c:noMultiLvlLbl val="0"/>
      </c:catAx>
      <c:valAx>
        <c:axId val="84446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446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19609</c:v>
                </c:pt>
                <c:pt idx="1">
                  <c:v>4070</c:v>
                </c:pt>
                <c:pt idx="2">
                  <c:v>7756</c:v>
                </c:pt>
                <c:pt idx="3">
                  <c:v>115059</c:v>
                </c:pt>
                <c:pt idx="4">
                  <c:v>93285</c:v>
                </c:pt>
                <c:pt idx="5">
                  <c:v>5505</c:v>
                </c:pt>
                <c:pt idx="6">
                  <c:v>245894</c:v>
                </c:pt>
                <c:pt idx="7">
                  <c:v>345330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51770816"/>
        <c:axId val="851764656"/>
      </c:barChart>
      <c:catAx>
        <c:axId val="85177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1764656"/>
        <c:crosses val="autoZero"/>
        <c:auto val="1"/>
        <c:lblAlgn val="ctr"/>
        <c:lblOffset val="100"/>
        <c:noMultiLvlLbl val="0"/>
      </c:catAx>
      <c:valAx>
        <c:axId val="851764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177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GRAFICO'!$F$4:$F$21</c:f>
              <c:strCache>
                <c:ptCount val="18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SAN MARTIN</c:v>
                </c:pt>
                <c:pt idx="17">
                  <c:v>UCAYALI</c:v>
                </c:pt>
              </c:strCache>
            </c:strRef>
          </c:cat>
          <c:val>
            <c:numRef>
              <c:f>'TABLA Y GRAFICO'!$G$4:$G$21</c:f>
              <c:numCache>
                <c:formatCode>#,##0</c:formatCode>
                <c:ptCount val="18"/>
                <c:pt idx="0">
                  <c:v>79</c:v>
                </c:pt>
                <c:pt idx="1">
                  <c:v>66</c:v>
                </c:pt>
                <c:pt idx="2">
                  <c:v>80</c:v>
                </c:pt>
                <c:pt idx="3">
                  <c:v>13</c:v>
                </c:pt>
                <c:pt idx="4">
                  <c:v>82</c:v>
                </c:pt>
                <c:pt idx="5">
                  <c:v>6</c:v>
                </c:pt>
                <c:pt idx="6">
                  <c:v>108</c:v>
                </c:pt>
                <c:pt idx="7">
                  <c:v>71</c:v>
                </c:pt>
                <c:pt idx="8">
                  <c:v>70</c:v>
                </c:pt>
                <c:pt idx="9">
                  <c:v>122</c:v>
                </c:pt>
                <c:pt idx="10">
                  <c:v>7</c:v>
                </c:pt>
                <c:pt idx="11">
                  <c:v>22</c:v>
                </c:pt>
                <c:pt idx="12">
                  <c:v>3</c:v>
                </c:pt>
                <c:pt idx="13">
                  <c:v>6</c:v>
                </c:pt>
                <c:pt idx="14">
                  <c:v>27</c:v>
                </c:pt>
                <c:pt idx="15">
                  <c:v>108</c:v>
                </c:pt>
                <c:pt idx="16">
                  <c:v>24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40523712"/>
        <c:axId val="840519232"/>
      </c:barChart>
      <c:catAx>
        <c:axId val="840523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0519232"/>
        <c:crosses val="autoZero"/>
        <c:auto val="1"/>
        <c:lblAlgn val="ctr"/>
        <c:lblOffset val="100"/>
        <c:noMultiLvlLbl val="0"/>
      </c:catAx>
      <c:valAx>
        <c:axId val="84051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05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GRAFICO'!$G$4:$G$12</c:f>
              <c:numCache>
                <c:formatCode>#,##0</c:formatCode>
                <c:ptCount val="9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50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51773616"/>
        <c:axId val="851760176"/>
      </c:barChart>
      <c:catAx>
        <c:axId val="85177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1760176"/>
        <c:crosses val="autoZero"/>
        <c:auto val="1"/>
        <c:lblAlgn val="ctr"/>
        <c:lblOffset val="100"/>
        <c:noMultiLvlLbl val="0"/>
      </c:catAx>
      <c:valAx>
        <c:axId val="85176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177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GRAFICO'!$J$4:$J$21</c:f>
              <c:strCache>
                <c:ptCount val="18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MOQUEGUA</c:v>
                </c:pt>
                <c:pt idx="14">
                  <c:v>PASCO</c:v>
                </c:pt>
                <c:pt idx="15">
                  <c:v>PUNO</c:v>
                </c:pt>
                <c:pt idx="16">
                  <c:v>SAN MARTIN</c:v>
                </c:pt>
                <c:pt idx="17">
                  <c:v>UCAYALI</c:v>
                </c:pt>
              </c:strCache>
            </c:strRef>
          </c:cat>
          <c:val>
            <c:numRef>
              <c:f>'TABLA Y GRAFICO'!$K$4:$K$21</c:f>
              <c:numCache>
                <c:formatCode>#,##0</c:formatCode>
                <c:ptCount val="18"/>
                <c:pt idx="0">
                  <c:v>235369</c:v>
                </c:pt>
                <c:pt idx="1">
                  <c:v>208693</c:v>
                </c:pt>
                <c:pt idx="2">
                  <c:v>300019</c:v>
                </c:pt>
                <c:pt idx="3">
                  <c:v>14005</c:v>
                </c:pt>
                <c:pt idx="4">
                  <c:v>501593</c:v>
                </c:pt>
                <c:pt idx="5">
                  <c:v>8200</c:v>
                </c:pt>
                <c:pt idx="6">
                  <c:v>935395</c:v>
                </c:pt>
                <c:pt idx="7">
                  <c:v>404130</c:v>
                </c:pt>
                <c:pt idx="8">
                  <c:v>616378</c:v>
                </c:pt>
                <c:pt idx="9">
                  <c:v>1005225</c:v>
                </c:pt>
                <c:pt idx="10">
                  <c:v>16798</c:v>
                </c:pt>
                <c:pt idx="11">
                  <c:v>20876</c:v>
                </c:pt>
                <c:pt idx="12">
                  <c:v>226</c:v>
                </c:pt>
                <c:pt idx="13">
                  <c:v>6490</c:v>
                </c:pt>
                <c:pt idx="14">
                  <c:v>217454</c:v>
                </c:pt>
                <c:pt idx="15">
                  <c:v>807842</c:v>
                </c:pt>
                <c:pt idx="16">
                  <c:v>127770</c:v>
                </c:pt>
                <c:pt idx="17">
                  <c:v>669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54246272"/>
        <c:axId val="854247392"/>
      </c:barChart>
      <c:catAx>
        <c:axId val="85424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4247392"/>
        <c:crosses val="autoZero"/>
        <c:auto val="1"/>
        <c:lblAlgn val="ctr"/>
        <c:lblOffset val="100"/>
        <c:noMultiLvlLbl val="0"/>
      </c:catAx>
      <c:valAx>
        <c:axId val="85424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424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GRAFICO'!$K$4:$K$12</c:f>
              <c:numCache>
                <c:formatCode>#,##0</c:formatCode>
                <c:ptCount val="9"/>
                <c:pt idx="0">
                  <c:v>11587</c:v>
                </c:pt>
                <c:pt idx="1">
                  <c:v>6749</c:v>
                </c:pt>
                <c:pt idx="2">
                  <c:v>6027</c:v>
                </c:pt>
                <c:pt idx="3">
                  <c:v>7463</c:v>
                </c:pt>
                <c:pt idx="4">
                  <c:v>2329</c:v>
                </c:pt>
                <c:pt idx="5">
                  <c:v>4295</c:v>
                </c:pt>
                <c:pt idx="6">
                  <c:v>326</c:v>
                </c:pt>
                <c:pt idx="7">
                  <c:v>267976</c:v>
                </c:pt>
                <c:pt idx="8">
                  <c:v>21331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51760736"/>
        <c:axId val="851768016"/>
      </c:barChart>
      <c:catAx>
        <c:axId val="851760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1768016"/>
        <c:crosses val="autoZero"/>
        <c:auto val="1"/>
        <c:lblAlgn val="ctr"/>
        <c:lblOffset val="100"/>
        <c:noMultiLvlLbl val="0"/>
      </c:catAx>
      <c:valAx>
        <c:axId val="85176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51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21687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40328" y="54465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79579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8220" y="54465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95735"/>
              </p:ext>
            </p:extLst>
          </p:nvPr>
        </p:nvGraphicFramePr>
        <p:xfrm>
          <a:off x="216430" y="1388647"/>
          <a:ext cx="5566304" cy="394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050854"/>
              </p:ext>
            </p:extLst>
          </p:nvPr>
        </p:nvGraphicFramePr>
        <p:xfrm>
          <a:off x="5881093" y="1388647"/>
          <a:ext cx="6039974" cy="394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65515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0258" y="3644497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68560"/>
              </p:ext>
            </p:extLst>
          </p:nvPr>
        </p:nvGraphicFramePr>
        <p:xfrm>
          <a:off x="1390211" y="897464"/>
          <a:ext cx="3757083" cy="4763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404"/>
                <a:gridCol w="1386033"/>
                <a:gridCol w="1436646"/>
              </a:tblGrid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235,369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ANCASH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208,693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300,019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14,005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501,593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8,200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935,395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HUANCAVELICA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404,130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616,378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1,005,225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16,798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20,876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6,490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217,454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807,842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127,770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669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8158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5,427,132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55919"/>
              </p:ext>
            </p:extLst>
          </p:nvPr>
        </p:nvGraphicFramePr>
        <p:xfrm>
          <a:off x="7333147" y="897464"/>
          <a:ext cx="3060700" cy="2616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210"/>
                <a:gridCol w="1129129"/>
                <a:gridCol w="1170361"/>
              </a:tblGrid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11,587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6,749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6,027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7,463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2,329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4,295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326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267,976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21,331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83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328,083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26115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5,427,132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746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1017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,083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35493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363591"/>
              </p:ext>
            </p:extLst>
          </p:nvPr>
        </p:nvGraphicFramePr>
        <p:xfrm>
          <a:off x="294218" y="1335558"/>
          <a:ext cx="542925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813714"/>
              </p:ext>
            </p:extLst>
          </p:nvPr>
        </p:nvGraphicFramePr>
        <p:xfrm>
          <a:off x="5916582" y="1335558"/>
          <a:ext cx="5919818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4" y="296044"/>
            <a:ext cx="11430000" cy="64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5" y="656761"/>
            <a:ext cx="3885476" cy="55036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46013"/>
            <a:ext cx="3885476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3" y="695125"/>
            <a:ext cx="3858392" cy="54652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25" y="695124"/>
            <a:ext cx="3858392" cy="54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8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17672" y="36255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14586"/>
              </p:ext>
            </p:extLst>
          </p:nvPr>
        </p:nvGraphicFramePr>
        <p:xfrm>
          <a:off x="1348478" y="811099"/>
          <a:ext cx="3907047" cy="4963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284"/>
                <a:gridCol w="1391789"/>
                <a:gridCol w="1576974"/>
              </a:tblGrid>
              <a:tr h="34503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APURIMAC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656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375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27147"/>
              </p:ext>
            </p:extLst>
          </p:nvPr>
        </p:nvGraphicFramePr>
        <p:xfrm>
          <a:off x="7145866" y="811099"/>
          <a:ext cx="3640667" cy="264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4315"/>
                <a:gridCol w="1207901"/>
                <a:gridCol w="1618451"/>
              </a:tblGrid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330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94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06170" y="566208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6961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50952" y="5674707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5845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624854"/>
              </p:ext>
            </p:extLst>
          </p:nvPr>
        </p:nvGraphicFramePr>
        <p:xfrm>
          <a:off x="209955" y="1494752"/>
          <a:ext cx="5691312" cy="408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96358"/>
              </p:ext>
            </p:extLst>
          </p:nvPr>
        </p:nvGraphicFramePr>
        <p:xfrm>
          <a:off x="6061355" y="1508760"/>
          <a:ext cx="5944378" cy="407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12787" y="57904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16147" y="364138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09834"/>
              </p:ext>
            </p:extLst>
          </p:nvPr>
        </p:nvGraphicFramePr>
        <p:xfrm>
          <a:off x="1653115" y="1085852"/>
          <a:ext cx="3723217" cy="4578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5981"/>
                <a:gridCol w="1373539"/>
                <a:gridCol w="1423697"/>
              </a:tblGrid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25,078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2,978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16,807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411,456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18,497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81,573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645,612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636,269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50,314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293,380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97,811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13,153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96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2,293,448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75541"/>
              </p:ext>
            </p:extLst>
          </p:nvPr>
        </p:nvGraphicFramePr>
        <p:xfrm>
          <a:off x="7239099" y="1085852"/>
          <a:ext cx="3157968" cy="240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401"/>
                <a:gridCol w="1165012"/>
                <a:gridCol w="1207555"/>
              </a:tblGrid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19,609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4,070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7,756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115,059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93,285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5,505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245,894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345,330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024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836,508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0903" y="5696746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2,293,448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8418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01231" y="5694139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836,508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30919" y="102632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23787"/>
              </p:ext>
            </p:extLst>
          </p:nvPr>
        </p:nvGraphicFramePr>
        <p:xfrm>
          <a:off x="194733" y="1452209"/>
          <a:ext cx="5672667" cy="417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367507"/>
              </p:ext>
            </p:extLst>
          </p:nvPr>
        </p:nvGraphicFramePr>
        <p:xfrm>
          <a:off x="6070601" y="1459467"/>
          <a:ext cx="5923186" cy="417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79817" y="584925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01809" y="3723937"/>
            <a:ext cx="103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00303"/>
              </p:ext>
            </p:extLst>
          </p:nvPr>
        </p:nvGraphicFramePr>
        <p:xfrm>
          <a:off x="1600775" y="1011762"/>
          <a:ext cx="3537917" cy="474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333"/>
                <a:gridCol w="1173810"/>
                <a:gridCol w="1572774"/>
              </a:tblGrid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APURIMAC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CAJAMARCA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HUANCAVELICA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LIMA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856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95460"/>
              </p:ext>
            </p:extLst>
          </p:nvPr>
        </p:nvGraphicFramePr>
        <p:xfrm>
          <a:off x="7219271" y="1011762"/>
          <a:ext cx="3403601" cy="2611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290"/>
                <a:gridCol w="1129247"/>
                <a:gridCol w="1513064"/>
              </a:tblGrid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745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87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23846</TotalTime>
  <Words>586</Words>
  <Application>Microsoft Office PowerPoint</Application>
  <PresentationFormat>Panorámica</PresentationFormat>
  <Paragraphs>405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813</cp:revision>
  <cp:lastPrinted>2017-03-24T22:30:22Z</cp:lastPrinted>
  <dcterms:created xsi:type="dcterms:W3CDTF">2016-01-13T16:13:53Z</dcterms:created>
  <dcterms:modified xsi:type="dcterms:W3CDTF">2017-11-12T16:45:18Z</dcterms:modified>
</cp:coreProperties>
</file>