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CENEPRED\PRESENTACIONES\11.Noviembre\12.11.2017\1700H\Nivel03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CENEPRED\PRESENTACIONES\11.Noviembre\12.11.2017\1700H\Nivel04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CENEPRED\PRESENTACIONES\11.Noviembre\12.11.2017\1700H\Nivel03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CENEPRED\PRESENTACIONES\11.Noviembre\12.11.2017\1700H\Nivel04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CENEPRED\PRESENTACIONES\11.Noviembre\12.11.2017\1700H\Nivel03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CENEPRED\PRESENTACIONES\11.Noviembre\12.11.2017\1700H\Nivel04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CENEPRED\PRESENTACIONES\11.Noviembre\12.11.2017\1700H\Nivel03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D:\CENEPRED\PRESENTACIONES\11.Noviembre\12.11.2017\1700H\Nivel04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AMAZONAS</c:v>
                </c:pt>
                <c:pt idx="1">
                  <c:v>AREQUIPA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MOQUEGUA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4</c:v>
                </c:pt>
                <c:pt idx="1">
                  <c:v>9</c:v>
                </c:pt>
                <c:pt idx="2">
                  <c:v>13</c:v>
                </c:pt>
                <c:pt idx="3">
                  <c:v>18</c:v>
                </c:pt>
                <c:pt idx="4">
                  <c:v>6</c:v>
                </c:pt>
                <c:pt idx="5">
                  <c:v>1</c:v>
                </c:pt>
                <c:pt idx="6">
                  <c:v>3</c:v>
                </c:pt>
                <c:pt idx="7">
                  <c:v>31</c:v>
                </c:pt>
                <c:pt idx="8">
                  <c:v>2</c:v>
                </c:pt>
                <c:pt idx="9">
                  <c:v>2</c:v>
                </c:pt>
                <c:pt idx="10">
                  <c:v>83</c:v>
                </c:pt>
                <c:pt idx="11">
                  <c:v>43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02902384"/>
        <c:axId val="702900704"/>
      </c:barChart>
      <c:catAx>
        <c:axId val="70290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900704"/>
        <c:crosses val="autoZero"/>
        <c:auto val="1"/>
        <c:lblAlgn val="ctr"/>
        <c:lblOffset val="100"/>
        <c:noMultiLvlLbl val="0"/>
      </c:catAx>
      <c:valAx>
        <c:axId val="702900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290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GRAFICO'!$F$4:$F$9</c:f>
              <c:strCache>
                <c:ptCount val="6"/>
                <c:pt idx="0">
                  <c:v>AMAZONAS</c:v>
                </c:pt>
                <c:pt idx="1">
                  <c:v>HUANUCO</c:v>
                </c:pt>
                <c:pt idx="2">
                  <c:v>LORETO</c:v>
                </c:pt>
                <c:pt idx="3">
                  <c:v>PASCO</c:v>
                </c:pt>
                <c:pt idx="4">
                  <c:v>SAN MARTIN</c:v>
                </c:pt>
                <c:pt idx="5">
                  <c:v>UCAYALI</c:v>
                </c:pt>
              </c:strCache>
            </c:strRef>
          </c:cat>
          <c:val>
            <c:numRef>
              <c:f>'TABLA Y GRAFICO'!$G$4:$G$9</c:f>
              <c:numCache>
                <c:formatCode>#,##0</c:formatCode>
                <c:ptCount val="6"/>
                <c:pt idx="0">
                  <c:v>2</c:v>
                </c:pt>
                <c:pt idx="1">
                  <c:v>5</c:v>
                </c:pt>
                <c:pt idx="2">
                  <c:v>26</c:v>
                </c:pt>
                <c:pt idx="3">
                  <c:v>1</c:v>
                </c:pt>
                <c:pt idx="4">
                  <c:v>20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05221136"/>
        <c:axId val="705213296"/>
      </c:barChart>
      <c:catAx>
        <c:axId val="70522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213296"/>
        <c:crosses val="autoZero"/>
        <c:auto val="1"/>
        <c:lblAlgn val="ctr"/>
        <c:lblOffset val="100"/>
        <c:noMultiLvlLbl val="0"/>
      </c:catAx>
      <c:valAx>
        <c:axId val="70521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522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AMAZONAS</c:v>
                </c:pt>
                <c:pt idx="1">
                  <c:v>AREQUIPA</c:v>
                </c:pt>
                <c:pt idx="2">
                  <c:v>CAJAMARCA</c:v>
                </c:pt>
                <c:pt idx="3">
                  <c:v>CUSCO</c:v>
                </c:pt>
                <c:pt idx="4">
                  <c:v>HUANUCO</c:v>
                </c:pt>
                <c:pt idx="5">
                  <c:v>JUNIN</c:v>
                </c:pt>
                <c:pt idx="6">
                  <c:v>LA LIBERTAD</c:v>
                </c:pt>
                <c:pt idx="7">
                  <c:v>LORETO</c:v>
                </c:pt>
                <c:pt idx="8">
                  <c:v>MOQUEGUA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12986</c:v>
                </c:pt>
                <c:pt idx="1">
                  <c:v>2958</c:v>
                </c:pt>
                <c:pt idx="2">
                  <c:v>12412</c:v>
                </c:pt>
                <c:pt idx="3">
                  <c:v>82219</c:v>
                </c:pt>
                <c:pt idx="4">
                  <c:v>26249</c:v>
                </c:pt>
                <c:pt idx="5">
                  <c:v>903</c:v>
                </c:pt>
                <c:pt idx="6">
                  <c:v>954</c:v>
                </c:pt>
                <c:pt idx="7">
                  <c:v>549441</c:v>
                </c:pt>
                <c:pt idx="8">
                  <c:v>121</c:v>
                </c:pt>
                <c:pt idx="9">
                  <c:v>4727</c:v>
                </c:pt>
                <c:pt idx="10">
                  <c:v>292333</c:v>
                </c:pt>
                <c:pt idx="11">
                  <c:v>207645</c:v>
                </c:pt>
                <c:pt idx="12">
                  <c:v>9927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96967904"/>
        <c:axId val="696969024"/>
      </c:barChart>
      <c:catAx>
        <c:axId val="69696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6969024"/>
        <c:crosses val="autoZero"/>
        <c:auto val="1"/>
        <c:lblAlgn val="ctr"/>
        <c:lblOffset val="100"/>
        <c:noMultiLvlLbl val="0"/>
      </c:catAx>
      <c:valAx>
        <c:axId val="696969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696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GRAFICO'!$J$4:$J$9</c:f>
              <c:strCache>
                <c:ptCount val="6"/>
                <c:pt idx="0">
                  <c:v>AMAZONAS</c:v>
                </c:pt>
                <c:pt idx="1">
                  <c:v>HUANUCO</c:v>
                </c:pt>
                <c:pt idx="2">
                  <c:v>LORETO</c:v>
                </c:pt>
                <c:pt idx="3">
                  <c:v>PASCO</c:v>
                </c:pt>
                <c:pt idx="4">
                  <c:v>SAN MARTIN</c:v>
                </c:pt>
                <c:pt idx="5">
                  <c:v>UCAYALI</c:v>
                </c:pt>
              </c:strCache>
            </c:strRef>
          </c:cat>
          <c:val>
            <c:numRef>
              <c:f>'TABLA Y GRAFICO'!$K$4:$K$9</c:f>
              <c:numCache>
                <c:formatCode>#,##0</c:formatCode>
                <c:ptCount val="6"/>
                <c:pt idx="0">
                  <c:v>6682</c:v>
                </c:pt>
                <c:pt idx="1">
                  <c:v>6134</c:v>
                </c:pt>
                <c:pt idx="2">
                  <c:v>201887</c:v>
                </c:pt>
                <c:pt idx="3">
                  <c:v>778</c:v>
                </c:pt>
                <c:pt idx="4">
                  <c:v>135943</c:v>
                </c:pt>
                <c:pt idx="5">
                  <c:v>339913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43401568"/>
        <c:axId val="743403248"/>
      </c:barChart>
      <c:catAx>
        <c:axId val="74340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3403248"/>
        <c:crosses val="autoZero"/>
        <c:auto val="1"/>
        <c:lblAlgn val="ctr"/>
        <c:lblOffset val="100"/>
        <c:noMultiLvlLbl val="0"/>
      </c:catAx>
      <c:valAx>
        <c:axId val="743403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34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AREQUIPA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LA LIBERTAD</c:v>
                </c:pt>
                <c:pt idx="7">
                  <c:v>LORETO</c:v>
                </c:pt>
                <c:pt idx="8">
                  <c:v>MOQUEGUA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GRAFICO'!$G$4:$G$16</c:f>
              <c:numCache>
                <c:formatCode>#,##0</c:formatCode>
                <c:ptCount val="13"/>
                <c:pt idx="0">
                  <c:v>11</c:v>
                </c:pt>
                <c:pt idx="1">
                  <c:v>55</c:v>
                </c:pt>
                <c:pt idx="2">
                  <c:v>9</c:v>
                </c:pt>
                <c:pt idx="3">
                  <c:v>97</c:v>
                </c:pt>
                <c:pt idx="4">
                  <c:v>21</c:v>
                </c:pt>
                <c:pt idx="5">
                  <c:v>18</c:v>
                </c:pt>
                <c:pt idx="6">
                  <c:v>34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105</c:v>
                </c:pt>
                <c:pt idx="11">
                  <c:v>52</c:v>
                </c:pt>
                <c:pt idx="1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03866384"/>
        <c:axId val="703865264"/>
      </c:barChart>
      <c:catAx>
        <c:axId val="70386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865264"/>
        <c:crosses val="autoZero"/>
        <c:auto val="1"/>
        <c:lblAlgn val="ctr"/>
        <c:lblOffset val="100"/>
        <c:noMultiLvlLbl val="0"/>
      </c:catAx>
      <c:valAx>
        <c:axId val="703865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386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GRAFICO'!$F$4:$F$9</c:f>
              <c:strCache>
                <c:ptCount val="6"/>
                <c:pt idx="0">
                  <c:v>AMAZONAS</c:v>
                </c:pt>
                <c:pt idx="1">
                  <c:v>HUANUCO</c:v>
                </c:pt>
                <c:pt idx="2">
                  <c:v>LORETO</c:v>
                </c:pt>
                <c:pt idx="3">
                  <c:v>PASCO</c:v>
                </c:pt>
                <c:pt idx="4">
                  <c:v>SAN MARTIN</c:v>
                </c:pt>
                <c:pt idx="5">
                  <c:v>UCAYALI</c:v>
                </c:pt>
              </c:strCache>
            </c:strRef>
          </c:cat>
          <c:val>
            <c:numRef>
              <c:f>'TABLA Y GRAFICO'!$G$4:$G$9</c:f>
              <c:numCache>
                <c:formatCode>#,##0</c:formatCode>
                <c:ptCount val="6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  <c:pt idx="4">
                  <c:v>24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43402128"/>
        <c:axId val="743407168"/>
      </c:barChart>
      <c:catAx>
        <c:axId val="74340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3407168"/>
        <c:crosses val="autoZero"/>
        <c:auto val="1"/>
        <c:lblAlgn val="ctr"/>
        <c:lblOffset val="100"/>
        <c:noMultiLvlLbl val="0"/>
      </c:catAx>
      <c:valAx>
        <c:axId val="743407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340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GRAFICO'!$J$4:$J$16</c:f>
              <c:strCache>
                <c:ptCount val="13"/>
                <c:pt idx="0">
                  <c:v>AMAZONAS</c:v>
                </c:pt>
                <c:pt idx="1">
                  <c:v>ANCASH</c:v>
                </c:pt>
                <c:pt idx="2">
                  <c:v>AREQUIPA</c:v>
                </c:pt>
                <c:pt idx="3">
                  <c:v>CAJAMARCA</c:v>
                </c:pt>
                <c:pt idx="4">
                  <c:v>CUSCO</c:v>
                </c:pt>
                <c:pt idx="5">
                  <c:v>HUANUCO</c:v>
                </c:pt>
                <c:pt idx="6">
                  <c:v>LA LIBERTAD</c:v>
                </c:pt>
                <c:pt idx="7">
                  <c:v>LORETO</c:v>
                </c:pt>
                <c:pt idx="8">
                  <c:v>MOQUEGUA</c:v>
                </c:pt>
                <c:pt idx="9">
                  <c:v>PASCO</c:v>
                </c:pt>
                <c:pt idx="10">
                  <c:v>PUNO</c:v>
                </c:pt>
                <c:pt idx="11">
                  <c:v>SAN MARTIN</c:v>
                </c:pt>
                <c:pt idx="12">
                  <c:v>UCAYALI</c:v>
                </c:pt>
              </c:strCache>
            </c:strRef>
          </c:cat>
          <c:val>
            <c:numRef>
              <c:f>'TABLA Y GRAFICO'!$K$4:$K$16</c:f>
              <c:numCache>
                <c:formatCode>#,##0</c:formatCode>
                <c:ptCount val="13"/>
                <c:pt idx="0">
                  <c:v>7338</c:v>
                </c:pt>
                <c:pt idx="1">
                  <c:v>171691</c:v>
                </c:pt>
                <c:pt idx="2">
                  <c:v>10539</c:v>
                </c:pt>
                <c:pt idx="3">
                  <c:v>967100</c:v>
                </c:pt>
                <c:pt idx="4">
                  <c:v>123740</c:v>
                </c:pt>
                <c:pt idx="5">
                  <c:v>69526</c:v>
                </c:pt>
                <c:pt idx="6">
                  <c:v>235008</c:v>
                </c:pt>
                <c:pt idx="7">
                  <c:v>226</c:v>
                </c:pt>
                <c:pt idx="8">
                  <c:v>4436</c:v>
                </c:pt>
                <c:pt idx="9">
                  <c:v>3992</c:v>
                </c:pt>
                <c:pt idx="10">
                  <c:v>771715</c:v>
                </c:pt>
                <c:pt idx="11">
                  <c:v>320761</c:v>
                </c:pt>
                <c:pt idx="12">
                  <c:v>1143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04518048"/>
        <c:axId val="704517488"/>
      </c:barChart>
      <c:catAx>
        <c:axId val="704518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4517488"/>
        <c:crosses val="autoZero"/>
        <c:auto val="1"/>
        <c:lblAlgn val="ctr"/>
        <c:lblOffset val="100"/>
        <c:noMultiLvlLbl val="0"/>
      </c:catAx>
      <c:valAx>
        <c:axId val="70451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451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GRAFICO'!$J$4:$J$9</c:f>
              <c:strCache>
                <c:ptCount val="6"/>
                <c:pt idx="0">
                  <c:v>AMAZONAS</c:v>
                </c:pt>
                <c:pt idx="1">
                  <c:v>HUANUCO</c:v>
                </c:pt>
                <c:pt idx="2">
                  <c:v>LORETO</c:v>
                </c:pt>
                <c:pt idx="3">
                  <c:v>PASCO</c:v>
                </c:pt>
                <c:pt idx="4">
                  <c:v>SAN MARTIN</c:v>
                </c:pt>
                <c:pt idx="5">
                  <c:v>UCAYALI</c:v>
                </c:pt>
              </c:strCache>
            </c:strRef>
          </c:cat>
          <c:val>
            <c:numRef>
              <c:f>'TABLA Y GRAFICO'!$K$4:$K$9</c:f>
              <c:numCache>
                <c:formatCode>#,##0</c:formatCode>
                <c:ptCount val="6"/>
                <c:pt idx="0">
                  <c:v>2381</c:v>
                </c:pt>
                <c:pt idx="1">
                  <c:v>838</c:v>
                </c:pt>
                <c:pt idx="2">
                  <c:v>7463</c:v>
                </c:pt>
                <c:pt idx="3">
                  <c:v>285</c:v>
                </c:pt>
                <c:pt idx="4">
                  <c:v>72555</c:v>
                </c:pt>
                <c:pt idx="5">
                  <c:v>19944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51968960"/>
        <c:axId val="751966160"/>
      </c:barChart>
      <c:catAx>
        <c:axId val="751968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966160"/>
        <c:crosses val="autoZero"/>
        <c:auto val="1"/>
        <c:lblAlgn val="ctr"/>
        <c:lblOffset val="100"/>
        <c:noMultiLvlLbl val="0"/>
      </c:catAx>
      <c:valAx>
        <c:axId val="751966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96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12/11/2017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21687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40328" y="544651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403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79579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98220" y="5446519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570968"/>
              </p:ext>
            </p:extLst>
          </p:nvPr>
        </p:nvGraphicFramePr>
        <p:xfrm>
          <a:off x="306433" y="1388647"/>
          <a:ext cx="5433968" cy="394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730100"/>
              </p:ext>
            </p:extLst>
          </p:nvPr>
        </p:nvGraphicFramePr>
        <p:xfrm>
          <a:off x="5985934" y="1388647"/>
          <a:ext cx="5870046" cy="394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65515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0258" y="3644497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0683"/>
              </p:ext>
            </p:extLst>
          </p:nvPr>
        </p:nvGraphicFramePr>
        <p:xfrm>
          <a:off x="1738403" y="897464"/>
          <a:ext cx="3375464" cy="4741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493"/>
                <a:gridCol w="1245249"/>
                <a:gridCol w="1290722"/>
              </a:tblGrid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7,338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171,691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10,539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967,100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123,740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69,526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235,008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4,436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3,992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771,715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320,761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1,143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2,687,215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07329"/>
              </p:ext>
            </p:extLst>
          </p:nvPr>
        </p:nvGraphicFramePr>
        <p:xfrm>
          <a:off x="6936937" y="897464"/>
          <a:ext cx="3375464" cy="2523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9493"/>
                <a:gridCol w="1245249"/>
                <a:gridCol w="1290722"/>
              </a:tblGrid>
              <a:tr h="3153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53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2,381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3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838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3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7,463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3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285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3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SAN MARTIN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72,555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38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19,944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384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103,466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26115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2,687,215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5746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11017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,466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35493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275962"/>
              </p:ext>
            </p:extLst>
          </p:nvPr>
        </p:nvGraphicFramePr>
        <p:xfrm>
          <a:off x="343429" y="1335558"/>
          <a:ext cx="5396971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57416"/>
              </p:ext>
            </p:extLst>
          </p:nvPr>
        </p:nvGraphicFramePr>
        <p:xfrm>
          <a:off x="5909734" y="1335558"/>
          <a:ext cx="5860118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2" y="290975"/>
            <a:ext cx="11209867" cy="63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5" y="668899"/>
            <a:ext cx="3876907" cy="54915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67" y="656761"/>
            <a:ext cx="3876907" cy="54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87" y="696873"/>
            <a:ext cx="3857158" cy="54635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42" y="696873"/>
            <a:ext cx="3857158" cy="54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8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417672" y="36255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155692"/>
              </p:ext>
            </p:extLst>
          </p:nvPr>
        </p:nvGraphicFramePr>
        <p:xfrm>
          <a:off x="1329268" y="811103"/>
          <a:ext cx="3826933" cy="5049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6809"/>
                <a:gridCol w="1300600"/>
                <a:gridCol w="1649524"/>
              </a:tblGrid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JUNIN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83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664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216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69831"/>
              </p:ext>
            </p:extLst>
          </p:nvPr>
        </p:nvGraphicFramePr>
        <p:xfrm>
          <a:off x="7154333" y="811103"/>
          <a:ext cx="3454400" cy="271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652"/>
                <a:gridCol w="1146101"/>
                <a:gridCol w="1535647"/>
              </a:tblGrid>
              <a:tr h="3519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37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00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7006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65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06170" y="5662081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76961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50952" y="5674707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216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5845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20206"/>
              </p:ext>
            </p:extLst>
          </p:nvPr>
        </p:nvGraphicFramePr>
        <p:xfrm>
          <a:off x="220571" y="1508759"/>
          <a:ext cx="5621430" cy="407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090681"/>
              </p:ext>
            </p:extLst>
          </p:nvPr>
        </p:nvGraphicFramePr>
        <p:xfrm>
          <a:off x="6045200" y="1508758"/>
          <a:ext cx="5938573" cy="407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286510" y="58666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16147" y="3641381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2671"/>
              </p:ext>
            </p:extLst>
          </p:nvPr>
        </p:nvGraphicFramePr>
        <p:xfrm>
          <a:off x="2019300" y="1085852"/>
          <a:ext cx="3538292" cy="4704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3687"/>
                <a:gridCol w="1377158"/>
                <a:gridCol w="1427447"/>
              </a:tblGrid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12,986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2,958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12,412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82,219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26,249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JUNIN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903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954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549,441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121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4,727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292,333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207,645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9,927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364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1,202,875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90845"/>
              </p:ext>
            </p:extLst>
          </p:nvPr>
        </p:nvGraphicFramePr>
        <p:xfrm>
          <a:off x="6870700" y="1071037"/>
          <a:ext cx="3538291" cy="2487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9989"/>
                <a:gridCol w="1305318"/>
                <a:gridCol w="1352984"/>
              </a:tblGrid>
              <a:tr h="3108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AMAZONAS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6,682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6,134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201,887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PASCO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778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SAN MARTIN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135,943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339,913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0885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691,337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50903" y="5696746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1,202,875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8418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01231" y="5694139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691,337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30919" y="102632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561566"/>
              </p:ext>
            </p:extLst>
          </p:nvPr>
        </p:nvGraphicFramePr>
        <p:xfrm>
          <a:off x="287114" y="1452208"/>
          <a:ext cx="5529486" cy="417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7725301"/>
              </p:ext>
            </p:extLst>
          </p:nvPr>
        </p:nvGraphicFramePr>
        <p:xfrm>
          <a:off x="6036733" y="1452207"/>
          <a:ext cx="5846498" cy="4178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66106" y="45314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79817" y="584925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76409" y="3596937"/>
            <a:ext cx="103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88571"/>
              </p:ext>
            </p:extLst>
          </p:nvPr>
        </p:nvGraphicFramePr>
        <p:xfrm>
          <a:off x="1663700" y="919842"/>
          <a:ext cx="3412068" cy="4732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184"/>
                <a:gridCol w="1132056"/>
                <a:gridCol w="1516828"/>
              </a:tblGrid>
              <a:tr h="31947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ANCASH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CAJAMARCA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HUANUCO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LA LIBERTAD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MOQUEGUA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105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524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403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92878"/>
              </p:ext>
            </p:extLst>
          </p:nvPr>
        </p:nvGraphicFramePr>
        <p:xfrm>
          <a:off x="7027333" y="916817"/>
          <a:ext cx="3403601" cy="2492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1290"/>
                <a:gridCol w="1129247"/>
                <a:gridCol w="1513064"/>
              </a:tblGrid>
              <a:tr h="3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AMAZONAS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HUANUCO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PASCO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SAN MARTIN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5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528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41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23915</TotalTime>
  <Words>496</Words>
  <Application>Microsoft Office PowerPoint</Application>
  <PresentationFormat>Panorámica</PresentationFormat>
  <Paragraphs>321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830</cp:revision>
  <cp:lastPrinted>2017-03-24T22:30:22Z</cp:lastPrinted>
  <dcterms:created xsi:type="dcterms:W3CDTF">2016-01-13T16:13:53Z</dcterms:created>
  <dcterms:modified xsi:type="dcterms:W3CDTF">2017-11-13T00:47:44Z</dcterms:modified>
</cp:coreProperties>
</file>