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8" d="100"/>
          <a:sy n="118" d="100"/>
        </p:scale>
        <p:origin x="2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Tablas\Centros_Poblados_Inundacio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Tablas\Centros_Poblados_Mov_Mas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i="1" u="sng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solidFill>
                <a:srgbClr val="0066CC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lt1">
                        <a:lumMod val="15000"/>
                        <a:lumOff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GRAFICO'!$E$4:$E$10</c:f>
              <c:strCache>
                <c:ptCount val="7"/>
                <c:pt idx="0">
                  <c:v>HUANUCO</c:v>
                </c:pt>
                <c:pt idx="1">
                  <c:v>JUNIN</c:v>
                </c:pt>
                <c:pt idx="2">
                  <c:v>LORETO</c:v>
                </c:pt>
                <c:pt idx="3">
                  <c:v>MADRE DE DIOS</c:v>
                </c:pt>
                <c:pt idx="4">
                  <c:v>PASCO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'TABLA Y GRAFICO'!$F$4:$F$10</c:f>
              <c:numCache>
                <c:formatCode>#,##0</c:formatCode>
                <c:ptCount val="7"/>
                <c:pt idx="0">
                  <c:v>6</c:v>
                </c:pt>
                <c:pt idx="1">
                  <c:v>1</c:v>
                </c:pt>
                <c:pt idx="2">
                  <c:v>30</c:v>
                </c:pt>
                <c:pt idx="3">
                  <c:v>6</c:v>
                </c:pt>
                <c:pt idx="4">
                  <c:v>1</c:v>
                </c:pt>
                <c:pt idx="5">
                  <c:v>41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3681712"/>
        <c:axId val="713682832"/>
      </c:barChart>
      <c:catAx>
        <c:axId val="7136817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3682832"/>
        <c:crosses val="autoZero"/>
        <c:auto val="1"/>
        <c:lblAlgn val="ctr"/>
        <c:lblOffset val="100"/>
        <c:noMultiLvlLbl val="0"/>
      </c:catAx>
      <c:valAx>
        <c:axId val="713682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368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solidFill>
                <a:srgbClr val="0066CC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lt1">
                        <a:lumMod val="15000"/>
                        <a:lumOff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GRAFICO'!$H$4:$H$10</c:f>
              <c:strCache>
                <c:ptCount val="7"/>
                <c:pt idx="0">
                  <c:v>HUANUCO</c:v>
                </c:pt>
                <c:pt idx="1">
                  <c:v>JUNIN</c:v>
                </c:pt>
                <c:pt idx="2">
                  <c:v>LORETO</c:v>
                </c:pt>
                <c:pt idx="3">
                  <c:v>MADRE DE DIOS</c:v>
                </c:pt>
                <c:pt idx="4">
                  <c:v>PASCO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'TABLA Y GRAFICO'!$I$4:$I$10</c:f>
              <c:numCache>
                <c:formatCode>#,##0</c:formatCode>
                <c:ptCount val="7"/>
                <c:pt idx="0">
                  <c:v>6566</c:v>
                </c:pt>
                <c:pt idx="1">
                  <c:v>2978</c:v>
                </c:pt>
                <c:pt idx="2">
                  <c:v>204230</c:v>
                </c:pt>
                <c:pt idx="3">
                  <c:v>13071</c:v>
                </c:pt>
                <c:pt idx="4">
                  <c:v>946</c:v>
                </c:pt>
                <c:pt idx="5">
                  <c:v>206801</c:v>
                </c:pt>
                <c:pt idx="6">
                  <c:v>358343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9929488"/>
        <c:axId val="789927248"/>
      </c:barChart>
      <c:catAx>
        <c:axId val="7899294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9927248"/>
        <c:crosses val="autoZero"/>
        <c:auto val="1"/>
        <c:lblAlgn val="ctr"/>
        <c:lblOffset val="100"/>
        <c:noMultiLvlLbl val="0"/>
      </c:catAx>
      <c:valAx>
        <c:axId val="7899272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992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i="1" u="sng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solidFill>
                <a:srgbClr val="FF993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GRAFICO'!$E$4:$E$8</c:f>
              <c:strCache>
                <c:ptCount val="5"/>
                <c:pt idx="0">
                  <c:v>HUANUCO</c:v>
                </c:pt>
                <c:pt idx="1">
                  <c:v>LORETO</c:v>
                </c:pt>
                <c:pt idx="2">
                  <c:v>PASCO</c:v>
                </c:pt>
                <c:pt idx="3">
                  <c:v>SAN MARTIN</c:v>
                </c:pt>
                <c:pt idx="4">
                  <c:v>UCAYALI</c:v>
                </c:pt>
              </c:strCache>
            </c:strRef>
          </c:cat>
          <c:val>
            <c:numRef>
              <c:f>'TABLA Y GRAFICO'!$F$4:$F$8</c:f>
              <c:numCache>
                <c:formatCode>#,##0</c:formatCode>
                <c:ptCount val="5"/>
                <c:pt idx="0">
                  <c:v>7</c:v>
                </c:pt>
                <c:pt idx="1">
                  <c:v>5</c:v>
                </c:pt>
                <c:pt idx="2">
                  <c:v>1</c:v>
                </c:pt>
                <c:pt idx="3">
                  <c:v>54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5242160"/>
        <c:axId val="715241600"/>
      </c:barChart>
      <c:catAx>
        <c:axId val="7152421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5241600"/>
        <c:crosses val="autoZero"/>
        <c:auto val="1"/>
        <c:lblAlgn val="ctr"/>
        <c:lblOffset val="100"/>
        <c:noMultiLvlLbl val="0"/>
      </c:catAx>
      <c:valAx>
        <c:axId val="7152416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524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solidFill>
                <a:srgbClr val="FF993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GRAFICO'!$H$4:$H$8</c:f>
              <c:strCache>
                <c:ptCount val="5"/>
                <c:pt idx="0">
                  <c:v>HUANUCO</c:v>
                </c:pt>
                <c:pt idx="1">
                  <c:v>LORETO</c:v>
                </c:pt>
                <c:pt idx="2">
                  <c:v>PASCO</c:v>
                </c:pt>
                <c:pt idx="3">
                  <c:v>SAN MARTIN</c:v>
                </c:pt>
                <c:pt idx="4">
                  <c:v>UCAYALI</c:v>
                </c:pt>
              </c:strCache>
            </c:strRef>
          </c:cat>
          <c:val>
            <c:numRef>
              <c:f>'TABLA Y GRAFICO'!$I$4:$I$8</c:f>
              <c:numCache>
                <c:formatCode>#,##0</c:formatCode>
                <c:ptCount val="5"/>
                <c:pt idx="0">
                  <c:v>6462</c:v>
                </c:pt>
                <c:pt idx="1">
                  <c:v>5120</c:v>
                </c:pt>
                <c:pt idx="2">
                  <c:v>229</c:v>
                </c:pt>
                <c:pt idx="3">
                  <c:v>222643</c:v>
                </c:pt>
                <c:pt idx="4">
                  <c:v>21646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2279888"/>
        <c:axId val="715243280"/>
      </c:barChart>
      <c:catAx>
        <c:axId val="7922798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5243280"/>
        <c:crosses val="autoZero"/>
        <c:auto val="1"/>
        <c:lblAlgn val="ctr"/>
        <c:lblOffset val="100"/>
        <c:noMultiLvlLbl val="0"/>
      </c:catAx>
      <c:valAx>
        <c:axId val="7152432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227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60" tIns="60180" rIns="120360" bIns="6018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2" y="6380257"/>
            <a:ext cx="6584448" cy="5220400"/>
          </a:xfrm>
          <a:prstGeom prst="rect">
            <a:avLst/>
          </a:prstGeom>
        </p:spPr>
        <p:txBody>
          <a:bodyPr vert="horz" lIns="120360" tIns="60180" rIns="120360" bIns="6018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23115" y="10955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41755" y="5522719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73017"/>
              </p:ext>
            </p:extLst>
          </p:nvPr>
        </p:nvGraphicFramePr>
        <p:xfrm>
          <a:off x="2806692" y="1531209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67363" y="578763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40202"/>
              </p:ext>
            </p:extLst>
          </p:nvPr>
        </p:nvGraphicFramePr>
        <p:xfrm>
          <a:off x="4402668" y="1276885"/>
          <a:ext cx="3335866" cy="414178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38025"/>
                <a:gridCol w="1697841"/>
              </a:tblGrid>
              <a:tr h="591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91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6,462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1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1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1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222,643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1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21,646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16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256,100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88619" y="5461260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,100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4" y="103296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565851"/>
              </p:ext>
            </p:extLst>
          </p:nvPr>
        </p:nvGraphicFramePr>
        <p:xfrm>
          <a:off x="2922801" y="1511540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81" y="269986"/>
            <a:ext cx="11261617" cy="6342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4" y="690630"/>
            <a:ext cx="3913969" cy="55439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6" y="690630"/>
            <a:ext cx="3913969" cy="55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51" y="695125"/>
            <a:ext cx="3913968" cy="554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7" y="695125"/>
            <a:ext cx="3913968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691875" y="5600674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50102"/>
              </p:ext>
            </p:extLst>
          </p:nvPr>
        </p:nvGraphicFramePr>
        <p:xfrm>
          <a:off x="4476005" y="1166283"/>
          <a:ext cx="3663321" cy="426931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65596"/>
                <a:gridCol w="2097725"/>
              </a:tblGrid>
              <a:tr h="474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74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4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4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4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4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4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4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4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0950" y="286538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29144" y="943429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3135" y="550648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326989"/>
              </p:ext>
            </p:extLst>
          </p:nvPr>
        </p:nvGraphicFramePr>
        <p:xfrm>
          <a:off x="2912532" y="1548648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38051" y="5697361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39195"/>
              </p:ext>
            </p:extLst>
          </p:nvPr>
        </p:nvGraphicFramePr>
        <p:xfrm>
          <a:off x="4715694" y="1301748"/>
          <a:ext cx="3409951" cy="409998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74404"/>
                <a:gridCol w="1735547"/>
              </a:tblGrid>
              <a:tr h="4555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555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5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5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204,230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5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13,071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5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5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206,801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5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358,343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5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792,935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7512" y="5459211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792,935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96827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065774"/>
              </p:ext>
            </p:extLst>
          </p:nvPr>
        </p:nvGraphicFramePr>
        <p:xfrm>
          <a:off x="3088075" y="1514471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82335" y="5620656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93207"/>
              </p:ext>
            </p:extLst>
          </p:nvPr>
        </p:nvGraphicFramePr>
        <p:xfrm>
          <a:off x="4417602" y="1576916"/>
          <a:ext cx="3913598" cy="368935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72558"/>
                <a:gridCol w="2241040"/>
              </a:tblGrid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24129</TotalTime>
  <Words>240</Words>
  <Application>Microsoft Office PowerPoint</Application>
  <PresentationFormat>Panorámica</PresentationFormat>
  <Paragraphs>101</Paragraphs>
  <Slides>13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831</cp:revision>
  <cp:lastPrinted>2017-11-14T21:57:46Z</cp:lastPrinted>
  <dcterms:created xsi:type="dcterms:W3CDTF">2016-01-13T16:13:53Z</dcterms:created>
  <dcterms:modified xsi:type="dcterms:W3CDTF">2017-11-15T00:23:04Z</dcterms:modified>
</cp:coreProperties>
</file>