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16.11.2017\1000H\Nivel03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EPRED\PRESENTACIONES\11.Noviembre\16.11.2017\1000H\Nivel04\Centros_Poblados_Inundacio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16.11.2017\1000H\Nivel03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EPRED\PRESENTACIONES\11.Noviembre\16.11.2017\1000H\Nivel04\Centros_Poblados_Inund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CENEPRED\PRESENTACIONES\11.Noviembre\16.11.2017\1000H\Nivel03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EPRED\PRESENTACIONES\11.Noviembre\16.11.2017\1000H\Nivel04\Centros_Poblados_Mov_Mas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CENEPRED\PRESENTACIONES\11.Noviembre\16.11.2017\1000H\Nivel03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EPRED\PRESENTACIONES\11.Noviembre\16.11.2017\1000H\Nivel04\Centros_Poblados_Mov_Mas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GRAFICO'!$F$4:$F$14</c:f>
              <c:strCache>
                <c:ptCount val="11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GRAFICO'!$G$4:$G$14</c:f>
              <c:numCache>
                <c:formatCode>#,##0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42</c:v>
                </c:pt>
                <c:pt idx="3">
                  <c:v>3</c:v>
                </c:pt>
                <c:pt idx="4">
                  <c:v>11</c:v>
                </c:pt>
                <c:pt idx="5">
                  <c:v>1</c:v>
                </c:pt>
                <c:pt idx="6">
                  <c:v>9</c:v>
                </c:pt>
                <c:pt idx="7">
                  <c:v>3</c:v>
                </c:pt>
                <c:pt idx="8">
                  <c:v>25</c:v>
                </c:pt>
                <c:pt idx="9">
                  <c:v>42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81932672"/>
        <c:axId val="733861344"/>
      </c:barChart>
      <c:catAx>
        <c:axId val="68193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3861344"/>
        <c:crosses val="autoZero"/>
        <c:auto val="1"/>
        <c:lblAlgn val="ctr"/>
        <c:lblOffset val="100"/>
        <c:noMultiLvlLbl val="0"/>
      </c:catAx>
      <c:valAx>
        <c:axId val="73386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19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GRAFICO'!$F$4:$F$8</c:f>
              <c:strCache>
                <c:ptCount val="5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PUNO</c:v>
                </c:pt>
                <c:pt idx="4">
                  <c:v>SAN MARTIN</c:v>
                </c:pt>
              </c:strCache>
            </c:strRef>
          </c:cat>
          <c:val>
            <c:numRef>
              <c:f>'TABLA Y GRAFICO'!$G$4:$G$8</c:f>
              <c:numCache>
                <c:formatCode>#,##0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96897136"/>
        <c:axId val="685621168"/>
      </c:barChart>
      <c:catAx>
        <c:axId val="69689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621168"/>
        <c:crosses val="autoZero"/>
        <c:auto val="1"/>
        <c:lblAlgn val="ctr"/>
        <c:lblOffset val="100"/>
        <c:noMultiLvlLbl val="0"/>
      </c:catAx>
      <c:valAx>
        <c:axId val="68562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689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GRAFICO'!$J$4:$J$14</c:f>
              <c:strCache>
                <c:ptCount val="11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GRAFICO'!$K$4:$K$14</c:f>
              <c:numCache>
                <c:formatCode>#,##0</c:formatCode>
                <c:ptCount val="11"/>
                <c:pt idx="0">
                  <c:v>19376</c:v>
                </c:pt>
                <c:pt idx="1">
                  <c:v>4810</c:v>
                </c:pt>
                <c:pt idx="2">
                  <c:v>369263</c:v>
                </c:pt>
                <c:pt idx="3">
                  <c:v>20945</c:v>
                </c:pt>
                <c:pt idx="4">
                  <c:v>99483</c:v>
                </c:pt>
                <c:pt idx="5">
                  <c:v>737</c:v>
                </c:pt>
                <c:pt idx="6">
                  <c:v>83062</c:v>
                </c:pt>
                <c:pt idx="7">
                  <c:v>1883</c:v>
                </c:pt>
                <c:pt idx="8">
                  <c:v>76404</c:v>
                </c:pt>
                <c:pt idx="9">
                  <c:v>254767</c:v>
                </c:pt>
                <c:pt idx="10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1816928"/>
        <c:axId val="741823088"/>
      </c:barChart>
      <c:catAx>
        <c:axId val="74181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1823088"/>
        <c:crosses val="autoZero"/>
        <c:auto val="1"/>
        <c:lblAlgn val="ctr"/>
        <c:lblOffset val="100"/>
        <c:noMultiLvlLbl val="0"/>
      </c:catAx>
      <c:valAx>
        <c:axId val="74182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18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GRAFICO'!$J$4:$J$8</c:f>
              <c:strCache>
                <c:ptCount val="5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PUNO</c:v>
                </c:pt>
                <c:pt idx="4">
                  <c:v>SAN MARTIN</c:v>
                </c:pt>
              </c:strCache>
            </c:strRef>
          </c:cat>
          <c:val>
            <c:numRef>
              <c:f>'TABLA Y GRAFICO'!$K$4:$K$8</c:f>
              <c:numCache>
                <c:formatCode>#,##0</c:formatCode>
                <c:ptCount val="5"/>
                <c:pt idx="0">
                  <c:v>26104</c:v>
                </c:pt>
                <c:pt idx="1">
                  <c:v>7443</c:v>
                </c:pt>
                <c:pt idx="2">
                  <c:v>1451</c:v>
                </c:pt>
                <c:pt idx="3">
                  <c:v>2448</c:v>
                </c:pt>
                <c:pt idx="4">
                  <c:v>80745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88607104"/>
        <c:axId val="688605424"/>
      </c:barChart>
      <c:catAx>
        <c:axId val="68860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05424"/>
        <c:crosses val="autoZero"/>
        <c:auto val="1"/>
        <c:lblAlgn val="ctr"/>
        <c:lblOffset val="100"/>
        <c:noMultiLvlLbl val="0"/>
      </c:catAx>
      <c:valAx>
        <c:axId val="68860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0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PIURA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GRAFICO'!$G$4:$G$17</c:f>
              <c:numCache>
                <c:formatCode>#,##0</c:formatCode>
                <c:ptCount val="14"/>
                <c:pt idx="0">
                  <c:v>6</c:v>
                </c:pt>
                <c:pt idx="1">
                  <c:v>13</c:v>
                </c:pt>
                <c:pt idx="2">
                  <c:v>50</c:v>
                </c:pt>
                <c:pt idx="3">
                  <c:v>87</c:v>
                </c:pt>
                <c:pt idx="4">
                  <c:v>9</c:v>
                </c:pt>
                <c:pt idx="5">
                  <c:v>15</c:v>
                </c:pt>
                <c:pt idx="6">
                  <c:v>16</c:v>
                </c:pt>
                <c:pt idx="7">
                  <c:v>6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35</c:v>
                </c:pt>
                <c:pt idx="12">
                  <c:v>52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89126032"/>
        <c:axId val="589127152"/>
      </c:barChart>
      <c:catAx>
        <c:axId val="58912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9127152"/>
        <c:crosses val="autoZero"/>
        <c:auto val="1"/>
        <c:lblAlgn val="ctr"/>
        <c:lblOffset val="100"/>
        <c:noMultiLvlLbl val="0"/>
      </c:catAx>
      <c:valAx>
        <c:axId val="58912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912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LA LIBERTAD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79</c:v>
                </c:pt>
                <c:pt idx="1">
                  <c:v>58</c:v>
                </c:pt>
                <c:pt idx="2">
                  <c:v>17</c:v>
                </c:pt>
                <c:pt idx="3">
                  <c:v>17</c:v>
                </c:pt>
                <c:pt idx="4">
                  <c:v>1</c:v>
                </c:pt>
                <c:pt idx="5">
                  <c:v>12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95605744"/>
        <c:axId val="695607424"/>
      </c:barChart>
      <c:catAx>
        <c:axId val="69560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5607424"/>
        <c:crosses val="autoZero"/>
        <c:auto val="1"/>
        <c:lblAlgn val="ctr"/>
        <c:lblOffset val="100"/>
        <c:noMultiLvlLbl val="0"/>
      </c:catAx>
      <c:valAx>
        <c:axId val="69560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56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PIURA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GRAFICO'!$K$4:$K$17</c:f>
              <c:numCache>
                <c:formatCode>#,##0</c:formatCode>
                <c:ptCount val="14"/>
                <c:pt idx="0">
                  <c:v>10973</c:v>
                </c:pt>
                <c:pt idx="1">
                  <c:v>9548</c:v>
                </c:pt>
                <c:pt idx="2">
                  <c:v>459970</c:v>
                </c:pt>
                <c:pt idx="3">
                  <c:v>692755</c:v>
                </c:pt>
                <c:pt idx="4">
                  <c:v>61934</c:v>
                </c:pt>
                <c:pt idx="5">
                  <c:v>136948</c:v>
                </c:pt>
                <c:pt idx="6">
                  <c:v>69217</c:v>
                </c:pt>
                <c:pt idx="7">
                  <c:v>7457</c:v>
                </c:pt>
                <c:pt idx="8">
                  <c:v>939</c:v>
                </c:pt>
                <c:pt idx="9">
                  <c:v>280</c:v>
                </c:pt>
                <c:pt idx="10">
                  <c:v>922</c:v>
                </c:pt>
                <c:pt idx="11">
                  <c:v>176353</c:v>
                </c:pt>
                <c:pt idx="12">
                  <c:v>280027</c:v>
                </c:pt>
                <c:pt idx="13">
                  <c:v>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2216464"/>
        <c:axId val="742210864"/>
      </c:barChart>
      <c:catAx>
        <c:axId val="74221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2210864"/>
        <c:crosses val="autoZero"/>
        <c:auto val="1"/>
        <c:lblAlgn val="ctr"/>
        <c:lblOffset val="100"/>
        <c:noMultiLvlLbl val="0"/>
      </c:catAx>
      <c:valAx>
        <c:axId val="74221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22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LA LIBERTAD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238461</c:v>
                </c:pt>
                <c:pt idx="1">
                  <c:v>496222</c:v>
                </c:pt>
                <c:pt idx="2">
                  <c:v>51205</c:v>
                </c:pt>
                <c:pt idx="3">
                  <c:v>71225</c:v>
                </c:pt>
                <c:pt idx="4">
                  <c:v>76</c:v>
                </c:pt>
                <c:pt idx="5">
                  <c:v>39915</c:v>
                </c:pt>
                <c:pt idx="6">
                  <c:v>115719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39237680"/>
        <c:axId val="739237120"/>
      </c:barChart>
      <c:catAx>
        <c:axId val="73923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9237120"/>
        <c:crosses val="autoZero"/>
        <c:auto val="1"/>
        <c:lblAlgn val="ctr"/>
        <c:lblOffset val="100"/>
        <c:noMultiLvlLbl val="0"/>
      </c:catAx>
      <c:valAx>
        <c:axId val="7392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923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60" tIns="60180" rIns="120360" bIns="6018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2" y="6380257"/>
            <a:ext cx="6584448" cy="5220400"/>
          </a:xfrm>
          <a:prstGeom prst="rect">
            <a:avLst/>
          </a:prstGeom>
        </p:spPr>
        <p:txBody>
          <a:bodyPr vert="horz" lIns="120360" tIns="60180" rIns="120360" bIns="601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29115" y="6040048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47756" y="567071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9" y="6040048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09890" y="567071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1383"/>
              </p:ext>
            </p:extLst>
          </p:nvPr>
        </p:nvGraphicFramePr>
        <p:xfrm>
          <a:off x="292629" y="1093893"/>
          <a:ext cx="5650972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63272"/>
              </p:ext>
            </p:extLst>
          </p:nvPr>
        </p:nvGraphicFramePr>
        <p:xfrm>
          <a:off x="6241565" y="1093893"/>
          <a:ext cx="5637169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59630" y="578816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4037"/>
              </p:ext>
            </p:extLst>
          </p:nvPr>
        </p:nvGraphicFramePr>
        <p:xfrm>
          <a:off x="1356783" y="1058333"/>
          <a:ext cx="4210580" cy="462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190"/>
                <a:gridCol w="1553334"/>
                <a:gridCol w="1610056"/>
              </a:tblGrid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10,973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9,548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459,970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692,755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61,934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136,948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69,217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7,457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939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280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PIURA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176,353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280,027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1,907,708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94749"/>
              </p:ext>
            </p:extLst>
          </p:nvPr>
        </p:nvGraphicFramePr>
        <p:xfrm>
          <a:off x="6496049" y="1058333"/>
          <a:ext cx="4210580" cy="2599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190"/>
                <a:gridCol w="1553334"/>
                <a:gridCol w="1610056"/>
              </a:tblGrid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238,461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496,222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51,205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71,225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39,915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115,719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1,012,823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098100" y="3764625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60511" y="5379571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1,907,708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91856" y="57489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519914"/>
              </p:ext>
            </p:extLst>
          </p:nvPr>
        </p:nvGraphicFramePr>
        <p:xfrm>
          <a:off x="323537" y="1080161"/>
          <a:ext cx="5467663" cy="42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09196"/>
              </p:ext>
            </p:extLst>
          </p:nvPr>
        </p:nvGraphicFramePr>
        <p:xfrm>
          <a:off x="6368737" y="1080161"/>
          <a:ext cx="5467663" cy="42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7825844" y="540340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1,012,823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57189" y="577273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52853"/>
            <a:ext cx="11404600" cy="638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1"/>
            <a:ext cx="3918905" cy="55509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6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7" cy="55036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6" cy="5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5" y="57700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40549" y="3687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14195"/>
              </p:ext>
            </p:extLst>
          </p:nvPr>
        </p:nvGraphicFramePr>
        <p:xfrm>
          <a:off x="1367686" y="1149348"/>
          <a:ext cx="3720781" cy="4447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234"/>
                <a:gridCol w="1234481"/>
                <a:gridCol w="1654066"/>
              </a:tblGrid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8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142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47137"/>
              </p:ext>
            </p:extLst>
          </p:nvPr>
        </p:nvGraphicFramePr>
        <p:xfrm>
          <a:off x="6828686" y="1149348"/>
          <a:ext cx="3720781" cy="2389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234"/>
                <a:gridCol w="1234481"/>
                <a:gridCol w="1654066"/>
              </a:tblGrid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388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81017" y="3904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08143" y="610706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2135" y="5727908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350459"/>
              </p:ext>
            </p:extLst>
          </p:nvPr>
        </p:nvGraphicFramePr>
        <p:xfrm>
          <a:off x="301096" y="1144692"/>
          <a:ext cx="5761038" cy="43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237084"/>
              </p:ext>
            </p:extLst>
          </p:nvPr>
        </p:nvGraphicFramePr>
        <p:xfrm>
          <a:off x="6299199" y="1144692"/>
          <a:ext cx="5621868" cy="43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8461810" y="610706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27908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77600" y="5697360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38599" y="36738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83141"/>
              </p:ext>
            </p:extLst>
          </p:nvPr>
        </p:nvGraphicFramePr>
        <p:xfrm>
          <a:off x="1388294" y="1081616"/>
          <a:ext cx="3782483" cy="4421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721"/>
                <a:gridCol w="1395403"/>
                <a:gridCol w="1446359"/>
              </a:tblGrid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19,376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4,810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369,263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20,945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99,483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737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83,062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1,883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76,404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254,767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13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930,870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85154"/>
              </p:ext>
            </p:extLst>
          </p:nvPr>
        </p:nvGraphicFramePr>
        <p:xfrm>
          <a:off x="6849293" y="1081616"/>
          <a:ext cx="3782485" cy="2398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721"/>
                <a:gridCol w="1395404"/>
                <a:gridCol w="1446360"/>
              </a:tblGrid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26,104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7,443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1,451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2,448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80,745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98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118,191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12241" y="548560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930,870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48656" y="5930934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506022"/>
              </p:ext>
            </p:extLst>
          </p:nvPr>
        </p:nvGraphicFramePr>
        <p:xfrm>
          <a:off x="296334" y="992293"/>
          <a:ext cx="5486399" cy="430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169790"/>
              </p:ext>
            </p:extLst>
          </p:nvPr>
        </p:nvGraphicFramePr>
        <p:xfrm>
          <a:off x="6172201" y="984582"/>
          <a:ext cx="5613399" cy="432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7899775" y="548560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,191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936190" y="5930934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13117" y="5620656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1152" y="3745100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72745"/>
              </p:ext>
            </p:extLst>
          </p:nvPr>
        </p:nvGraphicFramePr>
        <p:xfrm>
          <a:off x="1126067" y="1049864"/>
          <a:ext cx="3953934" cy="4443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384"/>
                <a:gridCol w="1311837"/>
                <a:gridCol w="1757713"/>
              </a:tblGrid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PIURA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73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293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16866"/>
              </p:ext>
            </p:extLst>
          </p:nvPr>
        </p:nvGraphicFramePr>
        <p:xfrm>
          <a:off x="6894102" y="1058328"/>
          <a:ext cx="3953934" cy="2489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384"/>
                <a:gridCol w="1311837"/>
                <a:gridCol w="1757713"/>
              </a:tblGrid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203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24202</TotalTime>
  <Words>504</Words>
  <Application>Microsoft Office PowerPoint</Application>
  <PresentationFormat>Panorámica</PresentationFormat>
  <Paragraphs>315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857</cp:revision>
  <cp:lastPrinted>2017-11-14T21:57:46Z</cp:lastPrinted>
  <dcterms:created xsi:type="dcterms:W3CDTF">2016-01-13T16:13:53Z</dcterms:created>
  <dcterms:modified xsi:type="dcterms:W3CDTF">2017-11-16T17:26:20Z</dcterms:modified>
</cp:coreProperties>
</file>