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1.Noviembre\16.11.2017\1600H\Nivel03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1.Noviembre\16.11.2017\1600H\Nivel04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1.Noviembre\16.11.2017\1600H\Nivel03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1.Noviembre\16.11.2017\1600H\Nivel04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CENEPRED\PRESENTACIONES\11.Noviembre\16.11.2017\1600H\Nivel03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CENEPRED\PRESENTACIONES\11.Noviembre\16.11.2017\1600H\Nivel04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CENEPRED\PRESENTACIONES\11.Noviembre\16.11.2017\1600H\Nivel03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CENEPRED\PRESENTACIONES\11.Noviembre\16.11.2017\1600H\Nivel04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6</c:v>
                </c:pt>
                <c:pt idx="1">
                  <c:v>17</c:v>
                </c:pt>
                <c:pt idx="2">
                  <c:v>13</c:v>
                </c:pt>
                <c:pt idx="3">
                  <c:v>12</c:v>
                </c:pt>
                <c:pt idx="4">
                  <c:v>32</c:v>
                </c:pt>
                <c:pt idx="5">
                  <c:v>6</c:v>
                </c:pt>
                <c:pt idx="6">
                  <c:v>3</c:v>
                </c:pt>
                <c:pt idx="7">
                  <c:v>10</c:v>
                </c:pt>
                <c:pt idx="8">
                  <c:v>34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55831392"/>
        <c:axId val="655831952"/>
      </c:barChart>
      <c:catAx>
        <c:axId val="655831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5831952"/>
        <c:crosses val="autoZero"/>
        <c:auto val="1"/>
        <c:lblAlgn val="ctr"/>
        <c:lblOffset val="100"/>
        <c:noMultiLvlLbl val="0"/>
      </c:catAx>
      <c:valAx>
        <c:axId val="65583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583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GRAFICO'!$G$4:$G$11</c:f>
              <c:numCache>
                <c:formatCode>#,##0</c:formatCode>
                <c:ptCount val="8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7</c:v>
                </c:pt>
                <c:pt idx="5">
                  <c:v>2</c:v>
                </c:pt>
                <c:pt idx="6">
                  <c:v>26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54431296"/>
        <c:axId val="654430736"/>
      </c:barChart>
      <c:catAx>
        <c:axId val="65443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4430736"/>
        <c:crosses val="autoZero"/>
        <c:auto val="1"/>
        <c:lblAlgn val="ctr"/>
        <c:lblOffset val="100"/>
        <c:noMultiLvlLbl val="0"/>
      </c:catAx>
      <c:valAx>
        <c:axId val="65443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443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20426</c:v>
                </c:pt>
                <c:pt idx="1">
                  <c:v>22616</c:v>
                </c:pt>
                <c:pt idx="2">
                  <c:v>82427</c:v>
                </c:pt>
                <c:pt idx="3">
                  <c:v>112396</c:v>
                </c:pt>
                <c:pt idx="4">
                  <c:v>170148</c:v>
                </c:pt>
                <c:pt idx="5">
                  <c:v>71060</c:v>
                </c:pt>
                <c:pt idx="6">
                  <c:v>12055</c:v>
                </c:pt>
                <c:pt idx="7">
                  <c:v>8673</c:v>
                </c:pt>
                <c:pt idx="8">
                  <c:v>196359</c:v>
                </c:pt>
                <c:pt idx="9">
                  <c:v>327052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37510320"/>
        <c:axId val="737510880"/>
      </c:barChart>
      <c:catAx>
        <c:axId val="73751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7510880"/>
        <c:crosses val="autoZero"/>
        <c:auto val="1"/>
        <c:lblAlgn val="ctr"/>
        <c:lblOffset val="100"/>
        <c:noMultiLvlLbl val="0"/>
      </c:catAx>
      <c:valAx>
        <c:axId val="73751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751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GRAFICO'!$K$4:$K$11</c:f>
              <c:numCache>
                <c:formatCode>#,##0</c:formatCode>
                <c:ptCount val="8"/>
                <c:pt idx="0">
                  <c:v>4775</c:v>
                </c:pt>
                <c:pt idx="1">
                  <c:v>5640</c:v>
                </c:pt>
                <c:pt idx="2">
                  <c:v>7828</c:v>
                </c:pt>
                <c:pt idx="3">
                  <c:v>60959</c:v>
                </c:pt>
                <c:pt idx="4">
                  <c:v>13890</c:v>
                </c:pt>
                <c:pt idx="5">
                  <c:v>5505</c:v>
                </c:pt>
                <c:pt idx="6">
                  <c:v>147346</c:v>
                </c:pt>
                <c:pt idx="7">
                  <c:v>27804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51118032"/>
        <c:axId val="651122512"/>
      </c:barChart>
      <c:catAx>
        <c:axId val="65111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122512"/>
        <c:crosses val="autoZero"/>
        <c:auto val="1"/>
        <c:lblAlgn val="ctr"/>
        <c:lblOffset val="100"/>
        <c:noMultiLvlLbl val="0"/>
      </c:catAx>
      <c:valAx>
        <c:axId val="65112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11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PASCO</c:v>
                </c:pt>
                <c:pt idx="8">
                  <c:v>PUNO</c:v>
                </c:pt>
                <c:pt idx="9">
                  <c:v>SAN MARTIN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67</c:v>
                </c:pt>
                <c:pt idx="1">
                  <c:v>1</c:v>
                </c:pt>
                <c:pt idx="2">
                  <c:v>1</c:v>
                </c:pt>
                <c:pt idx="3">
                  <c:v>40</c:v>
                </c:pt>
                <c:pt idx="4">
                  <c:v>24</c:v>
                </c:pt>
                <c:pt idx="5">
                  <c:v>23</c:v>
                </c:pt>
                <c:pt idx="6">
                  <c:v>6</c:v>
                </c:pt>
                <c:pt idx="7">
                  <c:v>10</c:v>
                </c:pt>
                <c:pt idx="8">
                  <c:v>28</c:v>
                </c:pt>
                <c:pt idx="9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98206256"/>
        <c:axId val="598206816"/>
      </c:barChart>
      <c:catAx>
        <c:axId val="59820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206816"/>
        <c:crosses val="autoZero"/>
        <c:auto val="1"/>
        <c:lblAlgn val="ctr"/>
        <c:lblOffset val="100"/>
        <c:noMultiLvlLbl val="0"/>
      </c:catAx>
      <c:valAx>
        <c:axId val="59820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20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GRAFICO'!$G$4:$G$12</c:f>
              <c:numCache>
                <c:formatCode>#,##0</c:formatCode>
                <c:ptCount val="9"/>
                <c:pt idx="0">
                  <c:v>5</c:v>
                </c:pt>
                <c:pt idx="1">
                  <c:v>9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29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26318400"/>
        <c:axId val="726321760"/>
      </c:barChart>
      <c:catAx>
        <c:axId val="72631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6321760"/>
        <c:crosses val="autoZero"/>
        <c:auto val="1"/>
        <c:lblAlgn val="ctr"/>
        <c:lblOffset val="100"/>
        <c:noMultiLvlLbl val="0"/>
      </c:catAx>
      <c:valAx>
        <c:axId val="72632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631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PASCO</c:v>
                </c:pt>
                <c:pt idx="8">
                  <c:v>PUNO</c:v>
                </c:pt>
                <c:pt idx="9">
                  <c:v>SAN MARTIN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140330</c:v>
                </c:pt>
                <c:pt idx="1">
                  <c:v>1302</c:v>
                </c:pt>
                <c:pt idx="2">
                  <c:v>541</c:v>
                </c:pt>
                <c:pt idx="3">
                  <c:v>150032</c:v>
                </c:pt>
                <c:pt idx="4">
                  <c:v>364234</c:v>
                </c:pt>
                <c:pt idx="5">
                  <c:v>158681</c:v>
                </c:pt>
                <c:pt idx="6">
                  <c:v>7431</c:v>
                </c:pt>
                <c:pt idx="7">
                  <c:v>43603</c:v>
                </c:pt>
                <c:pt idx="8">
                  <c:v>141037</c:v>
                </c:pt>
                <c:pt idx="9">
                  <c:v>336965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29635920"/>
        <c:axId val="729633680"/>
      </c:barChart>
      <c:catAx>
        <c:axId val="72963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9633680"/>
        <c:crosses val="autoZero"/>
        <c:auto val="1"/>
        <c:lblAlgn val="ctr"/>
        <c:lblOffset val="100"/>
        <c:noMultiLvlLbl val="0"/>
      </c:catAx>
      <c:valAx>
        <c:axId val="72963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963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GRAFICO'!$K$4:$K$12</c:f>
              <c:numCache>
                <c:formatCode>#,##0</c:formatCode>
                <c:ptCount val="9"/>
                <c:pt idx="0">
                  <c:v>8719</c:v>
                </c:pt>
                <c:pt idx="1">
                  <c:v>7464</c:v>
                </c:pt>
                <c:pt idx="2">
                  <c:v>3610</c:v>
                </c:pt>
                <c:pt idx="3">
                  <c:v>32</c:v>
                </c:pt>
                <c:pt idx="4">
                  <c:v>2329</c:v>
                </c:pt>
                <c:pt idx="5">
                  <c:v>4877</c:v>
                </c:pt>
                <c:pt idx="6">
                  <c:v>327</c:v>
                </c:pt>
                <c:pt idx="7">
                  <c:v>58706</c:v>
                </c:pt>
                <c:pt idx="8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33448160"/>
        <c:axId val="733444240"/>
      </c:barChart>
      <c:catAx>
        <c:axId val="73344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3444240"/>
        <c:crosses val="autoZero"/>
        <c:auto val="1"/>
        <c:lblAlgn val="ctr"/>
        <c:lblOffset val="100"/>
        <c:noMultiLvlLbl val="0"/>
      </c:catAx>
      <c:valAx>
        <c:axId val="73344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344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60" tIns="60180" rIns="120360" bIns="6018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2" y="6380257"/>
            <a:ext cx="6584448" cy="5220400"/>
          </a:xfrm>
          <a:prstGeom prst="rect">
            <a:avLst/>
          </a:prstGeom>
        </p:spPr>
        <p:txBody>
          <a:bodyPr vert="horz" lIns="120360" tIns="60180" rIns="120360" bIns="6018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16/11/2017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(16:00 HORAS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29115" y="6040048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447756" y="5670716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9" y="6040048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09890" y="5670716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661007"/>
              </p:ext>
            </p:extLst>
          </p:nvPr>
        </p:nvGraphicFramePr>
        <p:xfrm>
          <a:off x="241830" y="1093893"/>
          <a:ext cx="5744104" cy="43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2098"/>
              </p:ext>
            </p:extLst>
          </p:nvPr>
        </p:nvGraphicFramePr>
        <p:xfrm>
          <a:off x="6143098" y="1093893"/>
          <a:ext cx="5744104" cy="43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59630" y="578816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60556" y="5391436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40698"/>
              </p:ext>
            </p:extLst>
          </p:nvPr>
        </p:nvGraphicFramePr>
        <p:xfrm>
          <a:off x="1461560" y="978698"/>
          <a:ext cx="4002616" cy="4597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469"/>
                <a:gridCol w="1542414"/>
                <a:gridCol w="1464733"/>
              </a:tblGrid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140,330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1,302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541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150,032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364,234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158,681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7,431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43,603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141,037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336,965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11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1,344,156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83139"/>
              </p:ext>
            </p:extLst>
          </p:nvPr>
        </p:nvGraphicFramePr>
        <p:xfrm>
          <a:off x="6746347" y="978698"/>
          <a:ext cx="4034896" cy="4228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497"/>
                <a:gridCol w="1488522"/>
                <a:gridCol w="1542877"/>
              </a:tblGrid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8,719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7,464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3,610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2,329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4,877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327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58,706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22,000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37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108,064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60511" y="5379571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1,344,156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91856" y="57489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825844" y="5403407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,064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57189" y="577273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632373"/>
              </p:ext>
            </p:extLst>
          </p:nvPr>
        </p:nvGraphicFramePr>
        <p:xfrm>
          <a:off x="287868" y="1056325"/>
          <a:ext cx="5537199" cy="432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210129"/>
              </p:ext>
            </p:extLst>
          </p:nvPr>
        </p:nvGraphicFramePr>
        <p:xfrm>
          <a:off x="6333068" y="1056325"/>
          <a:ext cx="5537199" cy="432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2" y="249319"/>
            <a:ext cx="11590867" cy="6492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41564" y="614965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74" y="646013"/>
            <a:ext cx="3910949" cy="55397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2" y="646013"/>
            <a:ext cx="3885477" cy="5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535196" y="615193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11" y="725496"/>
            <a:ext cx="3899076" cy="55229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83" y="725496"/>
            <a:ext cx="3899076" cy="55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5" y="57700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12553" y="5004593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59314"/>
              </p:ext>
            </p:extLst>
          </p:nvPr>
        </p:nvGraphicFramePr>
        <p:xfrm>
          <a:off x="1329267" y="1066800"/>
          <a:ext cx="4207932" cy="4546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196"/>
                <a:gridCol w="1658071"/>
                <a:gridCol w="1608665"/>
              </a:tblGrid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888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144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45437"/>
              </p:ext>
            </p:extLst>
          </p:nvPr>
        </p:nvGraphicFramePr>
        <p:xfrm>
          <a:off x="6557114" y="1066800"/>
          <a:ext cx="4207932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196"/>
                <a:gridCol w="1396108"/>
                <a:gridCol w="1870628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55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81017" y="3904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08143" y="610706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82135" y="5727908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61810" y="610706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27908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343939"/>
              </p:ext>
            </p:extLst>
          </p:nvPr>
        </p:nvGraphicFramePr>
        <p:xfrm>
          <a:off x="343429" y="1144692"/>
          <a:ext cx="5507038" cy="436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797247"/>
              </p:ext>
            </p:extLst>
          </p:nvPr>
        </p:nvGraphicFramePr>
        <p:xfrm>
          <a:off x="6337830" y="1144692"/>
          <a:ext cx="5507038" cy="436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77600" y="5697360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49074" y="4994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20898"/>
              </p:ext>
            </p:extLst>
          </p:nvPr>
        </p:nvGraphicFramePr>
        <p:xfrm>
          <a:off x="1338025" y="990601"/>
          <a:ext cx="3885909" cy="4453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443"/>
                <a:gridCol w="1433558"/>
                <a:gridCol w="1485908"/>
              </a:tblGrid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20,426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22,616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82,427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112,396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170,148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71,060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12,055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8,673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196,359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327,052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2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1,023,212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2834"/>
              </p:ext>
            </p:extLst>
          </p:nvPr>
        </p:nvGraphicFramePr>
        <p:xfrm>
          <a:off x="6908055" y="990601"/>
          <a:ext cx="3885909" cy="374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443"/>
                <a:gridCol w="1433559"/>
                <a:gridCol w="1485907"/>
              </a:tblGrid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4,775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5,640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7,828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60,959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13,890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5,505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147,346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27,804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68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273,747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12241" y="548560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1,023,212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48656" y="5930934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899775" y="548560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,747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936190" y="5930934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540660"/>
              </p:ext>
            </p:extLst>
          </p:nvPr>
        </p:nvGraphicFramePr>
        <p:xfrm>
          <a:off x="203200" y="984582"/>
          <a:ext cx="5799667" cy="43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321338"/>
              </p:ext>
            </p:extLst>
          </p:nvPr>
        </p:nvGraphicFramePr>
        <p:xfrm>
          <a:off x="6163733" y="984582"/>
          <a:ext cx="5799667" cy="442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13117" y="5620656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26516" y="5241647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13876"/>
              </p:ext>
            </p:extLst>
          </p:nvPr>
        </p:nvGraphicFramePr>
        <p:xfrm>
          <a:off x="1447800" y="1066789"/>
          <a:ext cx="3564467" cy="4396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271"/>
                <a:gridCol w="1378662"/>
                <a:gridCol w="1388534"/>
              </a:tblGrid>
              <a:tr h="3425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33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242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87142"/>
              </p:ext>
            </p:extLst>
          </p:nvPr>
        </p:nvGraphicFramePr>
        <p:xfrm>
          <a:off x="6934200" y="1066789"/>
          <a:ext cx="3564467" cy="4047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271"/>
                <a:gridCol w="1336329"/>
                <a:gridCol w="1430867"/>
              </a:tblGrid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91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62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24225</TotalTime>
  <Words>498</Words>
  <Application>Microsoft Office PowerPoint</Application>
  <PresentationFormat>Panorámica</PresentationFormat>
  <Paragraphs>315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876</cp:revision>
  <cp:lastPrinted>2017-11-14T21:57:46Z</cp:lastPrinted>
  <dcterms:created xsi:type="dcterms:W3CDTF">2016-01-13T16:13:53Z</dcterms:created>
  <dcterms:modified xsi:type="dcterms:W3CDTF">2017-11-16T23:47:52Z</dcterms:modified>
</cp:coreProperties>
</file>