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6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6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6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6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6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5B9BD5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1</c:v>
                </c:pt>
                <c:pt idx="1">
                  <c:v>16</c:v>
                </c:pt>
                <c:pt idx="2">
                  <c:v>9</c:v>
                </c:pt>
                <c:pt idx="3">
                  <c:v>12</c:v>
                </c:pt>
                <c:pt idx="4">
                  <c:v>47</c:v>
                </c:pt>
                <c:pt idx="5">
                  <c:v>6</c:v>
                </c:pt>
                <c:pt idx="6">
                  <c:v>3</c:v>
                </c:pt>
                <c:pt idx="7">
                  <c:v>10</c:v>
                </c:pt>
                <c:pt idx="8">
                  <c:v>54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0794064"/>
        <c:axId val="750794624"/>
      </c:barChart>
      <c:catAx>
        <c:axId val="7507940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94624"/>
        <c:crosses val="autoZero"/>
        <c:auto val="1"/>
        <c:lblAlgn val="ctr"/>
        <c:lblOffset val="100"/>
        <c:noMultiLvlLbl val="0"/>
      </c:catAx>
      <c:valAx>
        <c:axId val="750794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9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GRAFICO'!$E$4:$E$9</c:f>
              <c:strCache>
                <c:ptCount val="6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UCAYALI</c:v>
                </c:pt>
              </c:strCache>
            </c:strRef>
          </c:cat>
          <c:val>
            <c:numRef>
              <c:f>'TABLA Y GRAFICO'!$F$4:$F$9</c:f>
              <c:numCache>
                <c:formatCode>#,##0</c:formatCode>
                <c:ptCount val="6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7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3752176"/>
        <c:axId val="753752736"/>
      </c:barChart>
      <c:catAx>
        <c:axId val="753752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3752736"/>
        <c:crosses val="autoZero"/>
        <c:auto val="1"/>
        <c:lblAlgn val="ctr"/>
        <c:lblOffset val="100"/>
        <c:noMultiLvlLbl val="0"/>
      </c:catAx>
      <c:valAx>
        <c:axId val="753752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375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5B9BD5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3377</c:v>
                </c:pt>
                <c:pt idx="1">
                  <c:v>23161</c:v>
                </c:pt>
                <c:pt idx="2">
                  <c:v>10105</c:v>
                </c:pt>
                <c:pt idx="3">
                  <c:v>115265</c:v>
                </c:pt>
                <c:pt idx="4">
                  <c:v>701275</c:v>
                </c:pt>
                <c:pt idx="5">
                  <c:v>73188</c:v>
                </c:pt>
                <c:pt idx="6">
                  <c:v>12055</c:v>
                </c:pt>
                <c:pt idx="7">
                  <c:v>8673</c:v>
                </c:pt>
                <c:pt idx="8">
                  <c:v>306105</c:v>
                </c:pt>
                <c:pt idx="9">
                  <c:v>336669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0711376"/>
        <c:axId val="750713616"/>
      </c:barChart>
      <c:catAx>
        <c:axId val="750711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13616"/>
        <c:crosses val="autoZero"/>
        <c:auto val="1"/>
        <c:lblAlgn val="ctr"/>
        <c:lblOffset val="100"/>
        <c:noMultiLvlLbl val="0"/>
      </c:catAx>
      <c:valAx>
        <c:axId val="7507136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1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GRAFICO'!$H$4:$H$9</c:f>
              <c:strCache>
                <c:ptCount val="6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UCAYALI</c:v>
                </c:pt>
              </c:strCache>
            </c:strRef>
          </c:cat>
          <c:val>
            <c:numRef>
              <c:f>'TABLA Y GRAFICO'!$I$4:$I$9</c:f>
              <c:numCache>
                <c:formatCode>#,##0</c:formatCode>
                <c:ptCount val="6"/>
                <c:pt idx="0">
                  <c:v>4230</c:v>
                </c:pt>
                <c:pt idx="1">
                  <c:v>77962</c:v>
                </c:pt>
                <c:pt idx="2">
                  <c:v>4959</c:v>
                </c:pt>
                <c:pt idx="3">
                  <c:v>20097</c:v>
                </c:pt>
                <c:pt idx="4">
                  <c:v>5505</c:v>
                </c:pt>
                <c:pt idx="5">
                  <c:v>21814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0792944"/>
        <c:axId val="750792384"/>
      </c:barChart>
      <c:catAx>
        <c:axId val="7507929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92384"/>
        <c:crosses val="autoZero"/>
        <c:auto val="1"/>
        <c:lblAlgn val="ctr"/>
        <c:lblOffset val="100"/>
        <c:noMultiLvlLbl val="0"/>
      </c:catAx>
      <c:valAx>
        <c:axId val="7507923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9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40</c:v>
                </c:pt>
                <c:pt idx="3">
                  <c:v>34</c:v>
                </c:pt>
                <c:pt idx="4">
                  <c:v>23</c:v>
                </c:pt>
                <c:pt idx="5">
                  <c:v>9</c:v>
                </c:pt>
                <c:pt idx="6">
                  <c:v>10</c:v>
                </c:pt>
                <c:pt idx="7">
                  <c:v>28</c:v>
                </c:pt>
                <c:pt idx="8">
                  <c:v>65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0712496"/>
        <c:axId val="750711936"/>
      </c:barChart>
      <c:catAx>
        <c:axId val="750712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11936"/>
        <c:crosses val="autoZero"/>
        <c:auto val="1"/>
        <c:lblAlgn val="ctr"/>
        <c:lblOffset val="100"/>
        <c:noMultiLvlLbl val="0"/>
      </c:catAx>
      <c:valAx>
        <c:axId val="750711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071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GRAFICO'!$E$4:$E$9</c:f>
              <c:strCache>
                <c:ptCount val="6"/>
                <c:pt idx="0">
                  <c:v>CUSCO</c:v>
                </c:pt>
                <c:pt idx="1">
                  <c:v>HUANUCO</c:v>
                </c:pt>
                <c:pt idx="2">
                  <c:v>MADRE DE DIOS</c:v>
                </c:pt>
                <c:pt idx="3">
                  <c:v>PASCO</c:v>
                </c:pt>
                <c:pt idx="4">
                  <c:v>PUNO</c:v>
                </c:pt>
                <c:pt idx="5">
                  <c:v>UCAYALI</c:v>
                </c:pt>
              </c:strCache>
            </c:strRef>
          </c:cat>
          <c:val>
            <c:numRef>
              <c:f>'TABLA Y GRAFICO'!$F$4:$F$9</c:f>
              <c:numCache>
                <c:formatCode>#,##0</c:formatCode>
                <c:ptCount val="6"/>
                <c:pt idx="0">
                  <c:v>5</c:v>
                </c:pt>
                <c:pt idx="1">
                  <c:v>17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4082560"/>
        <c:axId val="754080320"/>
      </c:barChart>
      <c:catAx>
        <c:axId val="7540825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4080320"/>
        <c:crosses val="autoZero"/>
        <c:auto val="1"/>
        <c:lblAlgn val="ctr"/>
        <c:lblOffset val="100"/>
        <c:noMultiLvlLbl val="0"/>
      </c:catAx>
      <c:valAx>
        <c:axId val="7540803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408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92</c:v>
                </c:pt>
                <c:pt idx="1">
                  <c:v>1302</c:v>
                </c:pt>
                <c:pt idx="2">
                  <c:v>152837</c:v>
                </c:pt>
                <c:pt idx="3">
                  <c:v>257452</c:v>
                </c:pt>
                <c:pt idx="4">
                  <c:v>162541</c:v>
                </c:pt>
                <c:pt idx="5">
                  <c:v>7575</c:v>
                </c:pt>
                <c:pt idx="6">
                  <c:v>42410</c:v>
                </c:pt>
                <c:pt idx="7">
                  <c:v>139374</c:v>
                </c:pt>
                <c:pt idx="8">
                  <c:v>334529</c:v>
                </c:pt>
                <c:pt idx="9">
                  <c:v>573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12899120"/>
        <c:axId val="612901360"/>
      </c:barChart>
      <c:catAx>
        <c:axId val="612899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12901360"/>
        <c:crosses val="autoZero"/>
        <c:auto val="1"/>
        <c:lblAlgn val="ctr"/>
        <c:lblOffset val="100"/>
        <c:noMultiLvlLbl val="0"/>
      </c:catAx>
      <c:valAx>
        <c:axId val="612901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1289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GRAFICO'!$H$4:$H$9</c:f>
              <c:strCache>
                <c:ptCount val="6"/>
                <c:pt idx="0">
                  <c:v>CUSCO</c:v>
                </c:pt>
                <c:pt idx="1">
                  <c:v>HUANUCO</c:v>
                </c:pt>
                <c:pt idx="2">
                  <c:v>MADRE DE DIOS</c:v>
                </c:pt>
                <c:pt idx="3">
                  <c:v>PASCO</c:v>
                </c:pt>
                <c:pt idx="4">
                  <c:v>PUNO</c:v>
                </c:pt>
                <c:pt idx="5">
                  <c:v>UCAYALI</c:v>
                </c:pt>
              </c:strCache>
            </c:strRef>
          </c:cat>
          <c:val>
            <c:numRef>
              <c:f>'TABLA Y GRAFICO'!$I$4:$I$9</c:f>
              <c:numCache>
                <c:formatCode>#,##0</c:formatCode>
                <c:ptCount val="6"/>
                <c:pt idx="0">
                  <c:v>5914</c:v>
                </c:pt>
                <c:pt idx="1">
                  <c:v>150039</c:v>
                </c:pt>
                <c:pt idx="2">
                  <c:v>2329</c:v>
                </c:pt>
                <c:pt idx="3">
                  <c:v>9940</c:v>
                </c:pt>
                <c:pt idx="4">
                  <c:v>1990</c:v>
                </c:pt>
                <c:pt idx="5">
                  <c:v>21427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71025216"/>
        <c:axId val="671027456"/>
      </c:barChart>
      <c:catAx>
        <c:axId val="6710252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1027456"/>
        <c:crosses val="autoZero"/>
        <c:auto val="1"/>
        <c:lblAlgn val="ctr"/>
        <c:lblOffset val="100"/>
        <c:noMultiLvlLbl val="0"/>
      </c:catAx>
      <c:valAx>
        <c:axId val="671027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102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7" tIns="47374" rIns="94747" bIns="4737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4" y="5940239"/>
            <a:ext cx="5852843" cy="4860373"/>
          </a:xfrm>
          <a:prstGeom prst="rect">
            <a:avLst/>
          </a:prstGeom>
        </p:spPr>
        <p:txBody>
          <a:bodyPr vert="horz" lIns="94747" tIns="47374" rIns="94747" bIns="4737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2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2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93653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12296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5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1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576322"/>
              </p:ext>
            </p:extLst>
          </p:nvPr>
        </p:nvGraphicFramePr>
        <p:xfrm>
          <a:off x="152400" y="1762236"/>
          <a:ext cx="58504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2389"/>
              </p:ext>
            </p:extLst>
          </p:nvPr>
        </p:nvGraphicFramePr>
        <p:xfrm>
          <a:off x="6155267" y="1762236"/>
          <a:ext cx="5884332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5977"/>
              </p:ext>
            </p:extLst>
          </p:nvPr>
        </p:nvGraphicFramePr>
        <p:xfrm>
          <a:off x="1930400" y="1109130"/>
          <a:ext cx="3412066" cy="46312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75442"/>
                <a:gridCol w="1736624"/>
              </a:tblGrid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152,837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257,452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162,541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42,410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139,374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334,529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1,098,685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99896"/>
              </p:ext>
            </p:extLst>
          </p:nvPr>
        </p:nvGraphicFramePr>
        <p:xfrm>
          <a:off x="7166418" y="1109130"/>
          <a:ext cx="3412066" cy="46312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75442"/>
                <a:gridCol w="1736624"/>
              </a:tblGrid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150,039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9,940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21,427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191,639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47811" y="5641518"/>
            <a:ext cx="306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1,098,685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78626" y="1277144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67625" y="5640159"/>
            <a:ext cx="287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191,639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602661" y="1277144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939559"/>
              </p:ext>
            </p:extLst>
          </p:nvPr>
        </p:nvGraphicFramePr>
        <p:xfrm>
          <a:off x="143932" y="1723757"/>
          <a:ext cx="58758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704301"/>
              </p:ext>
            </p:extLst>
          </p:nvPr>
        </p:nvGraphicFramePr>
        <p:xfrm>
          <a:off x="6180667" y="1723757"/>
          <a:ext cx="58504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1" y="282057"/>
            <a:ext cx="11168069" cy="6279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4" cy="5550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1"/>
            <a:ext cx="3885475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6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5" cy="55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79712"/>
              </p:ext>
            </p:extLst>
          </p:nvPr>
        </p:nvGraphicFramePr>
        <p:xfrm>
          <a:off x="1485896" y="1100668"/>
          <a:ext cx="3513669" cy="45084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01640"/>
                <a:gridCol w="2012029"/>
              </a:tblGrid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20859"/>
              </p:ext>
            </p:extLst>
          </p:nvPr>
        </p:nvGraphicFramePr>
        <p:xfrm>
          <a:off x="7175495" y="1100668"/>
          <a:ext cx="3513669" cy="45084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01640"/>
                <a:gridCol w="2012029"/>
              </a:tblGrid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5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39751"/>
              </p:ext>
            </p:extLst>
          </p:nvPr>
        </p:nvGraphicFramePr>
        <p:xfrm>
          <a:off x="169334" y="1775460"/>
          <a:ext cx="584199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353538"/>
              </p:ext>
            </p:extLst>
          </p:nvPr>
        </p:nvGraphicFramePr>
        <p:xfrm>
          <a:off x="6197599" y="1775460"/>
          <a:ext cx="58335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31790"/>
              </p:ext>
            </p:extLst>
          </p:nvPr>
        </p:nvGraphicFramePr>
        <p:xfrm>
          <a:off x="1895029" y="1227667"/>
          <a:ext cx="3453992" cy="42841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96029"/>
                <a:gridCol w="1757963"/>
              </a:tblGrid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3,377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23,161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10,105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115,265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701,275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73,188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12,055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8,673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306,105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336,669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0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1,589,873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74922"/>
              </p:ext>
            </p:extLst>
          </p:nvPr>
        </p:nvGraphicFramePr>
        <p:xfrm>
          <a:off x="7053469" y="1227667"/>
          <a:ext cx="3453992" cy="42841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96029"/>
                <a:gridCol w="1757963"/>
              </a:tblGrid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77,962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20,097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21,814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5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134,567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0292" y="5561602"/>
            <a:ext cx="309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1,589,873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134,567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382603"/>
              </p:ext>
            </p:extLst>
          </p:nvPr>
        </p:nvGraphicFramePr>
        <p:xfrm>
          <a:off x="160867" y="1607125"/>
          <a:ext cx="58758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27490"/>
              </p:ext>
            </p:extLst>
          </p:nvPr>
        </p:nvGraphicFramePr>
        <p:xfrm>
          <a:off x="6180668" y="1607125"/>
          <a:ext cx="58504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4647"/>
              </p:ext>
            </p:extLst>
          </p:nvPr>
        </p:nvGraphicFramePr>
        <p:xfrm>
          <a:off x="1814951" y="1109139"/>
          <a:ext cx="3556000" cy="448732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19731"/>
                <a:gridCol w="2036269"/>
              </a:tblGrid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84265"/>
              </p:ext>
            </p:extLst>
          </p:nvPr>
        </p:nvGraphicFramePr>
        <p:xfrm>
          <a:off x="7290315" y="1109139"/>
          <a:ext cx="3556000" cy="448732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19731"/>
                <a:gridCol w="2036269"/>
              </a:tblGrid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0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24284</TotalTime>
  <Words>398</Words>
  <Application>Microsoft Office PowerPoint</Application>
  <PresentationFormat>Panorámica</PresentationFormat>
  <Paragraphs>219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873</cp:revision>
  <cp:lastPrinted>2017-11-18T00:20:14Z</cp:lastPrinted>
  <dcterms:created xsi:type="dcterms:W3CDTF">2016-01-13T16:13:53Z</dcterms:created>
  <dcterms:modified xsi:type="dcterms:W3CDTF">2017-11-18T00:25:44Z</dcterms:modified>
</cp:coreProperties>
</file>