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GRAFICO'!$F$4:$F$18</c:f>
              <c:numCache>
                <c:formatCode>#,##0</c:formatCode>
                <c:ptCount val="15"/>
                <c:pt idx="0">
                  <c:v>9</c:v>
                </c:pt>
                <c:pt idx="1">
                  <c:v>3</c:v>
                </c:pt>
                <c:pt idx="2">
                  <c:v>19</c:v>
                </c:pt>
                <c:pt idx="3">
                  <c:v>3</c:v>
                </c:pt>
                <c:pt idx="4">
                  <c:v>34</c:v>
                </c:pt>
                <c:pt idx="5">
                  <c:v>12</c:v>
                </c:pt>
                <c:pt idx="6">
                  <c:v>10</c:v>
                </c:pt>
                <c:pt idx="7">
                  <c:v>52</c:v>
                </c:pt>
                <c:pt idx="8">
                  <c:v>3</c:v>
                </c:pt>
                <c:pt idx="9">
                  <c:v>17</c:v>
                </c:pt>
                <c:pt idx="10">
                  <c:v>9</c:v>
                </c:pt>
                <c:pt idx="11">
                  <c:v>10</c:v>
                </c:pt>
                <c:pt idx="12">
                  <c:v>31</c:v>
                </c:pt>
                <c:pt idx="13">
                  <c:v>20</c:v>
                </c:pt>
                <c:pt idx="1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1340336"/>
        <c:axId val="771338096"/>
      </c:barChart>
      <c:catAx>
        <c:axId val="7713403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1338096"/>
        <c:crosses val="autoZero"/>
        <c:auto val="1"/>
        <c:lblAlgn val="ctr"/>
        <c:lblOffset val="100"/>
        <c:noMultiLvlLbl val="0"/>
      </c:catAx>
      <c:valAx>
        <c:axId val="771338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134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39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8801856"/>
        <c:axId val="598802416"/>
      </c:barChart>
      <c:catAx>
        <c:axId val="5988018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802416"/>
        <c:crosses val="autoZero"/>
        <c:auto val="1"/>
        <c:lblAlgn val="ctr"/>
        <c:lblOffset val="100"/>
        <c:noMultiLvlLbl val="0"/>
      </c:catAx>
      <c:valAx>
        <c:axId val="598802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8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GRAFICO'!$I$4:$I$18</c:f>
              <c:numCache>
                <c:formatCode>#,##0</c:formatCode>
                <c:ptCount val="15"/>
                <c:pt idx="0">
                  <c:v>27947</c:v>
                </c:pt>
                <c:pt idx="1">
                  <c:v>47</c:v>
                </c:pt>
                <c:pt idx="2">
                  <c:v>7317</c:v>
                </c:pt>
                <c:pt idx="3">
                  <c:v>6367</c:v>
                </c:pt>
                <c:pt idx="4">
                  <c:v>355189</c:v>
                </c:pt>
                <c:pt idx="5">
                  <c:v>18129</c:v>
                </c:pt>
                <c:pt idx="6">
                  <c:v>6918</c:v>
                </c:pt>
                <c:pt idx="7">
                  <c:v>525388</c:v>
                </c:pt>
                <c:pt idx="8">
                  <c:v>88</c:v>
                </c:pt>
                <c:pt idx="9">
                  <c:v>143342</c:v>
                </c:pt>
                <c:pt idx="10">
                  <c:v>83720</c:v>
                </c:pt>
                <c:pt idx="11">
                  <c:v>38234</c:v>
                </c:pt>
                <c:pt idx="12">
                  <c:v>96131</c:v>
                </c:pt>
                <c:pt idx="13">
                  <c:v>112480</c:v>
                </c:pt>
                <c:pt idx="14">
                  <c:v>341262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2535440"/>
        <c:axId val="601170736"/>
      </c:barChart>
      <c:catAx>
        <c:axId val="772535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170736"/>
        <c:crosses val="autoZero"/>
        <c:auto val="1"/>
        <c:lblAlgn val="ctr"/>
        <c:lblOffset val="100"/>
        <c:noMultiLvlLbl val="0"/>
      </c:catAx>
      <c:valAx>
        <c:axId val="601170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25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17909</c:v>
                </c:pt>
                <c:pt idx="1">
                  <c:v>8428</c:v>
                </c:pt>
                <c:pt idx="2">
                  <c:v>22931</c:v>
                </c:pt>
                <c:pt idx="3">
                  <c:v>81439</c:v>
                </c:pt>
                <c:pt idx="4">
                  <c:v>120224</c:v>
                </c:pt>
                <c:pt idx="5">
                  <c:v>9565</c:v>
                </c:pt>
                <c:pt idx="6">
                  <c:v>17560</c:v>
                </c:pt>
                <c:pt idx="7">
                  <c:v>2177</c:v>
                </c:pt>
                <c:pt idx="8">
                  <c:v>231225</c:v>
                </c:pt>
                <c:pt idx="9">
                  <c:v>12327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7258816"/>
        <c:axId val="773874528"/>
      </c:barChart>
      <c:catAx>
        <c:axId val="7772588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3874528"/>
        <c:crosses val="autoZero"/>
        <c:auto val="1"/>
        <c:lblAlgn val="ctr"/>
        <c:lblOffset val="100"/>
        <c:noMultiLvlLbl val="0"/>
      </c:catAx>
      <c:valAx>
        <c:axId val="7738745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72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GRAFICO'!$F$4:$F$18</c:f>
              <c:numCache>
                <c:formatCode>#,##0</c:formatCode>
                <c:ptCount val="15"/>
                <c:pt idx="0">
                  <c:v>81</c:v>
                </c:pt>
                <c:pt idx="1">
                  <c:v>80</c:v>
                </c:pt>
                <c:pt idx="2">
                  <c:v>72</c:v>
                </c:pt>
                <c:pt idx="3">
                  <c:v>17</c:v>
                </c:pt>
                <c:pt idx="4">
                  <c:v>85</c:v>
                </c:pt>
                <c:pt idx="5">
                  <c:v>64</c:v>
                </c:pt>
                <c:pt idx="6">
                  <c:v>53</c:v>
                </c:pt>
                <c:pt idx="7">
                  <c:v>107</c:v>
                </c:pt>
                <c:pt idx="8">
                  <c:v>11</c:v>
                </c:pt>
                <c:pt idx="9">
                  <c:v>18</c:v>
                </c:pt>
                <c:pt idx="10">
                  <c:v>5</c:v>
                </c:pt>
                <c:pt idx="11">
                  <c:v>22</c:v>
                </c:pt>
                <c:pt idx="12">
                  <c:v>47</c:v>
                </c:pt>
                <c:pt idx="13">
                  <c:v>21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2679888"/>
        <c:axId val="672678208"/>
      </c:barChart>
      <c:catAx>
        <c:axId val="6726798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2678208"/>
        <c:crosses val="autoZero"/>
        <c:auto val="1"/>
        <c:lblAlgn val="ctr"/>
        <c:lblOffset val="100"/>
        <c:noMultiLvlLbl val="0"/>
      </c:catAx>
      <c:valAx>
        <c:axId val="6726782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267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3</c:v>
                </c:pt>
                <c:pt idx="1">
                  <c:v>8</c:v>
                </c:pt>
                <c:pt idx="2">
                  <c:v>27</c:v>
                </c:pt>
                <c:pt idx="3">
                  <c:v>1</c:v>
                </c:pt>
                <c:pt idx="4">
                  <c:v>16</c:v>
                </c:pt>
                <c:pt idx="5">
                  <c:v>23</c:v>
                </c:pt>
                <c:pt idx="6">
                  <c:v>2</c:v>
                </c:pt>
                <c:pt idx="7">
                  <c:v>4</c:v>
                </c:pt>
                <c:pt idx="8">
                  <c:v>9</c:v>
                </c:pt>
                <c:pt idx="9">
                  <c:v>12</c:v>
                </c:pt>
                <c:pt idx="10">
                  <c:v>51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7256016"/>
        <c:axId val="777258256"/>
      </c:barChart>
      <c:catAx>
        <c:axId val="7772560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7258256"/>
        <c:crosses val="autoZero"/>
        <c:auto val="1"/>
        <c:lblAlgn val="ctr"/>
        <c:lblOffset val="100"/>
        <c:noMultiLvlLbl val="0"/>
      </c:catAx>
      <c:valAx>
        <c:axId val="777258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72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GRAFICO'!$I$4:$I$18</c:f>
              <c:numCache>
                <c:formatCode>#,##0</c:formatCode>
                <c:ptCount val="15"/>
                <c:pt idx="0">
                  <c:v>243424</c:v>
                </c:pt>
                <c:pt idx="1">
                  <c:v>291831</c:v>
                </c:pt>
                <c:pt idx="2">
                  <c:v>414123</c:v>
                </c:pt>
                <c:pt idx="3">
                  <c:v>107988</c:v>
                </c:pt>
                <c:pt idx="4">
                  <c:v>698621</c:v>
                </c:pt>
                <c:pt idx="5">
                  <c:v>388337</c:v>
                </c:pt>
                <c:pt idx="6">
                  <c:v>408492</c:v>
                </c:pt>
                <c:pt idx="7">
                  <c:v>841905</c:v>
                </c:pt>
                <c:pt idx="8">
                  <c:v>19233</c:v>
                </c:pt>
                <c:pt idx="9">
                  <c:v>9398</c:v>
                </c:pt>
                <c:pt idx="10">
                  <c:v>7425</c:v>
                </c:pt>
                <c:pt idx="11">
                  <c:v>191315</c:v>
                </c:pt>
                <c:pt idx="12">
                  <c:v>277478</c:v>
                </c:pt>
                <c:pt idx="13">
                  <c:v>173496</c:v>
                </c:pt>
                <c:pt idx="14">
                  <c:v>472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1369568"/>
        <c:axId val="771366768"/>
      </c:barChart>
      <c:catAx>
        <c:axId val="771369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1366768"/>
        <c:crosses val="autoZero"/>
        <c:auto val="1"/>
        <c:lblAlgn val="ctr"/>
        <c:lblOffset val="100"/>
        <c:noMultiLvlLbl val="0"/>
      </c:catAx>
      <c:valAx>
        <c:axId val="771366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136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3292</c:v>
                </c:pt>
                <c:pt idx="1">
                  <c:v>61551</c:v>
                </c:pt>
                <c:pt idx="2">
                  <c:v>145605</c:v>
                </c:pt>
                <c:pt idx="3">
                  <c:v>18</c:v>
                </c:pt>
                <c:pt idx="4">
                  <c:v>101330</c:v>
                </c:pt>
                <c:pt idx="5">
                  <c:v>163320</c:v>
                </c:pt>
                <c:pt idx="6">
                  <c:v>38</c:v>
                </c:pt>
                <c:pt idx="7">
                  <c:v>2329</c:v>
                </c:pt>
                <c:pt idx="8">
                  <c:v>29425</c:v>
                </c:pt>
                <c:pt idx="9">
                  <c:v>48081</c:v>
                </c:pt>
                <c:pt idx="10">
                  <c:v>222250</c:v>
                </c:pt>
                <c:pt idx="11">
                  <c:v>21528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5604784"/>
        <c:axId val="785603104"/>
      </c:barChart>
      <c:catAx>
        <c:axId val="785604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5603104"/>
        <c:crosses val="autoZero"/>
        <c:auto val="1"/>
        <c:lblAlgn val="ctr"/>
        <c:lblOffset val="100"/>
        <c:noMultiLvlLbl val="0"/>
      </c:catAx>
      <c:valAx>
        <c:axId val="7856031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560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48" tIns="60174" rIns="120348" bIns="60174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48" tIns="60174" rIns="120348" bIns="60174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48" tIns="60174" rIns="120348" bIns="6017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3" y="6380257"/>
            <a:ext cx="6584448" cy="5220400"/>
          </a:xfrm>
          <a:prstGeom prst="rect">
            <a:avLst/>
          </a:prstGeom>
        </p:spPr>
        <p:txBody>
          <a:bodyPr vert="horz" lIns="120348" tIns="60174" rIns="120348" bIns="6017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48" tIns="60174" rIns="120348" bIns="60174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48" tIns="60174" rIns="120348" bIns="60174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93313"/>
              </p:ext>
            </p:extLst>
          </p:nvPr>
        </p:nvGraphicFramePr>
        <p:xfrm>
          <a:off x="135466" y="1762236"/>
          <a:ext cx="58758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62214"/>
              </p:ext>
            </p:extLst>
          </p:nvPr>
        </p:nvGraphicFramePr>
        <p:xfrm>
          <a:off x="6180667" y="1762236"/>
          <a:ext cx="587586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77342"/>
              </p:ext>
            </p:extLst>
          </p:nvPr>
        </p:nvGraphicFramePr>
        <p:xfrm>
          <a:off x="1808558" y="959191"/>
          <a:ext cx="3655220" cy="471804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4839"/>
                <a:gridCol w="1860381"/>
              </a:tblGrid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243,424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291,831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414,123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107,988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698,621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388,337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408,492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841,905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19,233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9,398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191,315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277,478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173,496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5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4’073,538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95350"/>
              </p:ext>
            </p:extLst>
          </p:nvPr>
        </p:nvGraphicFramePr>
        <p:xfrm>
          <a:off x="7044841" y="959191"/>
          <a:ext cx="3655220" cy="471804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4839"/>
                <a:gridCol w="1860381"/>
              </a:tblGrid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61,551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145,605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101,330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163,320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29,425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48,081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222,250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0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798,767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85912" y="5641518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4’073,538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798,767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972219"/>
              </p:ext>
            </p:extLst>
          </p:nvPr>
        </p:nvGraphicFramePr>
        <p:xfrm>
          <a:off x="127000" y="1723757"/>
          <a:ext cx="5892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50063"/>
              </p:ext>
            </p:extLst>
          </p:nvPr>
        </p:nvGraphicFramePr>
        <p:xfrm>
          <a:off x="6180667" y="1723757"/>
          <a:ext cx="58504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6" y="266673"/>
            <a:ext cx="11353791" cy="6371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4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5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6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5" cy="5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97809"/>
              </p:ext>
            </p:extLst>
          </p:nvPr>
        </p:nvGraphicFramePr>
        <p:xfrm>
          <a:off x="1456264" y="1073144"/>
          <a:ext cx="3572933" cy="458258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5"/>
              </a:tblGrid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5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94676"/>
              </p:ext>
            </p:extLst>
          </p:nvPr>
        </p:nvGraphicFramePr>
        <p:xfrm>
          <a:off x="7571475" y="1073144"/>
          <a:ext cx="3572934" cy="45825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6"/>
              </a:tblGrid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8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89081"/>
              </p:ext>
            </p:extLst>
          </p:nvPr>
        </p:nvGraphicFramePr>
        <p:xfrm>
          <a:off x="93134" y="1775460"/>
          <a:ext cx="591819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403405"/>
              </p:ext>
            </p:extLst>
          </p:nvPr>
        </p:nvGraphicFramePr>
        <p:xfrm>
          <a:off x="6180666" y="1775460"/>
          <a:ext cx="58758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59391"/>
              </p:ext>
            </p:extLst>
          </p:nvPr>
        </p:nvGraphicFramePr>
        <p:xfrm>
          <a:off x="1949106" y="1107023"/>
          <a:ext cx="3345838" cy="452330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42922"/>
                <a:gridCol w="1702916"/>
              </a:tblGrid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27,947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355,189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18,129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525,388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143,342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83,720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96,131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112,480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341,262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0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1’762,559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51019"/>
              </p:ext>
            </p:extLst>
          </p:nvPr>
        </p:nvGraphicFramePr>
        <p:xfrm>
          <a:off x="7107546" y="1107027"/>
          <a:ext cx="3345838" cy="45233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42922"/>
                <a:gridCol w="1702916"/>
              </a:tblGrid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17,909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22,931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81,439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9,565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231,225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12,327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523,785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8759" y="55616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1’762,559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523,785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692728"/>
              </p:ext>
            </p:extLst>
          </p:nvPr>
        </p:nvGraphicFramePr>
        <p:xfrm>
          <a:off x="143934" y="1607125"/>
          <a:ext cx="58589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63057"/>
              </p:ext>
            </p:extLst>
          </p:nvPr>
        </p:nvGraphicFramePr>
        <p:xfrm>
          <a:off x="6180668" y="1607125"/>
          <a:ext cx="5884332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49776"/>
              </p:ext>
            </p:extLst>
          </p:nvPr>
        </p:nvGraphicFramePr>
        <p:xfrm>
          <a:off x="1846701" y="1047742"/>
          <a:ext cx="3492499" cy="46035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592"/>
                <a:gridCol w="1999907"/>
              </a:tblGrid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71145"/>
              </p:ext>
            </p:extLst>
          </p:nvPr>
        </p:nvGraphicFramePr>
        <p:xfrm>
          <a:off x="7322065" y="1047742"/>
          <a:ext cx="3492499" cy="46035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592"/>
                <a:gridCol w="1999907"/>
              </a:tblGrid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24249</TotalTime>
  <Words>490</Words>
  <Application>Microsoft Office PowerPoint</Application>
  <PresentationFormat>Panorámica</PresentationFormat>
  <Paragraphs>305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864</cp:revision>
  <cp:lastPrinted>2017-11-19T17:45:16Z</cp:lastPrinted>
  <dcterms:created xsi:type="dcterms:W3CDTF">2016-01-13T16:13:53Z</dcterms:created>
  <dcterms:modified xsi:type="dcterms:W3CDTF">2017-11-19T17:45:45Z</dcterms:modified>
</cp:coreProperties>
</file>