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Nivel%2003%2016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Nivel%2004%2016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Nivel%2003%201600H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Nivel%2004%201600H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Temp\Tablas\Tablas%20Nivel%2003%201600H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Temp\Tablas\Tablas%20Nivel%2004%201600H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Temp\Tablas\Tablas%20Nivel%2003%201600H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Temp\Tablas\Tablas%20Nivel%2004%2016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26</c:v>
                </c:pt>
                <c:pt idx="4">
                  <c:v>11</c:v>
                </c:pt>
                <c:pt idx="5">
                  <c:v>16</c:v>
                </c:pt>
                <c:pt idx="6">
                  <c:v>56</c:v>
                </c:pt>
                <c:pt idx="7">
                  <c:v>3</c:v>
                </c:pt>
                <c:pt idx="8">
                  <c:v>24</c:v>
                </c:pt>
                <c:pt idx="9">
                  <c:v>7</c:v>
                </c:pt>
                <c:pt idx="10">
                  <c:v>13</c:v>
                </c:pt>
                <c:pt idx="11">
                  <c:v>7</c:v>
                </c:pt>
                <c:pt idx="12">
                  <c:v>55</c:v>
                </c:pt>
                <c:pt idx="13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47599040"/>
        <c:axId val="770679904"/>
      </c:barChart>
      <c:catAx>
        <c:axId val="475990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0679904"/>
        <c:crosses val="autoZero"/>
        <c:auto val="1"/>
        <c:lblAlgn val="ctr"/>
        <c:lblOffset val="100"/>
        <c:noMultiLvlLbl val="0"/>
      </c:catAx>
      <c:valAx>
        <c:axId val="7706799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759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GRAFICO'!$F$4:$F$11</c:f>
              <c:numCache>
                <c:formatCode>#,##0</c:formatCode>
                <c:ptCount val="8"/>
                <c:pt idx="0">
                  <c:v>1</c:v>
                </c:pt>
                <c:pt idx="1">
                  <c:v>7</c:v>
                </c:pt>
                <c:pt idx="2">
                  <c:v>4</c:v>
                </c:pt>
                <c:pt idx="3">
                  <c:v>10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8866832"/>
        <c:axId val="598863472"/>
      </c:barChart>
      <c:catAx>
        <c:axId val="5988668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863472"/>
        <c:crosses val="autoZero"/>
        <c:auto val="1"/>
        <c:lblAlgn val="ctr"/>
        <c:lblOffset val="100"/>
        <c:noMultiLvlLbl val="0"/>
      </c:catAx>
      <c:valAx>
        <c:axId val="5988634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86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568</c:v>
                </c:pt>
                <c:pt idx="1">
                  <c:v>42</c:v>
                </c:pt>
                <c:pt idx="2">
                  <c:v>5095</c:v>
                </c:pt>
                <c:pt idx="3">
                  <c:v>314370</c:v>
                </c:pt>
                <c:pt idx="4">
                  <c:v>18088</c:v>
                </c:pt>
                <c:pt idx="5">
                  <c:v>82717</c:v>
                </c:pt>
                <c:pt idx="6">
                  <c:v>546294</c:v>
                </c:pt>
                <c:pt idx="7">
                  <c:v>88</c:v>
                </c:pt>
                <c:pt idx="8">
                  <c:v>515790</c:v>
                </c:pt>
                <c:pt idx="9">
                  <c:v>78649</c:v>
                </c:pt>
                <c:pt idx="10">
                  <c:v>50289</c:v>
                </c:pt>
                <c:pt idx="11">
                  <c:v>6734</c:v>
                </c:pt>
                <c:pt idx="12">
                  <c:v>335801</c:v>
                </c:pt>
                <c:pt idx="13">
                  <c:v>348503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47601840"/>
        <c:axId val="47599600"/>
      </c:barChart>
      <c:catAx>
        <c:axId val="476018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7599600"/>
        <c:crosses val="autoZero"/>
        <c:auto val="1"/>
        <c:lblAlgn val="ctr"/>
        <c:lblOffset val="100"/>
        <c:noMultiLvlLbl val="0"/>
      </c:catAx>
      <c:valAx>
        <c:axId val="475996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760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GRAFICO'!$I$4:$I$11</c:f>
              <c:numCache>
                <c:formatCode>#,##0</c:formatCode>
                <c:ptCount val="8"/>
                <c:pt idx="0">
                  <c:v>3646</c:v>
                </c:pt>
                <c:pt idx="1">
                  <c:v>11473</c:v>
                </c:pt>
                <c:pt idx="2">
                  <c:v>5640</c:v>
                </c:pt>
                <c:pt idx="3">
                  <c:v>99318</c:v>
                </c:pt>
                <c:pt idx="4">
                  <c:v>14636</c:v>
                </c:pt>
                <c:pt idx="5">
                  <c:v>5505</c:v>
                </c:pt>
                <c:pt idx="6">
                  <c:v>2177</c:v>
                </c:pt>
                <c:pt idx="7">
                  <c:v>9875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75352784"/>
        <c:axId val="775353344"/>
      </c:barChart>
      <c:catAx>
        <c:axId val="7753527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5353344"/>
        <c:crosses val="autoZero"/>
        <c:auto val="1"/>
        <c:lblAlgn val="ctr"/>
        <c:lblOffset val="100"/>
        <c:noMultiLvlLbl val="0"/>
      </c:catAx>
      <c:valAx>
        <c:axId val="7753533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535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LIMA</c:v>
                </c:pt>
                <c:pt idx="9">
                  <c:v>LORETO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54</c:v>
                </c:pt>
                <c:pt idx="1">
                  <c:v>31</c:v>
                </c:pt>
                <c:pt idx="2">
                  <c:v>32</c:v>
                </c:pt>
                <c:pt idx="3">
                  <c:v>67</c:v>
                </c:pt>
                <c:pt idx="4">
                  <c:v>64</c:v>
                </c:pt>
                <c:pt idx="5">
                  <c:v>59</c:v>
                </c:pt>
                <c:pt idx="6">
                  <c:v>116</c:v>
                </c:pt>
                <c:pt idx="7">
                  <c:v>11</c:v>
                </c:pt>
                <c:pt idx="8">
                  <c:v>18</c:v>
                </c:pt>
                <c:pt idx="9">
                  <c:v>4</c:v>
                </c:pt>
                <c:pt idx="10">
                  <c:v>26</c:v>
                </c:pt>
                <c:pt idx="11">
                  <c:v>25</c:v>
                </c:pt>
                <c:pt idx="12">
                  <c:v>67</c:v>
                </c:pt>
                <c:pt idx="1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75145472"/>
        <c:axId val="775146032"/>
      </c:barChart>
      <c:catAx>
        <c:axId val="7751454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5146032"/>
        <c:crosses val="autoZero"/>
        <c:auto val="1"/>
        <c:lblAlgn val="ctr"/>
        <c:lblOffset val="100"/>
        <c:noMultiLvlLbl val="0"/>
      </c:catAx>
      <c:valAx>
        <c:axId val="7751460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51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GRAFICO'!$F$4:$F$11</c:f>
              <c:numCache>
                <c:formatCode>#,##0</c:formatCode>
                <c:ptCount val="8"/>
                <c:pt idx="0">
                  <c:v>2</c:v>
                </c:pt>
                <c:pt idx="1">
                  <c:v>26</c:v>
                </c:pt>
                <c:pt idx="2">
                  <c:v>4</c:v>
                </c:pt>
                <c:pt idx="3">
                  <c:v>12</c:v>
                </c:pt>
                <c:pt idx="4">
                  <c:v>4</c:v>
                </c:pt>
                <c:pt idx="5">
                  <c:v>4</c:v>
                </c:pt>
                <c:pt idx="6">
                  <c:v>12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73925424"/>
        <c:axId val="773924304"/>
      </c:barChart>
      <c:catAx>
        <c:axId val="7739254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3924304"/>
        <c:crosses val="autoZero"/>
        <c:auto val="1"/>
        <c:lblAlgn val="ctr"/>
        <c:lblOffset val="100"/>
        <c:noMultiLvlLbl val="0"/>
      </c:catAx>
      <c:valAx>
        <c:axId val="7739243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392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LIMA</c:v>
                </c:pt>
                <c:pt idx="9">
                  <c:v>LORETO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92030</c:v>
                </c:pt>
                <c:pt idx="1">
                  <c:v>198233</c:v>
                </c:pt>
                <c:pt idx="2">
                  <c:v>360892</c:v>
                </c:pt>
                <c:pt idx="3">
                  <c:v>603052</c:v>
                </c:pt>
                <c:pt idx="4">
                  <c:v>370177</c:v>
                </c:pt>
                <c:pt idx="5">
                  <c:v>508118</c:v>
                </c:pt>
                <c:pt idx="6">
                  <c:v>870864</c:v>
                </c:pt>
                <c:pt idx="7">
                  <c:v>15976</c:v>
                </c:pt>
                <c:pt idx="8">
                  <c:v>9398</c:v>
                </c:pt>
                <c:pt idx="9">
                  <c:v>5908</c:v>
                </c:pt>
                <c:pt idx="10">
                  <c:v>199366</c:v>
                </c:pt>
                <c:pt idx="11">
                  <c:v>100790</c:v>
                </c:pt>
                <c:pt idx="12">
                  <c:v>395746</c:v>
                </c:pt>
                <c:pt idx="13">
                  <c:v>20414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70681584"/>
        <c:axId val="770682704"/>
      </c:barChart>
      <c:catAx>
        <c:axId val="7706815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0682704"/>
        <c:crosses val="autoZero"/>
        <c:auto val="1"/>
        <c:lblAlgn val="ctr"/>
        <c:lblOffset val="100"/>
        <c:noMultiLvlLbl val="0"/>
      </c:catAx>
      <c:valAx>
        <c:axId val="7706827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068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GRAFICO'!$I$4:$I$11</c:f>
              <c:numCache>
                <c:formatCode>#,##0</c:formatCode>
                <c:ptCount val="8"/>
                <c:pt idx="0">
                  <c:v>8043</c:v>
                </c:pt>
                <c:pt idx="1">
                  <c:v>121558</c:v>
                </c:pt>
                <c:pt idx="2">
                  <c:v>1704</c:v>
                </c:pt>
                <c:pt idx="3">
                  <c:v>134361</c:v>
                </c:pt>
                <c:pt idx="4">
                  <c:v>2329</c:v>
                </c:pt>
                <c:pt idx="5">
                  <c:v>21374</c:v>
                </c:pt>
                <c:pt idx="6">
                  <c:v>48081</c:v>
                </c:pt>
                <c:pt idx="7">
                  <c:v>1586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90107184"/>
        <c:axId val="790108864"/>
      </c:barChart>
      <c:catAx>
        <c:axId val="7901071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0108864"/>
        <c:crosses val="autoZero"/>
        <c:auto val="1"/>
        <c:lblAlgn val="ctr"/>
        <c:lblOffset val="100"/>
        <c:noMultiLvlLbl val="0"/>
      </c:catAx>
      <c:valAx>
        <c:axId val="7901088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010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36" tIns="60168" rIns="120336" bIns="6016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4" y="6380257"/>
            <a:ext cx="6584448" cy="5220400"/>
          </a:xfrm>
          <a:prstGeom prst="rect">
            <a:avLst/>
          </a:prstGeom>
        </p:spPr>
        <p:txBody>
          <a:bodyPr vert="horz" lIns="120336" tIns="60168" rIns="120336" bIns="601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52921" y="1321590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71562" y="567403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91247" y="132490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81403" y="5674031"/>
            <a:ext cx="1387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657086"/>
              </p:ext>
            </p:extLst>
          </p:nvPr>
        </p:nvGraphicFramePr>
        <p:xfrm>
          <a:off x="135467" y="1762236"/>
          <a:ext cx="58674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707286"/>
              </p:ext>
            </p:extLst>
          </p:nvPr>
        </p:nvGraphicFramePr>
        <p:xfrm>
          <a:off x="6197599" y="1762236"/>
          <a:ext cx="588433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32930" y="58728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9213" y="586978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207044"/>
              </p:ext>
            </p:extLst>
          </p:nvPr>
        </p:nvGraphicFramePr>
        <p:xfrm>
          <a:off x="1849701" y="1026909"/>
          <a:ext cx="3572933" cy="45826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54433"/>
                <a:gridCol w="1818500"/>
              </a:tblGrid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92,030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198,233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360,892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603,052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370,177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508,118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870,864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15,976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9,398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5,908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199,366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100,790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395,746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20,414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3’750,964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70512"/>
              </p:ext>
            </p:extLst>
          </p:nvPr>
        </p:nvGraphicFramePr>
        <p:xfrm>
          <a:off x="7081487" y="1026909"/>
          <a:ext cx="3581927" cy="458261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58850"/>
                <a:gridCol w="1823077"/>
              </a:tblGrid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8,043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121,558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1,704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134,361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21,374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48,081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1,586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339,036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85912" y="5641518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3’750,964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08262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54383" y="5640159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339,036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85728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798128"/>
              </p:ext>
            </p:extLst>
          </p:nvPr>
        </p:nvGraphicFramePr>
        <p:xfrm>
          <a:off x="160867" y="1724436"/>
          <a:ext cx="585893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775285"/>
              </p:ext>
            </p:extLst>
          </p:nvPr>
        </p:nvGraphicFramePr>
        <p:xfrm>
          <a:off x="6189133" y="1723757"/>
          <a:ext cx="58420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0" y="235599"/>
            <a:ext cx="11357087" cy="6393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2"/>
            <a:ext cx="3918903" cy="5550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2"/>
            <a:ext cx="3885475" cy="5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0" y="646013"/>
            <a:ext cx="3885475" cy="5503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48" y="656761"/>
            <a:ext cx="3886944" cy="55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4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09415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90716"/>
              </p:ext>
            </p:extLst>
          </p:nvPr>
        </p:nvGraphicFramePr>
        <p:xfrm>
          <a:off x="1456264" y="1073136"/>
          <a:ext cx="3572933" cy="458259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6968"/>
                <a:gridCol w="2045965"/>
              </a:tblGrid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17826"/>
              </p:ext>
            </p:extLst>
          </p:nvPr>
        </p:nvGraphicFramePr>
        <p:xfrm>
          <a:off x="7571475" y="1073136"/>
          <a:ext cx="3572933" cy="458259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6968"/>
                <a:gridCol w="2045965"/>
              </a:tblGrid>
              <a:tr h="4582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82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09537" y="1289719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01000" y="57323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39404" y="1289719"/>
            <a:ext cx="101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35802" y="573555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200603"/>
              </p:ext>
            </p:extLst>
          </p:nvPr>
        </p:nvGraphicFramePr>
        <p:xfrm>
          <a:off x="135468" y="1775460"/>
          <a:ext cx="5875865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373266"/>
              </p:ext>
            </p:extLst>
          </p:nvPr>
        </p:nvGraphicFramePr>
        <p:xfrm>
          <a:off x="6206066" y="1775460"/>
          <a:ext cx="585893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2008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852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78771"/>
              </p:ext>
            </p:extLst>
          </p:nvPr>
        </p:nvGraphicFramePr>
        <p:xfrm>
          <a:off x="1835558" y="1064662"/>
          <a:ext cx="3572933" cy="45826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54433"/>
                <a:gridCol w="1818500"/>
              </a:tblGrid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314,370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18,088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82,717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546,294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515,790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78,649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50,289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6,734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335,801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348,503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2’303,028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33893"/>
              </p:ext>
            </p:extLst>
          </p:nvPr>
        </p:nvGraphicFramePr>
        <p:xfrm>
          <a:off x="6993998" y="1064662"/>
          <a:ext cx="3572933" cy="458261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54433"/>
                <a:gridCol w="1818500"/>
              </a:tblGrid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11,473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5,640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99,318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14,636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9,875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152,270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08759" y="5561602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2’303,028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50818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15954" y="5561602"/>
            <a:ext cx="291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152,270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77485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301812"/>
              </p:ext>
            </p:extLst>
          </p:nvPr>
        </p:nvGraphicFramePr>
        <p:xfrm>
          <a:off x="152400" y="1607125"/>
          <a:ext cx="58758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9080"/>
              </p:ext>
            </p:extLst>
          </p:nvPr>
        </p:nvGraphicFramePr>
        <p:xfrm>
          <a:off x="6197600" y="1607125"/>
          <a:ext cx="58166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03034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78398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11571"/>
              </p:ext>
            </p:extLst>
          </p:nvPr>
        </p:nvGraphicFramePr>
        <p:xfrm>
          <a:off x="1806484" y="992140"/>
          <a:ext cx="3572933" cy="45826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6968"/>
                <a:gridCol w="2045965"/>
              </a:tblGrid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47572"/>
              </p:ext>
            </p:extLst>
          </p:nvPr>
        </p:nvGraphicFramePr>
        <p:xfrm>
          <a:off x="7281848" y="992140"/>
          <a:ext cx="3572933" cy="458261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6968"/>
                <a:gridCol w="2045965"/>
              </a:tblGrid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24269</TotalTime>
  <Words>454</Words>
  <Application>Microsoft Office PowerPoint</Application>
  <PresentationFormat>Panorámica</PresentationFormat>
  <Paragraphs>273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868</cp:revision>
  <cp:lastPrinted>2017-11-19T22:24:16Z</cp:lastPrinted>
  <dcterms:created xsi:type="dcterms:W3CDTF">2016-01-13T16:13:53Z</dcterms:created>
  <dcterms:modified xsi:type="dcterms:W3CDTF">2017-11-19T22:24:55Z</dcterms:modified>
</cp:coreProperties>
</file>