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GRAFICO'!$F$4:$F$10</c:f>
              <c:strCache>
                <c:ptCount val="7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UCAYALI</c:v>
                </c:pt>
              </c:strCache>
            </c:strRef>
          </c:cat>
          <c:val>
            <c:numRef>
              <c:f>'TABLA Y GRAFICO'!$G$4:$G$10</c:f>
              <c:numCache>
                <c:formatCode>#,##0</c:formatCode>
                <c:ptCount val="7"/>
                <c:pt idx="0">
                  <c:v>9</c:v>
                </c:pt>
                <c:pt idx="1">
                  <c:v>2</c:v>
                </c:pt>
                <c:pt idx="2">
                  <c:v>6</c:v>
                </c:pt>
                <c:pt idx="3">
                  <c:v>8</c:v>
                </c:pt>
                <c:pt idx="4">
                  <c:v>23</c:v>
                </c:pt>
                <c:pt idx="5">
                  <c:v>7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81808896"/>
        <c:axId val="781809456"/>
      </c:barChart>
      <c:catAx>
        <c:axId val="7818088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1809456"/>
        <c:crosses val="autoZero"/>
        <c:auto val="1"/>
        <c:lblAlgn val="ctr"/>
        <c:lblOffset val="100"/>
        <c:noMultiLvlLbl val="0"/>
      </c:catAx>
      <c:valAx>
        <c:axId val="7818094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180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GRAFICO'!$J$4:$J$10</c:f>
              <c:strCache>
                <c:ptCount val="7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UCAYALI</c:v>
                </c:pt>
              </c:strCache>
            </c:strRef>
          </c:cat>
          <c:val>
            <c:numRef>
              <c:f>'TABLA Y GRAFICO'!$K$4:$K$10</c:f>
              <c:numCache>
                <c:formatCode>#,##0</c:formatCode>
                <c:ptCount val="7"/>
                <c:pt idx="0">
                  <c:v>44119</c:v>
                </c:pt>
                <c:pt idx="1">
                  <c:v>6071</c:v>
                </c:pt>
                <c:pt idx="2">
                  <c:v>8922</c:v>
                </c:pt>
                <c:pt idx="3">
                  <c:v>53936</c:v>
                </c:pt>
                <c:pt idx="4">
                  <c:v>110575</c:v>
                </c:pt>
                <c:pt idx="5">
                  <c:v>19850</c:v>
                </c:pt>
                <c:pt idx="6">
                  <c:v>215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81811696"/>
        <c:axId val="636029952"/>
      </c:barChart>
      <c:catAx>
        <c:axId val="7818116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36029952"/>
        <c:crosses val="autoZero"/>
        <c:auto val="1"/>
        <c:lblAlgn val="ctr"/>
        <c:lblOffset val="100"/>
        <c:noMultiLvlLbl val="0"/>
      </c:catAx>
      <c:valAx>
        <c:axId val="6360299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181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GRAFICO'!$F$4:$F$10</c:f>
              <c:strCache>
                <c:ptCount val="7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PUNO</c:v>
                </c:pt>
              </c:strCache>
            </c:strRef>
          </c:cat>
          <c:val>
            <c:numRef>
              <c:f>'TABLA Y GRAFICO'!$G$4:$G$10</c:f>
              <c:numCache>
                <c:formatCode>#,##0</c:formatCode>
                <c:ptCount val="7"/>
                <c:pt idx="0">
                  <c:v>23</c:v>
                </c:pt>
                <c:pt idx="1">
                  <c:v>12</c:v>
                </c:pt>
                <c:pt idx="2">
                  <c:v>12</c:v>
                </c:pt>
                <c:pt idx="3">
                  <c:v>10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36032192"/>
        <c:axId val="636032752"/>
      </c:barChart>
      <c:catAx>
        <c:axId val="6360321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36032752"/>
        <c:crosses val="autoZero"/>
        <c:auto val="1"/>
        <c:lblAlgn val="ctr"/>
        <c:lblOffset val="100"/>
        <c:noMultiLvlLbl val="0"/>
      </c:catAx>
      <c:valAx>
        <c:axId val="6360327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3603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GRAFICO'!$J$4:$J$10</c:f>
              <c:strCache>
                <c:ptCount val="7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PUNO</c:v>
                </c:pt>
              </c:strCache>
            </c:strRef>
          </c:cat>
          <c:val>
            <c:numRef>
              <c:f>'TABLA Y GRAFICO'!$K$4:$K$10</c:f>
              <c:numCache>
                <c:formatCode>#,##0</c:formatCode>
                <c:ptCount val="7"/>
                <c:pt idx="0">
                  <c:v>122476</c:v>
                </c:pt>
                <c:pt idx="1">
                  <c:v>100631</c:v>
                </c:pt>
                <c:pt idx="2">
                  <c:v>56547</c:v>
                </c:pt>
                <c:pt idx="3">
                  <c:v>102758</c:v>
                </c:pt>
                <c:pt idx="4">
                  <c:v>1667</c:v>
                </c:pt>
                <c:pt idx="5">
                  <c:v>2329</c:v>
                </c:pt>
                <c:pt idx="6">
                  <c:v>1916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40877568"/>
        <c:axId val="840878128"/>
      </c:barChart>
      <c:catAx>
        <c:axId val="8408775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40878128"/>
        <c:crosses val="autoZero"/>
        <c:auto val="1"/>
        <c:lblAlgn val="ctr"/>
        <c:lblOffset val="100"/>
        <c:noMultiLvlLbl val="0"/>
      </c:catAx>
      <c:valAx>
        <c:axId val="8408781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4087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28" tIns="47364" rIns="94728" bIns="4736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39"/>
            <a:ext cx="5852843" cy="4860373"/>
          </a:xfrm>
          <a:prstGeom prst="rect">
            <a:avLst/>
          </a:prstGeom>
        </p:spPr>
        <p:txBody>
          <a:bodyPr vert="horz" lIns="94728" tIns="47364" rIns="94728" bIns="4736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2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2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67362" y="551722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699200"/>
              </p:ext>
            </p:extLst>
          </p:nvPr>
        </p:nvGraphicFramePr>
        <p:xfrm>
          <a:off x="3827991" y="953763"/>
          <a:ext cx="4485217" cy="4376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5494"/>
                <a:gridCol w="1654650"/>
                <a:gridCol w="1715073"/>
              </a:tblGrid>
              <a:tr h="486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6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122,476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6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100,631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6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56,547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6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102,758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6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1,667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6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2,329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6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1,916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6260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388,324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456851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388,324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74410"/>
              </p:ext>
            </p:extLst>
          </p:nvPr>
        </p:nvGraphicFramePr>
        <p:xfrm>
          <a:off x="2169268" y="967043"/>
          <a:ext cx="7907867" cy="430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60776" y="4244543"/>
            <a:ext cx="4283691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</a:t>
            </a:r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ctr"/>
            <a:r>
              <a:rPr lang="es-PE" b="1" dirty="0" smtClean="0">
                <a:solidFill>
                  <a:schemeClr val="accent1">
                    <a:lumMod val="75000"/>
                  </a:schemeClr>
                </a:solidFill>
              </a:rPr>
              <a:t>www.cenepred.gob.pe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332943"/>
            <a:ext cx="11226800" cy="6292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36" y="656761"/>
            <a:ext cx="3938825" cy="55792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08" y="646013"/>
            <a:ext cx="3938825" cy="55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54906" y="5308591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07777"/>
              </p:ext>
            </p:extLst>
          </p:nvPr>
        </p:nvGraphicFramePr>
        <p:xfrm>
          <a:off x="4131733" y="853017"/>
          <a:ext cx="4360333" cy="4235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5284"/>
                <a:gridCol w="1446672"/>
                <a:gridCol w="1938377"/>
              </a:tblGrid>
              <a:tr h="4706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706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AMAZONAS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6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6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6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6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6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6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606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56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74399" y="56307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48184"/>
              </p:ext>
            </p:extLst>
          </p:nvPr>
        </p:nvGraphicFramePr>
        <p:xfrm>
          <a:off x="2138362" y="1049867"/>
          <a:ext cx="7915275" cy="429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04184" y="5240161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636642"/>
              </p:ext>
            </p:extLst>
          </p:nvPr>
        </p:nvGraphicFramePr>
        <p:xfrm>
          <a:off x="4294717" y="920750"/>
          <a:ext cx="4228865" cy="4091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738"/>
                <a:gridCol w="1560079"/>
                <a:gridCol w="1617048"/>
              </a:tblGrid>
              <a:tr h="454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4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44,119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6,071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8,922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53,936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110,575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19,850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215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613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243,688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1868" y="5475627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243,688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683538"/>
              </p:ext>
            </p:extLst>
          </p:nvPr>
        </p:nvGraphicFramePr>
        <p:xfrm>
          <a:off x="2455332" y="956733"/>
          <a:ext cx="7586133" cy="424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85483" y="54226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766703"/>
              </p:ext>
            </p:extLst>
          </p:nvPr>
        </p:nvGraphicFramePr>
        <p:xfrm>
          <a:off x="3987800" y="1200149"/>
          <a:ext cx="4783667" cy="3591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972"/>
                <a:gridCol w="1587125"/>
                <a:gridCol w="2126570"/>
              </a:tblGrid>
              <a:tr h="3991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91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AMAZONAS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1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CAJAMARCA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1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1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1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1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1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109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67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30662" y="5586440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542501"/>
              </p:ext>
            </p:extLst>
          </p:nvPr>
        </p:nvGraphicFramePr>
        <p:xfrm>
          <a:off x="2138362" y="1185333"/>
          <a:ext cx="7915275" cy="416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24396</TotalTime>
  <Words>237</Words>
  <Application>Microsoft Office PowerPoint</Application>
  <PresentationFormat>Panorámica</PresentationFormat>
  <Paragraphs>134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899</cp:revision>
  <cp:lastPrinted>2017-11-22T16:08:16Z</cp:lastPrinted>
  <dcterms:created xsi:type="dcterms:W3CDTF">2016-01-13T16:13:53Z</dcterms:created>
  <dcterms:modified xsi:type="dcterms:W3CDTF">2017-11-22T19:59:50Z</dcterms:modified>
</cp:coreProperties>
</file>