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315200" cy="118872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CENEPRED\PRESENTACIONES\11.Noviembre\22.11.2017\1600H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CENEPRED\PRESENTACIONES\11.Noviembre\22.11.2017\16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GRAFICO'!$F$4:$F$10</c:f>
              <c:strCache>
                <c:ptCount val="7"/>
                <c:pt idx="0">
                  <c:v>AMAZONAS</c:v>
                </c:pt>
                <c:pt idx="1">
                  <c:v>CUSCO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SAN MARTIN</c:v>
                </c:pt>
                <c:pt idx="6">
                  <c:v>UCAYALI</c:v>
                </c:pt>
              </c:strCache>
            </c:strRef>
          </c:cat>
          <c:val>
            <c:numRef>
              <c:f>'TABLA Y GRAFICO'!$G$4:$G$10</c:f>
              <c:numCache>
                <c:formatCode>#,##0</c:formatCode>
                <c:ptCount val="7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40</c:v>
                </c:pt>
                <c:pt idx="4">
                  <c:v>8</c:v>
                </c:pt>
                <c:pt idx="5">
                  <c:v>9</c:v>
                </c:pt>
                <c:pt idx="6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40879808"/>
        <c:axId val="713635232"/>
      </c:barChart>
      <c:catAx>
        <c:axId val="8408798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3635232"/>
        <c:crosses val="autoZero"/>
        <c:auto val="1"/>
        <c:lblAlgn val="ctr"/>
        <c:lblOffset val="100"/>
        <c:noMultiLvlLbl val="0"/>
      </c:catAx>
      <c:valAx>
        <c:axId val="7136352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4087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GRAFICO'!$J$4:$J$10</c:f>
              <c:strCache>
                <c:ptCount val="7"/>
                <c:pt idx="0">
                  <c:v>AMAZONAS</c:v>
                </c:pt>
                <c:pt idx="1">
                  <c:v>CUSCO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SAN MARTIN</c:v>
                </c:pt>
                <c:pt idx="6">
                  <c:v>UCAYALI</c:v>
                </c:pt>
              </c:strCache>
            </c:strRef>
          </c:cat>
          <c:val>
            <c:numRef>
              <c:f>'TABLA Y GRAFICO'!$K$4:$K$10</c:f>
              <c:numCache>
                <c:formatCode>#,##0</c:formatCode>
                <c:ptCount val="7"/>
                <c:pt idx="0">
                  <c:v>14933</c:v>
                </c:pt>
                <c:pt idx="1">
                  <c:v>7548</c:v>
                </c:pt>
                <c:pt idx="2">
                  <c:v>51044</c:v>
                </c:pt>
                <c:pt idx="3">
                  <c:v>268330</c:v>
                </c:pt>
                <c:pt idx="4">
                  <c:v>81093</c:v>
                </c:pt>
                <c:pt idx="5">
                  <c:v>26827</c:v>
                </c:pt>
                <c:pt idx="6">
                  <c:v>291939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28234240"/>
        <c:axId val="728235360"/>
      </c:barChart>
      <c:catAx>
        <c:axId val="7282342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8235360"/>
        <c:crosses val="autoZero"/>
        <c:auto val="1"/>
        <c:lblAlgn val="ctr"/>
        <c:lblOffset val="100"/>
        <c:noMultiLvlLbl val="0"/>
      </c:catAx>
      <c:valAx>
        <c:axId val="7282353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823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GRAFICO'!$F$4:$F$11</c:f>
              <c:strCache>
                <c:ptCount val="8"/>
                <c:pt idx="0">
                  <c:v>AMAZONAS</c:v>
                </c:pt>
                <c:pt idx="1">
                  <c:v>CUSCO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PUNO</c:v>
                </c:pt>
                <c:pt idx="6">
                  <c:v>SAN MARTIN</c:v>
                </c:pt>
                <c:pt idx="7">
                  <c:v>UCAYALI</c:v>
                </c:pt>
              </c:strCache>
            </c:strRef>
          </c:cat>
          <c:val>
            <c:numRef>
              <c:f>'TABLA Y GRAFICO'!$G$4:$G$11</c:f>
              <c:numCache>
                <c:formatCode>#,##0</c:formatCode>
                <c:ptCount val="8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8</c:v>
                </c:pt>
                <c:pt idx="4">
                  <c:v>4</c:v>
                </c:pt>
                <c:pt idx="5">
                  <c:v>3</c:v>
                </c:pt>
                <c:pt idx="6">
                  <c:v>8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81803328"/>
        <c:axId val="781805568"/>
      </c:barChart>
      <c:catAx>
        <c:axId val="7818033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1805568"/>
        <c:crosses val="autoZero"/>
        <c:auto val="1"/>
        <c:lblAlgn val="ctr"/>
        <c:lblOffset val="100"/>
        <c:noMultiLvlLbl val="0"/>
      </c:catAx>
      <c:valAx>
        <c:axId val="7818055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180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GRAFICO'!$J$4:$J$11</c:f>
              <c:strCache>
                <c:ptCount val="8"/>
                <c:pt idx="0">
                  <c:v>AMAZONAS</c:v>
                </c:pt>
                <c:pt idx="1">
                  <c:v>CUSCO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PUNO</c:v>
                </c:pt>
                <c:pt idx="6">
                  <c:v>SAN MARTIN</c:v>
                </c:pt>
                <c:pt idx="7">
                  <c:v>UCAYALI</c:v>
                </c:pt>
              </c:strCache>
            </c:strRef>
          </c:cat>
          <c:val>
            <c:numRef>
              <c:f>'TABLA Y GRAFICO'!$K$4:$K$11</c:f>
              <c:numCache>
                <c:formatCode>#,##0</c:formatCode>
                <c:ptCount val="8"/>
                <c:pt idx="0">
                  <c:v>3924</c:v>
                </c:pt>
                <c:pt idx="1">
                  <c:v>22002</c:v>
                </c:pt>
                <c:pt idx="2">
                  <c:v>94535</c:v>
                </c:pt>
                <c:pt idx="3">
                  <c:v>7489</c:v>
                </c:pt>
                <c:pt idx="4">
                  <c:v>2329</c:v>
                </c:pt>
                <c:pt idx="5">
                  <c:v>1704</c:v>
                </c:pt>
                <c:pt idx="6">
                  <c:v>2388</c:v>
                </c:pt>
                <c:pt idx="7">
                  <c:v>157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66083792"/>
        <c:axId val="715627152"/>
      </c:barChart>
      <c:catAx>
        <c:axId val="7660837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5627152"/>
        <c:crosses val="autoZero"/>
        <c:auto val="1"/>
        <c:lblAlgn val="ctr"/>
        <c:lblOffset val="100"/>
        <c:noMultiLvlLbl val="0"/>
      </c:catAx>
      <c:valAx>
        <c:axId val="7156271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6608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718" cy="595025"/>
          </a:xfrm>
          <a:prstGeom prst="rect">
            <a:avLst/>
          </a:prstGeom>
        </p:spPr>
        <p:txBody>
          <a:bodyPr vert="horz" lIns="94728" tIns="47364" rIns="94728" bIns="47364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76" y="3"/>
            <a:ext cx="3170718" cy="595025"/>
          </a:xfrm>
          <a:prstGeom prst="rect">
            <a:avLst/>
          </a:prstGeom>
        </p:spPr>
        <p:txBody>
          <a:bodyPr vert="horz" lIns="94728" tIns="47364" rIns="94728" bIns="47364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1484313"/>
            <a:ext cx="7134225" cy="401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28" tIns="47364" rIns="94728" bIns="47364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720230"/>
            <a:ext cx="5852843" cy="4680359"/>
          </a:xfrm>
          <a:prstGeom prst="rect">
            <a:avLst/>
          </a:prstGeom>
        </p:spPr>
        <p:txBody>
          <a:bodyPr vert="horz" lIns="94728" tIns="47364" rIns="94728" bIns="4736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1292178"/>
            <a:ext cx="3170718" cy="595025"/>
          </a:xfrm>
          <a:prstGeom prst="rect">
            <a:avLst/>
          </a:prstGeom>
        </p:spPr>
        <p:txBody>
          <a:bodyPr vert="horz" lIns="94728" tIns="47364" rIns="94728" bIns="47364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76" y="11292178"/>
            <a:ext cx="3170718" cy="595025"/>
          </a:xfrm>
          <a:prstGeom prst="rect">
            <a:avLst/>
          </a:prstGeom>
        </p:spPr>
        <p:txBody>
          <a:bodyPr vert="horz" lIns="94728" tIns="47364" rIns="94728" bIns="47364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1484313"/>
            <a:ext cx="7134225" cy="40132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567362" y="551722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61842"/>
              </p:ext>
            </p:extLst>
          </p:nvPr>
        </p:nvGraphicFramePr>
        <p:xfrm>
          <a:off x="3748529" y="918633"/>
          <a:ext cx="4620684" cy="4330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9185"/>
                <a:gridCol w="1704626"/>
                <a:gridCol w="1766873"/>
              </a:tblGrid>
              <a:tr h="4330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330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3,924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30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22,002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30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JUNIN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94,535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30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LORETO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7,489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30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MADRE DE DIOS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2,329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30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PUNO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1,704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30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2,388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30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157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3070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134,528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456851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,528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890666"/>
              </p:ext>
            </p:extLst>
          </p:nvPr>
        </p:nvGraphicFramePr>
        <p:xfrm>
          <a:off x="2262402" y="988210"/>
          <a:ext cx="7721600" cy="426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60776" y="4244543"/>
            <a:ext cx="4283691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</a:t>
            </a:r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algn="ctr"/>
            <a:r>
              <a:rPr lang="es-PE" b="1" dirty="0" smtClean="0">
                <a:solidFill>
                  <a:schemeClr val="accent1">
                    <a:lumMod val="75000"/>
                  </a:schemeClr>
                </a:solidFill>
              </a:rPr>
              <a:t>www.cenepred.gob.pe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3" y="283316"/>
            <a:ext cx="11408112" cy="64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11" y="646013"/>
            <a:ext cx="3935475" cy="55744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877" y="656761"/>
            <a:ext cx="3927887" cy="556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754906" y="5308591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117364"/>
              </p:ext>
            </p:extLst>
          </p:nvPr>
        </p:nvGraphicFramePr>
        <p:xfrm>
          <a:off x="3992033" y="888345"/>
          <a:ext cx="4622800" cy="4286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3991"/>
                <a:gridCol w="1533753"/>
                <a:gridCol w="2055056"/>
              </a:tblGrid>
              <a:tr h="4762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762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62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62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JUNIN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62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62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62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62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6249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79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1749" y="5682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74399" y="5630749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463383"/>
              </p:ext>
            </p:extLst>
          </p:nvPr>
        </p:nvGraphicFramePr>
        <p:xfrm>
          <a:off x="2138362" y="1142999"/>
          <a:ext cx="7915275" cy="438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44259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904184" y="5240161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925160"/>
              </p:ext>
            </p:extLst>
          </p:nvPr>
        </p:nvGraphicFramePr>
        <p:xfrm>
          <a:off x="4282045" y="1009106"/>
          <a:ext cx="4248150" cy="40237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6534"/>
                <a:gridCol w="1567194"/>
                <a:gridCol w="1624422"/>
              </a:tblGrid>
              <a:tr h="447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47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14,933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7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7,548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7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JUNIN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51,044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7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LORETO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268,330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7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MADRE DE DIOS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81,093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7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26,827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7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291,939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7087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741,714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51868" y="5475627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741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,714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282301"/>
              </p:ext>
            </p:extLst>
          </p:nvPr>
        </p:nvGraphicFramePr>
        <p:xfrm>
          <a:off x="2541975" y="1026160"/>
          <a:ext cx="7493000" cy="4214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885483" y="542267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867877"/>
              </p:ext>
            </p:extLst>
          </p:nvPr>
        </p:nvGraphicFramePr>
        <p:xfrm>
          <a:off x="4292601" y="994832"/>
          <a:ext cx="4174066" cy="4076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3621"/>
                <a:gridCol w="1384872"/>
                <a:gridCol w="1855573"/>
              </a:tblGrid>
              <a:tr h="407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JUNIN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LORETO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42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30662" y="5586440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434107"/>
              </p:ext>
            </p:extLst>
          </p:nvPr>
        </p:nvGraphicFramePr>
        <p:xfrm>
          <a:off x="2138362" y="1032933"/>
          <a:ext cx="7915275" cy="4316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24472</TotalTime>
  <Words>253</Words>
  <Application>Microsoft Office PowerPoint</Application>
  <PresentationFormat>Panorámica</PresentationFormat>
  <Paragraphs>146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910</cp:revision>
  <cp:lastPrinted>2017-11-22T23:26:31Z</cp:lastPrinted>
  <dcterms:created xsi:type="dcterms:W3CDTF">2016-01-13T16:13:53Z</dcterms:created>
  <dcterms:modified xsi:type="dcterms:W3CDTF">2017-11-22T23:27:37Z</dcterms:modified>
</cp:coreProperties>
</file>