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Tablas%20Nivel%2003%2016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Tablas%20Nivel%2004%2016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Tablas%20Nivel%2003%201600H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Tablas%20Nivel%2004%201600H\Centros_Poblados_Inund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Temp\Tablas\Tablas%20Nivel%2003%201600H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Temp\Tablas\Tablas%20Nivel%2004%201600H\Centros_Poblados_Mov_Mas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Temp\Tablas\Tablas%20Nivel%2003%201600H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Temp\Tablas\Tablas%20Nivel%2004%2016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3</c:v>
                </c:pt>
                <c:pt idx="4">
                  <c:v>10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41</c:v>
                </c:pt>
                <c:pt idx="9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76052768"/>
        <c:axId val="805273024"/>
      </c:barChart>
      <c:catAx>
        <c:axId val="6760527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5273024"/>
        <c:crosses val="autoZero"/>
        <c:auto val="1"/>
        <c:lblAlgn val="ctr"/>
        <c:lblOffset val="100"/>
        <c:noMultiLvlLbl val="0"/>
      </c:catAx>
      <c:valAx>
        <c:axId val="8052730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7605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GRAFICO'!$E$4:$E$8</c:f>
              <c:strCache>
                <c:ptCount val="5"/>
                <c:pt idx="0">
                  <c:v>CUSCO</c:v>
                </c:pt>
                <c:pt idx="1">
                  <c:v>JUNIN</c:v>
                </c:pt>
                <c:pt idx="2">
                  <c:v>MADRE DE DIOS</c:v>
                </c:pt>
                <c:pt idx="3">
                  <c:v>PASCO</c:v>
                </c:pt>
                <c:pt idx="4">
                  <c:v>UCAYALI</c:v>
                </c:pt>
              </c:strCache>
            </c:strRef>
          </c:cat>
          <c:val>
            <c:numRef>
              <c:f>'TABLA Y GRAFICO'!$F$4:$F$8</c:f>
              <c:numCache>
                <c:formatCode>#,##0</c:formatCode>
                <c:ptCount val="5"/>
                <c:pt idx="0">
                  <c:v>4</c:v>
                </c:pt>
                <c:pt idx="1">
                  <c:v>10</c:v>
                </c:pt>
                <c:pt idx="2">
                  <c:v>10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07005344"/>
        <c:axId val="807008144"/>
      </c:barChart>
      <c:catAx>
        <c:axId val="8070053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7008144"/>
        <c:crosses val="autoZero"/>
        <c:auto val="1"/>
        <c:lblAlgn val="ctr"/>
        <c:lblOffset val="100"/>
        <c:noMultiLvlLbl val="0"/>
      </c:catAx>
      <c:valAx>
        <c:axId val="807008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700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8428</c:v>
                </c:pt>
                <c:pt idx="1">
                  <c:v>15013</c:v>
                </c:pt>
                <c:pt idx="2">
                  <c:v>23848</c:v>
                </c:pt>
                <c:pt idx="3">
                  <c:v>20206</c:v>
                </c:pt>
                <c:pt idx="4">
                  <c:v>106010</c:v>
                </c:pt>
                <c:pt idx="5">
                  <c:v>1036</c:v>
                </c:pt>
                <c:pt idx="6">
                  <c:v>12684</c:v>
                </c:pt>
                <c:pt idx="7">
                  <c:v>1047</c:v>
                </c:pt>
                <c:pt idx="8">
                  <c:v>213941</c:v>
                </c:pt>
                <c:pt idx="9">
                  <c:v>343863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9055456"/>
        <c:axId val="609056576"/>
      </c:barChart>
      <c:catAx>
        <c:axId val="6090554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9056576"/>
        <c:crosses val="autoZero"/>
        <c:auto val="1"/>
        <c:lblAlgn val="ctr"/>
        <c:lblOffset val="100"/>
        <c:noMultiLvlLbl val="0"/>
      </c:catAx>
      <c:valAx>
        <c:axId val="6090565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905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GRAFICO'!$H$4:$H$8</c:f>
              <c:strCache>
                <c:ptCount val="5"/>
                <c:pt idx="0">
                  <c:v>CUSCO</c:v>
                </c:pt>
                <c:pt idx="1">
                  <c:v>JUNIN</c:v>
                </c:pt>
                <c:pt idx="2">
                  <c:v>MADRE DE DIOS</c:v>
                </c:pt>
                <c:pt idx="3">
                  <c:v>PASCO</c:v>
                </c:pt>
                <c:pt idx="4">
                  <c:v>UCAYALI</c:v>
                </c:pt>
              </c:strCache>
            </c:strRef>
          </c:cat>
          <c:val>
            <c:numRef>
              <c:f>'TABLA Y GRAFICO'!$I$4:$I$8</c:f>
              <c:numCache>
                <c:formatCode>#,##0</c:formatCode>
                <c:ptCount val="5"/>
                <c:pt idx="0">
                  <c:v>7773</c:v>
                </c:pt>
                <c:pt idx="1">
                  <c:v>99731</c:v>
                </c:pt>
                <c:pt idx="2">
                  <c:v>92249</c:v>
                </c:pt>
                <c:pt idx="3">
                  <c:v>4326</c:v>
                </c:pt>
                <c:pt idx="4">
                  <c:v>12926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6442560"/>
        <c:axId val="606444800"/>
      </c:barChart>
      <c:catAx>
        <c:axId val="6064425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6444800"/>
        <c:crosses val="autoZero"/>
        <c:auto val="1"/>
        <c:lblAlgn val="ctr"/>
        <c:lblOffset val="100"/>
        <c:noMultiLvlLbl val="0"/>
      </c:catAx>
      <c:valAx>
        <c:axId val="6064448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644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GRAFICO'!$E$4:$E$12</c:f>
              <c:strCache>
                <c:ptCount val="9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PASCO</c:v>
                </c:pt>
                <c:pt idx="6">
                  <c:v>PUNO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GRAFICO'!$F$4:$F$12</c:f>
              <c:numCache>
                <c:formatCode>#,##0</c:formatCode>
                <c:ptCount val="9"/>
                <c:pt idx="0">
                  <c:v>6</c:v>
                </c:pt>
                <c:pt idx="1">
                  <c:v>16</c:v>
                </c:pt>
                <c:pt idx="2">
                  <c:v>8</c:v>
                </c:pt>
                <c:pt idx="3">
                  <c:v>11</c:v>
                </c:pt>
                <c:pt idx="4">
                  <c:v>4</c:v>
                </c:pt>
                <c:pt idx="5">
                  <c:v>7</c:v>
                </c:pt>
                <c:pt idx="6">
                  <c:v>11</c:v>
                </c:pt>
                <c:pt idx="7">
                  <c:v>51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07455648"/>
        <c:axId val="807452848"/>
      </c:barChart>
      <c:catAx>
        <c:axId val="8074556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7452848"/>
        <c:crosses val="autoZero"/>
        <c:auto val="1"/>
        <c:lblAlgn val="ctr"/>
        <c:lblOffset val="100"/>
        <c:noMultiLvlLbl val="0"/>
      </c:catAx>
      <c:valAx>
        <c:axId val="8074528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745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GRAFICO'!$E$4:$E$9</c:f>
              <c:strCache>
                <c:ptCount val="6"/>
                <c:pt idx="0">
                  <c:v>CUSCO</c:v>
                </c:pt>
                <c:pt idx="1">
                  <c:v>JUNIN</c:v>
                </c:pt>
                <c:pt idx="2">
                  <c:v>MADRE DE DIOS</c:v>
                </c:pt>
                <c:pt idx="3">
                  <c:v>PASCO</c:v>
                </c:pt>
                <c:pt idx="4">
                  <c:v>PUNO</c:v>
                </c:pt>
                <c:pt idx="5">
                  <c:v>UCAYALI</c:v>
                </c:pt>
              </c:strCache>
            </c:strRef>
          </c:cat>
          <c:val>
            <c:numRef>
              <c:f>'TABLA Y GRAFICO'!$F$4:$F$9</c:f>
              <c:numCache>
                <c:formatCode>#,##0</c:formatCode>
                <c:ptCount val="6"/>
                <c:pt idx="0">
                  <c:v>7</c:v>
                </c:pt>
                <c:pt idx="1">
                  <c:v>11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78849488"/>
        <c:axId val="678850608"/>
      </c:barChart>
      <c:catAx>
        <c:axId val="6788494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78850608"/>
        <c:crosses val="autoZero"/>
        <c:auto val="1"/>
        <c:lblAlgn val="ctr"/>
        <c:lblOffset val="100"/>
        <c:noMultiLvlLbl val="0"/>
      </c:catAx>
      <c:valAx>
        <c:axId val="6788506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7884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GRAFICO'!$H$4:$H$12</c:f>
              <c:strCache>
                <c:ptCount val="9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PASCO</c:v>
                </c:pt>
                <c:pt idx="6">
                  <c:v>PUNO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GRAFICO'!$I$4:$I$12</c:f>
              <c:numCache>
                <c:formatCode>#,##0</c:formatCode>
                <c:ptCount val="9"/>
                <c:pt idx="0">
                  <c:v>47963</c:v>
                </c:pt>
                <c:pt idx="1">
                  <c:v>66862</c:v>
                </c:pt>
                <c:pt idx="2">
                  <c:v>23735</c:v>
                </c:pt>
                <c:pt idx="3">
                  <c:v>28648</c:v>
                </c:pt>
                <c:pt idx="4">
                  <c:v>5855</c:v>
                </c:pt>
                <c:pt idx="5">
                  <c:v>23939</c:v>
                </c:pt>
                <c:pt idx="6">
                  <c:v>37741</c:v>
                </c:pt>
                <c:pt idx="7">
                  <c:v>220943</c:v>
                </c:pt>
                <c:pt idx="8">
                  <c:v>20860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64068464"/>
        <c:axId val="664070144"/>
      </c:barChart>
      <c:catAx>
        <c:axId val="6640684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64070144"/>
        <c:crosses val="autoZero"/>
        <c:auto val="1"/>
        <c:lblAlgn val="ctr"/>
        <c:lblOffset val="100"/>
        <c:noMultiLvlLbl val="0"/>
      </c:catAx>
      <c:valAx>
        <c:axId val="664070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6406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GRAFICO'!$H$4:$H$9</c:f>
              <c:strCache>
                <c:ptCount val="6"/>
                <c:pt idx="0">
                  <c:v>CUSCO</c:v>
                </c:pt>
                <c:pt idx="1">
                  <c:v>JUNIN</c:v>
                </c:pt>
                <c:pt idx="2">
                  <c:v>MADRE DE DIOS</c:v>
                </c:pt>
                <c:pt idx="3">
                  <c:v>PASCO</c:v>
                </c:pt>
                <c:pt idx="4">
                  <c:v>PUNO</c:v>
                </c:pt>
                <c:pt idx="5">
                  <c:v>UCAYALI</c:v>
                </c:pt>
              </c:strCache>
            </c:strRef>
          </c:cat>
          <c:val>
            <c:numRef>
              <c:f>'TABLA Y GRAFICO'!$I$4:$I$9</c:f>
              <c:numCache>
                <c:formatCode>#,##0</c:formatCode>
                <c:ptCount val="6"/>
                <c:pt idx="0">
                  <c:v>30723</c:v>
                </c:pt>
                <c:pt idx="1">
                  <c:v>116173</c:v>
                </c:pt>
                <c:pt idx="2">
                  <c:v>2329</c:v>
                </c:pt>
                <c:pt idx="3">
                  <c:v>908</c:v>
                </c:pt>
                <c:pt idx="4">
                  <c:v>678</c:v>
                </c:pt>
                <c:pt idx="5">
                  <c:v>1140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13366864"/>
        <c:axId val="813361264"/>
      </c:barChart>
      <c:catAx>
        <c:axId val="8133668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13361264"/>
        <c:crosses val="autoZero"/>
        <c:auto val="1"/>
        <c:lblAlgn val="ctr"/>
        <c:lblOffset val="100"/>
        <c:noMultiLvlLbl val="0"/>
      </c:catAx>
      <c:valAx>
        <c:axId val="8133612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1336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24" tIns="60162" rIns="120324" bIns="60162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24" tIns="60162" rIns="120324" bIns="60162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24" tIns="60162" rIns="120324" bIns="60162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5" y="6380257"/>
            <a:ext cx="6584448" cy="5220400"/>
          </a:xfrm>
          <a:prstGeom prst="rect">
            <a:avLst/>
          </a:prstGeom>
        </p:spPr>
        <p:txBody>
          <a:bodyPr vert="horz" lIns="120324" tIns="60162" rIns="120324" bIns="6016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24" tIns="60162" rIns="120324" bIns="60162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24" tIns="60162" rIns="120324" bIns="60162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52921" y="1321590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71562" y="5674031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91247" y="132490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81403" y="5674031"/>
            <a:ext cx="1387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183851"/>
              </p:ext>
            </p:extLst>
          </p:nvPr>
        </p:nvGraphicFramePr>
        <p:xfrm>
          <a:off x="194733" y="1762236"/>
          <a:ext cx="58250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209412"/>
              </p:ext>
            </p:extLst>
          </p:nvPr>
        </p:nvGraphicFramePr>
        <p:xfrm>
          <a:off x="6197599" y="1762236"/>
          <a:ext cx="5858933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132930" y="58728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9213" y="5869789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383465"/>
              </p:ext>
            </p:extLst>
          </p:nvPr>
        </p:nvGraphicFramePr>
        <p:xfrm>
          <a:off x="1739634" y="1008413"/>
          <a:ext cx="3793067" cy="461959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62527"/>
                <a:gridCol w="1930540"/>
              </a:tblGrid>
              <a:tr h="419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9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47,963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66,862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23,735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28,648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5,855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23,939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37,741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220,943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20,860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476,546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77421"/>
              </p:ext>
            </p:extLst>
          </p:nvPr>
        </p:nvGraphicFramePr>
        <p:xfrm>
          <a:off x="6975917" y="1008413"/>
          <a:ext cx="3793067" cy="461959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62527"/>
                <a:gridCol w="1930540"/>
              </a:tblGrid>
              <a:tr h="5774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774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30,723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74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116,173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74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74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74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74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74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151,951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85912" y="5641518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476,546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08262" y="12785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54383" y="5640159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151,951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85728" y="12785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524265"/>
              </p:ext>
            </p:extLst>
          </p:nvPr>
        </p:nvGraphicFramePr>
        <p:xfrm>
          <a:off x="143933" y="1724436"/>
          <a:ext cx="5858934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581802"/>
              </p:ext>
            </p:extLst>
          </p:nvPr>
        </p:nvGraphicFramePr>
        <p:xfrm>
          <a:off x="6189134" y="1724436"/>
          <a:ext cx="5850466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3" y="282775"/>
            <a:ext cx="11303000" cy="6351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96" y="656762"/>
            <a:ext cx="3918903" cy="55509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2"/>
            <a:ext cx="3885474" cy="5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10" y="646014"/>
            <a:ext cx="3885475" cy="55036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48" y="656762"/>
            <a:ext cx="3886944" cy="55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4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09415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009386"/>
              </p:ext>
            </p:extLst>
          </p:nvPr>
        </p:nvGraphicFramePr>
        <p:xfrm>
          <a:off x="1346197" y="1049857"/>
          <a:ext cx="3793067" cy="449578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21047"/>
                <a:gridCol w="2172020"/>
              </a:tblGrid>
              <a:tr h="3746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46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537462"/>
              </p:ext>
            </p:extLst>
          </p:nvPr>
        </p:nvGraphicFramePr>
        <p:xfrm>
          <a:off x="7461408" y="1049857"/>
          <a:ext cx="3793067" cy="449578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21047"/>
                <a:gridCol w="2172020"/>
              </a:tblGrid>
              <a:tr h="642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42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2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2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2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2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2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09537" y="1289719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01000" y="57323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39404" y="1289719"/>
            <a:ext cx="1012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535802" y="5735551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552728"/>
              </p:ext>
            </p:extLst>
          </p:nvPr>
        </p:nvGraphicFramePr>
        <p:xfrm>
          <a:off x="160867" y="1775460"/>
          <a:ext cx="5850466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551517"/>
              </p:ext>
            </p:extLst>
          </p:nvPr>
        </p:nvGraphicFramePr>
        <p:xfrm>
          <a:off x="6197600" y="1775460"/>
          <a:ext cx="5825066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2008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7852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039665"/>
              </p:ext>
            </p:extLst>
          </p:nvPr>
        </p:nvGraphicFramePr>
        <p:xfrm>
          <a:off x="1725491" y="1058338"/>
          <a:ext cx="3793067" cy="448412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62527"/>
                <a:gridCol w="1930540"/>
              </a:tblGrid>
              <a:tr h="3736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36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6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15,013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6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23,848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6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20,206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6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106,010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6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6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12,684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6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1,047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6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213,941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6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343,863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6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746,076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01582"/>
              </p:ext>
            </p:extLst>
          </p:nvPr>
        </p:nvGraphicFramePr>
        <p:xfrm>
          <a:off x="6883931" y="1058338"/>
          <a:ext cx="3793067" cy="448412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62527"/>
                <a:gridCol w="1930540"/>
              </a:tblGrid>
              <a:tr h="640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40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7,773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0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99,731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0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92,249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0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4,326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0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12,926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0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217,005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08759" y="5561602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746,076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50818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15954" y="5561602"/>
            <a:ext cx="291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217,005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77485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612135"/>
              </p:ext>
            </p:extLst>
          </p:nvPr>
        </p:nvGraphicFramePr>
        <p:xfrm>
          <a:off x="194733" y="1607125"/>
          <a:ext cx="5808134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084787"/>
              </p:ext>
            </p:extLst>
          </p:nvPr>
        </p:nvGraphicFramePr>
        <p:xfrm>
          <a:off x="6189133" y="1607125"/>
          <a:ext cx="58420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03034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78398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74546"/>
              </p:ext>
            </p:extLst>
          </p:nvPr>
        </p:nvGraphicFramePr>
        <p:xfrm>
          <a:off x="1696417" y="1104885"/>
          <a:ext cx="3793067" cy="435711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21047"/>
                <a:gridCol w="2172020"/>
              </a:tblGrid>
              <a:tr h="3961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61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1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1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1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1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1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1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1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1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1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267321"/>
              </p:ext>
            </p:extLst>
          </p:nvPr>
        </p:nvGraphicFramePr>
        <p:xfrm>
          <a:off x="7171781" y="1104883"/>
          <a:ext cx="3793068" cy="435711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21046"/>
                <a:gridCol w="2172022"/>
              </a:tblGrid>
              <a:tr h="5446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446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46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46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46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46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46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46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24383</TotalTime>
  <Words>394</Words>
  <Application>Microsoft Office PowerPoint</Application>
  <PresentationFormat>Panorámica</PresentationFormat>
  <Paragraphs>215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876</cp:revision>
  <cp:lastPrinted>2017-11-23T22:55:10Z</cp:lastPrinted>
  <dcterms:created xsi:type="dcterms:W3CDTF">2016-01-13T16:13:53Z</dcterms:created>
  <dcterms:modified xsi:type="dcterms:W3CDTF">2017-11-23T22:56:05Z</dcterms:modified>
</cp:coreProperties>
</file>