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70" r:id="rId2"/>
    <p:sldId id="364" r:id="rId3"/>
    <p:sldId id="350" r:id="rId4"/>
    <p:sldId id="374" r:id="rId5"/>
    <p:sldId id="362" r:id="rId6"/>
    <p:sldId id="363" r:id="rId7"/>
    <p:sldId id="370" r:id="rId8"/>
    <p:sldId id="371" r:id="rId9"/>
    <p:sldId id="366" r:id="rId10"/>
    <p:sldId id="369" r:id="rId11"/>
    <p:sldId id="372" r:id="rId12"/>
    <p:sldId id="373" r:id="rId13"/>
    <p:sldId id="259" r:id="rId14"/>
  </p:sldIdLst>
  <p:sldSz cx="12192000" cy="6858000"/>
  <p:notesSz cx="8229600" cy="132588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8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49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Temp\Tablas\Tablas%20Nivel%2003%201000H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Temp\Tablas\Tablas%20Nivel%2004%201000H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Temp\Tablas\Tablas%20Nivel%2003%201000H\Centros_Poblados_Inundacione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Temp\Tablas\Tablas%20Nivel%2004%201000H\Centros_Poblados_Inundacione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Temp\Tablas\Tablas%20Nivel%2003%201000H\Centros_Poblados_Mov_Masa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Temp\Tablas\Tablas%20Nivel%2004%201000H\Centros_Poblados_Mov_Masa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Temp\Tablas\Tablas%20Nivel%2003%201000H\Centros_Poblados_Mov_Masa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Temp\Tablas\Tablas%20Nivel%2004%201000H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GRAFICO'!$E$4:$E$19</c:f>
              <c:strCache>
                <c:ptCount val="16"/>
                <c:pt idx="0">
                  <c:v>AMAZONAS</c:v>
                </c:pt>
                <c:pt idx="1">
                  <c:v>APURIMAC</c:v>
                </c:pt>
                <c:pt idx="2">
                  <c:v>AREQUIPA</c:v>
                </c:pt>
                <c:pt idx="3">
                  <c:v>AYACUCHO</c:v>
                </c:pt>
                <c:pt idx="4">
                  <c:v>CAJAMARCA</c:v>
                </c:pt>
                <c:pt idx="5">
                  <c:v>CUSCO</c:v>
                </c:pt>
                <c:pt idx="6">
                  <c:v>HUANCAVELICA</c:v>
                </c:pt>
                <c:pt idx="7">
                  <c:v>HUANUCO</c:v>
                </c:pt>
                <c:pt idx="8">
                  <c:v>JUNIN</c:v>
                </c:pt>
                <c:pt idx="9">
                  <c:v>LIMA</c:v>
                </c:pt>
                <c:pt idx="10">
                  <c:v>LORETO</c:v>
                </c:pt>
                <c:pt idx="11">
                  <c:v>MADRE DE DIOS</c:v>
                </c:pt>
                <c:pt idx="12">
                  <c:v>PASCO</c:v>
                </c:pt>
                <c:pt idx="13">
                  <c:v>PUNO</c:v>
                </c:pt>
                <c:pt idx="14">
                  <c:v>SAN MARTIN</c:v>
                </c:pt>
                <c:pt idx="15">
                  <c:v>UCAYALI</c:v>
                </c:pt>
              </c:strCache>
            </c:strRef>
          </c:cat>
          <c:val>
            <c:numRef>
              <c:f>'TABLA Y GRAFICO'!$F$4:$F$19</c:f>
              <c:numCache>
                <c:formatCode>#,##0</c:formatCode>
                <c:ptCount val="16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28</c:v>
                </c:pt>
                <c:pt idx="4">
                  <c:v>3</c:v>
                </c:pt>
                <c:pt idx="5">
                  <c:v>23</c:v>
                </c:pt>
                <c:pt idx="6">
                  <c:v>7</c:v>
                </c:pt>
                <c:pt idx="7">
                  <c:v>6</c:v>
                </c:pt>
                <c:pt idx="8">
                  <c:v>11</c:v>
                </c:pt>
                <c:pt idx="9">
                  <c:v>2</c:v>
                </c:pt>
                <c:pt idx="10">
                  <c:v>46</c:v>
                </c:pt>
                <c:pt idx="11">
                  <c:v>3</c:v>
                </c:pt>
                <c:pt idx="12">
                  <c:v>4</c:v>
                </c:pt>
                <c:pt idx="13">
                  <c:v>44</c:v>
                </c:pt>
                <c:pt idx="14">
                  <c:v>35</c:v>
                </c:pt>
                <c:pt idx="15">
                  <c:v>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03770192"/>
        <c:axId val="703767952"/>
      </c:barChart>
      <c:catAx>
        <c:axId val="70377019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3767952"/>
        <c:crosses val="autoZero"/>
        <c:auto val="1"/>
        <c:lblAlgn val="ctr"/>
        <c:lblOffset val="100"/>
        <c:noMultiLvlLbl val="0"/>
      </c:catAx>
      <c:valAx>
        <c:axId val="70376795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3770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GRAFICO'!$E$4:$E$10</c:f>
              <c:strCache>
                <c:ptCount val="7"/>
                <c:pt idx="0">
                  <c:v>CUSCO</c:v>
                </c:pt>
                <c:pt idx="1">
                  <c:v>HUANUCO</c:v>
                </c:pt>
                <c:pt idx="2">
                  <c:v>JUNIN</c:v>
                </c:pt>
                <c:pt idx="3">
                  <c:v>MADRE DE DIOS</c:v>
                </c:pt>
                <c:pt idx="4">
                  <c:v>PASCO</c:v>
                </c:pt>
                <c:pt idx="5">
                  <c:v>SAN MARTIN</c:v>
                </c:pt>
                <c:pt idx="6">
                  <c:v>UCAYALI</c:v>
                </c:pt>
              </c:strCache>
            </c:strRef>
          </c:cat>
          <c:val>
            <c:numRef>
              <c:f>'TABLA Y GRAFICO'!$F$4:$F$10</c:f>
              <c:numCache>
                <c:formatCode>#,##0</c:formatCode>
                <c:ptCount val="7"/>
                <c:pt idx="0">
                  <c:v>3</c:v>
                </c:pt>
                <c:pt idx="1">
                  <c:v>5</c:v>
                </c:pt>
                <c:pt idx="2">
                  <c:v>1</c:v>
                </c:pt>
                <c:pt idx="3">
                  <c:v>8</c:v>
                </c:pt>
                <c:pt idx="4">
                  <c:v>2</c:v>
                </c:pt>
                <c:pt idx="5">
                  <c:v>24</c:v>
                </c:pt>
                <c:pt idx="6">
                  <c:v>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94251488"/>
        <c:axId val="794250928"/>
      </c:barChart>
      <c:catAx>
        <c:axId val="79425148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94250928"/>
        <c:crosses val="autoZero"/>
        <c:auto val="1"/>
        <c:lblAlgn val="ctr"/>
        <c:lblOffset val="100"/>
        <c:noMultiLvlLbl val="0"/>
      </c:catAx>
      <c:valAx>
        <c:axId val="79425092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94251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GRAFICO'!$H$4:$H$19</c:f>
              <c:strCache>
                <c:ptCount val="16"/>
                <c:pt idx="0">
                  <c:v>AMAZONAS</c:v>
                </c:pt>
                <c:pt idx="1">
                  <c:v>APURIMAC</c:v>
                </c:pt>
                <c:pt idx="2">
                  <c:v>AREQUIPA</c:v>
                </c:pt>
                <c:pt idx="3">
                  <c:v>AYACUCHO</c:v>
                </c:pt>
                <c:pt idx="4">
                  <c:v>CAJAMARCA</c:v>
                </c:pt>
                <c:pt idx="5">
                  <c:v>CUSCO</c:v>
                </c:pt>
                <c:pt idx="6">
                  <c:v>HUANCAVELICA</c:v>
                </c:pt>
                <c:pt idx="7">
                  <c:v>HUANUCO</c:v>
                </c:pt>
                <c:pt idx="8">
                  <c:v>JUNIN</c:v>
                </c:pt>
                <c:pt idx="9">
                  <c:v>LIMA</c:v>
                </c:pt>
                <c:pt idx="10">
                  <c:v>LORETO</c:v>
                </c:pt>
                <c:pt idx="11">
                  <c:v>MADRE DE DIOS</c:v>
                </c:pt>
                <c:pt idx="12">
                  <c:v>PASCO</c:v>
                </c:pt>
                <c:pt idx="13">
                  <c:v>PUNO</c:v>
                </c:pt>
                <c:pt idx="14">
                  <c:v>SAN MARTIN</c:v>
                </c:pt>
                <c:pt idx="15">
                  <c:v>UCAYALI</c:v>
                </c:pt>
              </c:strCache>
            </c:strRef>
          </c:cat>
          <c:val>
            <c:numRef>
              <c:f>'TABLA Y GRAFICO'!$I$4:$I$19</c:f>
              <c:numCache>
                <c:formatCode>#,##0</c:formatCode>
                <c:ptCount val="16"/>
                <c:pt idx="0">
                  <c:v>21027</c:v>
                </c:pt>
                <c:pt idx="1">
                  <c:v>130</c:v>
                </c:pt>
                <c:pt idx="2">
                  <c:v>391</c:v>
                </c:pt>
                <c:pt idx="3">
                  <c:v>12012</c:v>
                </c:pt>
                <c:pt idx="4">
                  <c:v>467</c:v>
                </c:pt>
                <c:pt idx="5">
                  <c:v>100539</c:v>
                </c:pt>
                <c:pt idx="6">
                  <c:v>341</c:v>
                </c:pt>
                <c:pt idx="7">
                  <c:v>75799</c:v>
                </c:pt>
                <c:pt idx="8">
                  <c:v>92485</c:v>
                </c:pt>
                <c:pt idx="9">
                  <c:v>71</c:v>
                </c:pt>
                <c:pt idx="10">
                  <c:v>712819</c:v>
                </c:pt>
                <c:pt idx="11">
                  <c:v>4555</c:v>
                </c:pt>
                <c:pt idx="12">
                  <c:v>12123</c:v>
                </c:pt>
                <c:pt idx="13">
                  <c:v>141431</c:v>
                </c:pt>
                <c:pt idx="14">
                  <c:v>274279</c:v>
                </c:pt>
                <c:pt idx="15">
                  <c:v>315976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03770752"/>
        <c:axId val="703764592"/>
      </c:barChart>
      <c:catAx>
        <c:axId val="70377075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3764592"/>
        <c:crosses val="autoZero"/>
        <c:auto val="1"/>
        <c:lblAlgn val="ctr"/>
        <c:lblOffset val="100"/>
        <c:noMultiLvlLbl val="0"/>
      </c:catAx>
      <c:valAx>
        <c:axId val="70376459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3770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GRAFICO'!$H$4:$H$10</c:f>
              <c:strCache>
                <c:ptCount val="7"/>
                <c:pt idx="0">
                  <c:v>CUSCO</c:v>
                </c:pt>
                <c:pt idx="1">
                  <c:v>HUANUCO</c:v>
                </c:pt>
                <c:pt idx="2">
                  <c:v>JUNIN</c:v>
                </c:pt>
                <c:pt idx="3">
                  <c:v>MADRE DE DIOS</c:v>
                </c:pt>
                <c:pt idx="4">
                  <c:v>PASCO</c:v>
                </c:pt>
                <c:pt idx="5">
                  <c:v>SAN MARTIN</c:v>
                </c:pt>
                <c:pt idx="6">
                  <c:v>UCAYALI</c:v>
                </c:pt>
              </c:strCache>
            </c:strRef>
          </c:cat>
          <c:val>
            <c:numRef>
              <c:f>'TABLA Y GRAFICO'!$I$4:$I$10</c:f>
              <c:numCache>
                <c:formatCode>#,##0</c:formatCode>
                <c:ptCount val="7"/>
                <c:pt idx="0">
                  <c:v>4784</c:v>
                </c:pt>
                <c:pt idx="1">
                  <c:v>7756</c:v>
                </c:pt>
                <c:pt idx="2">
                  <c:v>7828</c:v>
                </c:pt>
                <c:pt idx="3">
                  <c:v>80395</c:v>
                </c:pt>
                <c:pt idx="4">
                  <c:v>5437</c:v>
                </c:pt>
                <c:pt idx="5">
                  <c:v>69426</c:v>
                </c:pt>
                <c:pt idx="6">
                  <c:v>39283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94257824"/>
        <c:axId val="802738704"/>
      </c:barChart>
      <c:catAx>
        <c:axId val="79425782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02738704"/>
        <c:crosses val="autoZero"/>
        <c:auto val="1"/>
        <c:lblAlgn val="ctr"/>
        <c:lblOffset val="100"/>
        <c:noMultiLvlLbl val="0"/>
      </c:catAx>
      <c:valAx>
        <c:axId val="80273870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9425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GRAFICO'!$E$4:$E$18</c:f>
              <c:strCache>
                <c:ptCount val="15"/>
                <c:pt idx="0">
                  <c:v>AMAZONAS</c:v>
                </c:pt>
                <c:pt idx="1">
                  <c:v>APURIMAC</c:v>
                </c:pt>
                <c:pt idx="2">
                  <c:v>AREQUIPA</c:v>
                </c:pt>
                <c:pt idx="3">
                  <c:v>AYACUCHO</c:v>
                </c:pt>
                <c:pt idx="4">
                  <c:v>CAJAMARCA</c:v>
                </c:pt>
                <c:pt idx="5">
                  <c:v>CUSCO</c:v>
                </c:pt>
                <c:pt idx="6">
                  <c:v>HUANCAVELICA</c:v>
                </c:pt>
                <c:pt idx="7">
                  <c:v>HUANUCO</c:v>
                </c:pt>
                <c:pt idx="8">
                  <c:v>JUNIN</c:v>
                </c:pt>
                <c:pt idx="9">
                  <c:v>LIMA</c:v>
                </c:pt>
                <c:pt idx="10">
                  <c:v>LORETO</c:v>
                </c:pt>
                <c:pt idx="11">
                  <c:v>PASCO</c:v>
                </c:pt>
                <c:pt idx="12">
                  <c:v>PUNO</c:v>
                </c:pt>
                <c:pt idx="13">
                  <c:v>SAN MARTIN</c:v>
                </c:pt>
                <c:pt idx="14">
                  <c:v>UCAYALI</c:v>
                </c:pt>
              </c:strCache>
            </c:strRef>
          </c:cat>
          <c:val>
            <c:numRef>
              <c:f>'TABLA Y GRAFICO'!$F$4:$F$18</c:f>
              <c:numCache>
                <c:formatCode>#,##0</c:formatCode>
                <c:ptCount val="15"/>
                <c:pt idx="0">
                  <c:v>23</c:v>
                </c:pt>
                <c:pt idx="1">
                  <c:v>58</c:v>
                </c:pt>
                <c:pt idx="2">
                  <c:v>11</c:v>
                </c:pt>
                <c:pt idx="3">
                  <c:v>51</c:v>
                </c:pt>
                <c:pt idx="4">
                  <c:v>41</c:v>
                </c:pt>
                <c:pt idx="5">
                  <c:v>45</c:v>
                </c:pt>
                <c:pt idx="6">
                  <c:v>12</c:v>
                </c:pt>
                <c:pt idx="7">
                  <c:v>15</c:v>
                </c:pt>
                <c:pt idx="8">
                  <c:v>16</c:v>
                </c:pt>
                <c:pt idx="9">
                  <c:v>12</c:v>
                </c:pt>
                <c:pt idx="10">
                  <c:v>8</c:v>
                </c:pt>
                <c:pt idx="11">
                  <c:v>6</c:v>
                </c:pt>
                <c:pt idx="12">
                  <c:v>66</c:v>
                </c:pt>
                <c:pt idx="13">
                  <c:v>45</c:v>
                </c:pt>
                <c:pt idx="14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07996416"/>
        <c:axId val="708001456"/>
      </c:barChart>
      <c:catAx>
        <c:axId val="70799641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8001456"/>
        <c:crosses val="autoZero"/>
        <c:auto val="1"/>
        <c:lblAlgn val="ctr"/>
        <c:lblOffset val="100"/>
        <c:noMultiLvlLbl val="0"/>
      </c:catAx>
      <c:valAx>
        <c:axId val="70800145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7996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GRAFICO'!$E$4:$E$12</c:f>
              <c:strCache>
                <c:ptCount val="9"/>
                <c:pt idx="0">
                  <c:v>CUSCO</c:v>
                </c:pt>
                <c:pt idx="1">
                  <c:v>HUANUCO</c:v>
                </c:pt>
                <c:pt idx="2">
                  <c:v>JUNIN</c:v>
                </c:pt>
                <c:pt idx="3">
                  <c:v>LORETO</c:v>
                </c:pt>
                <c:pt idx="4">
                  <c:v>MADRE DE DIOS</c:v>
                </c:pt>
                <c:pt idx="5">
                  <c:v>PASCO</c:v>
                </c:pt>
                <c:pt idx="6">
                  <c:v>PUNO</c:v>
                </c:pt>
                <c:pt idx="7">
                  <c:v>SAN MARTIN</c:v>
                </c:pt>
                <c:pt idx="8">
                  <c:v>UCAYALI</c:v>
                </c:pt>
              </c:strCache>
            </c:strRef>
          </c:cat>
          <c:val>
            <c:numRef>
              <c:f>'TABLA Y GRAFICO'!$F$4:$F$12</c:f>
              <c:numCache>
                <c:formatCode>#,##0</c:formatCode>
                <c:ptCount val="9"/>
                <c:pt idx="0">
                  <c:v>4</c:v>
                </c:pt>
                <c:pt idx="1">
                  <c:v>5</c:v>
                </c:pt>
                <c:pt idx="2">
                  <c:v>1</c:v>
                </c:pt>
                <c:pt idx="3">
                  <c:v>1</c:v>
                </c:pt>
                <c:pt idx="4">
                  <c:v>4</c:v>
                </c:pt>
                <c:pt idx="5">
                  <c:v>2</c:v>
                </c:pt>
                <c:pt idx="6">
                  <c:v>5</c:v>
                </c:pt>
                <c:pt idx="7">
                  <c:v>31</c:v>
                </c:pt>
                <c:pt idx="8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93705904"/>
        <c:axId val="793708144"/>
      </c:barChart>
      <c:catAx>
        <c:axId val="79370590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93708144"/>
        <c:crosses val="autoZero"/>
        <c:auto val="1"/>
        <c:lblAlgn val="ctr"/>
        <c:lblOffset val="100"/>
        <c:noMultiLvlLbl val="0"/>
      </c:catAx>
      <c:valAx>
        <c:axId val="79370814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93705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GRAFICO'!$H$4:$H$18</c:f>
              <c:strCache>
                <c:ptCount val="15"/>
                <c:pt idx="0">
                  <c:v>AMAZONAS</c:v>
                </c:pt>
                <c:pt idx="1">
                  <c:v>APURIMAC</c:v>
                </c:pt>
                <c:pt idx="2">
                  <c:v>AREQUIPA</c:v>
                </c:pt>
                <c:pt idx="3">
                  <c:v>AYACUCHO</c:v>
                </c:pt>
                <c:pt idx="4">
                  <c:v>CAJAMARCA</c:v>
                </c:pt>
                <c:pt idx="5">
                  <c:v>CUSCO</c:v>
                </c:pt>
                <c:pt idx="6">
                  <c:v>HUANCAVELICA</c:v>
                </c:pt>
                <c:pt idx="7">
                  <c:v>HUANUCO</c:v>
                </c:pt>
                <c:pt idx="8">
                  <c:v>JUNIN</c:v>
                </c:pt>
                <c:pt idx="9">
                  <c:v>LIMA</c:v>
                </c:pt>
                <c:pt idx="10">
                  <c:v>LORETO</c:v>
                </c:pt>
                <c:pt idx="11">
                  <c:v>PASCO</c:v>
                </c:pt>
                <c:pt idx="12">
                  <c:v>PUNO</c:v>
                </c:pt>
                <c:pt idx="13">
                  <c:v>SAN MARTIN</c:v>
                </c:pt>
                <c:pt idx="14">
                  <c:v>UCAYALI</c:v>
                </c:pt>
              </c:strCache>
            </c:strRef>
          </c:cat>
          <c:val>
            <c:numRef>
              <c:f>'TABLA Y GRAFICO'!$I$4:$I$18</c:f>
              <c:numCache>
                <c:formatCode>#,##0</c:formatCode>
                <c:ptCount val="15"/>
                <c:pt idx="0">
                  <c:v>67944</c:v>
                </c:pt>
                <c:pt idx="1">
                  <c:v>108197</c:v>
                </c:pt>
                <c:pt idx="2">
                  <c:v>11783</c:v>
                </c:pt>
                <c:pt idx="3">
                  <c:v>110309</c:v>
                </c:pt>
                <c:pt idx="4">
                  <c:v>272515</c:v>
                </c:pt>
                <c:pt idx="5">
                  <c:v>263166</c:v>
                </c:pt>
                <c:pt idx="6">
                  <c:v>11504</c:v>
                </c:pt>
                <c:pt idx="7">
                  <c:v>125488</c:v>
                </c:pt>
                <c:pt idx="8">
                  <c:v>141323</c:v>
                </c:pt>
                <c:pt idx="9">
                  <c:v>6898</c:v>
                </c:pt>
                <c:pt idx="10">
                  <c:v>7555</c:v>
                </c:pt>
                <c:pt idx="11">
                  <c:v>24396</c:v>
                </c:pt>
                <c:pt idx="12">
                  <c:v>324620</c:v>
                </c:pt>
                <c:pt idx="13">
                  <c:v>272509</c:v>
                </c:pt>
                <c:pt idx="14">
                  <c:v>787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94595456"/>
        <c:axId val="794596016"/>
      </c:barChart>
      <c:catAx>
        <c:axId val="79459545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94596016"/>
        <c:crosses val="autoZero"/>
        <c:auto val="1"/>
        <c:lblAlgn val="ctr"/>
        <c:lblOffset val="100"/>
        <c:noMultiLvlLbl val="0"/>
      </c:catAx>
      <c:valAx>
        <c:axId val="79459601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94595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GRAFICO'!$H$4:$H$12</c:f>
              <c:strCache>
                <c:ptCount val="9"/>
                <c:pt idx="0">
                  <c:v>CUSCO</c:v>
                </c:pt>
                <c:pt idx="1">
                  <c:v>HUANUCO</c:v>
                </c:pt>
                <c:pt idx="2">
                  <c:v>JUNIN</c:v>
                </c:pt>
                <c:pt idx="3">
                  <c:v>LORETO</c:v>
                </c:pt>
                <c:pt idx="4">
                  <c:v>MADRE DE DIOS</c:v>
                </c:pt>
                <c:pt idx="5">
                  <c:v>PASCO</c:v>
                </c:pt>
                <c:pt idx="6">
                  <c:v>PUNO</c:v>
                </c:pt>
                <c:pt idx="7">
                  <c:v>SAN MARTIN</c:v>
                </c:pt>
                <c:pt idx="8">
                  <c:v>UCAYALI</c:v>
                </c:pt>
              </c:strCache>
            </c:strRef>
          </c:cat>
          <c:val>
            <c:numRef>
              <c:f>'TABLA Y GRAFICO'!$I$4:$I$12</c:f>
              <c:numCache>
                <c:formatCode>#,##0</c:formatCode>
                <c:ptCount val="9"/>
                <c:pt idx="0">
                  <c:v>16862</c:v>
                </c:pt>
                <c:pt idx="1">
                  <c:v>2221</c:v>
                </c:pt>
                <c:pt idx="2">
                  <c:v>1343</c:v>
                </c:pt>
                <c:pt idx="3">
                  <c:v>32</c:v>
                </c:pt>
                <c:pt idx="4">
                  <c:v>2329</c:v>
                </c:pt>
                <c:pt idx="5">
                  <c:v>2811</c:v>
                </c:pt>
                <c:pt idx="6">
                  <c:v>2378</c:v>
                </c:pt>
                <c:pt idx="7">
                  <c:v>122828</c:v>
                </c:pt>
                <c:pt idx="8">
                  <c:v>21213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803398048"/>
        <c:axId val="803396928"/>
      </c:barChart>
      <c:catAx>
        <c:axId val="80339804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03396928"/>
        <c:crosses val="autoZero"/>
        <c:auto val="1"/>
        <c:lblAlgn val="ctr"/>
        <c:lblOffset val="100"/>
        <c:noMultiLvlLbl val="0"/>
      </c:catAx>
      <c:valAx>
        <c:axId val="80339692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03398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567058" cy="663682"/>
          </a:xfrm>
          <a:prstGeom prst="rect">
            <a:avLst/>
          </a:prstGeom>
        </p:spPr>
        <p:txBody>
          <a:bodyPr vert="horz" lIns="120336" tIns="60168" rIns="120336" bIns="60168" rtlCol="0"/>
          <a:lstStyle>
            <a:lvl1pPr algn="l">
              <a:defRPr sz="17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660623" y="3"/>
            <a:ext cx="3567058" cy="663682"/>
          </a:xfrm>
          <a:prstGeom prst="rect">
            <a:avLst/>
          </a:prstGeom>
        </p:spPr>
        <p:txBody>
          <a:bodyPr vert="horz" lIns="120336" tIns="60168" rIns="120336" bIns="60168" rtlCol="0"/>
          <a:lstStyle>
            <a:lvl1pPr algn="r">
              <a:defRPr sz="1700"/>
            </a:lvl1pPr>
          </a:lstStyle>
          <a:p>
            <a:fld id="{5D9D88A4-A731-4438-A4DC-AEACE4610CBD}" type="datetimeFigureOut">
              <a:rPr lang="es-PE" smtClean="0"/>
              <a:t>27/11/2017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1655763"/>
            <a:ext cx="7956550" cy="4476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20336" tIns="60168" rIns="120336" bIns="60168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822584" y="6380257"/>
            <a:ext cx="6584448" cy="5220400"/>
          </a:xfrm>
          <a:prstGeom prst="rect">
            <a:avLst/>
          </a:prstGeom>
        </p:spPr>
        <p:txBody>
          <a:bodyPr vert="horz" lIns="120336" tIns="60168" rIns="120336" bIns="6016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12595120"/>
            <a:ext cx="3567058" cy="663682"/>
          </a:xfrm>
          <a:prstGeom prst="rect">
            <a:avLst/>
          </a:prstGeom>
        </p:spPr>
        <p:txBody>
          <a:bodyPr vert="horz" lIns="120336" tIns="60168" rIns="120336" bIns="60168" rtlCol="0" anchor="b"/>
          <a:lstStyle>
            <a:lvl1pPr algn="l">
              <a:defRPr sz="17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660623" y="12595120"/>
            <a:ext cx="3567058" cy="663682"/>
          </a:xfrm>
          <a:prstGeom prst="rect">
            <a:avLst/>
          </a:prstGeom>
        </p:spPr>
        <p:txBody>
          <a:bodyPr vert="horz" lIns="120336" tIns="60168" rIns="120336" bIns="60168" rtlCol="0" anchor="b"/>
          <a:lstStyle>
            <a:lvl1pPr algn="r">
              <a:defRPr sz="17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6525" y="1655763"/>
            <a:ext cx="7956550" cy="4476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27/11/2017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27/11/2017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27/11/2017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27/11/2017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27/11/2017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27/11/2017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27/11/2017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27/11/2017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27/11/2017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27/11/2017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27/11/2017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27/11/2017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/11/2017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792481" y="453402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652921" y="1321590"/>
            <a:ext cx="96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371562" y="5674031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404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791247" y="1324905"/>
            <a:ext cx="96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581403" y="5674031"/>
            <a:ext cx="13876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9745940"/>
              </p:ext>
            </p:extLst>
          </p:nvPr>
        </p:nvGraphicFramePr>
        <p:xfrm>
          <a:off x="177800" y="1762236"/>
          <a:ext cx="5825067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0167702"/>
              </p:ext>
            </p:extLst>
          </p:nvPr>
        </p:nvGraphicFramePr>
        <p:xfrm>
          <a:off x="6197599" y="1762236"/>
          <a:ext cx="5794047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71992" y="3973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132930" y="5872828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369213" y="5869789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122632"/>
              </p:ext>
            </p:extLst>
          </p:nvPr>
        </p:nvGraphicFramePr>
        <p:xfrm>
          <a:off x="1808558" y="959191"/>
          <a:ext cx="3655220" cy="4718044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794839"/>
                <a:gridCol w="1860381"/>
              </a:tblGrid>
              <a:tr h="29580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750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67,944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50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108,197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50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11,783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50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110,309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50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272,515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50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263,166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50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11,504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50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125,488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50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141,323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50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6,898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50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7,555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50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24,396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50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324,620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50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272,509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50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787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580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1’748,994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325693"/>
              </p:ext>
            </p:extLst>
          </p:nvPr>
        </p:nvGraphicFramePr>
        <p:xfrm>
          <a:off x="7044841" y="959191"/>
          <a:ext cx="3655220" cy="4718043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794839"/>
                <a:gridCol w="1860381"/>
              </a:tblGrid>
              <a:tr h="4289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289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16,862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89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2,221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89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1,343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89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89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89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2,811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89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2,378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89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122,828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89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21,213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89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172,017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4593" y="415744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585912" y="5641518"/>
            <a:ext cx="3051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1’748,994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608262" y="1278503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554383" y="5640159"/>
            <a:ext cx="3069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172,017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585728" y="1278503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8660542"/>
              </p:ext>
            </p:extLst>
          </p:nvPr>
        </p:nvGraphicFramePr>
        <p:xfrm>
          <a:off x="177800" y="1724436"/>
          <a:ext cx="5825067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4776240"/>
              </p:ext>
            </p:extLst>
          </p:nvPr>
        </p:nvGraphicFramePr>
        <p:xfrm>
          <a:off x="6197600" y="1723757"/>
          <a:ext cx="5825066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4" y="209790"/>
            <a:ext cx="11463865" cy="64411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428379" y="6160402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696" y="656762"/>
            <a:ext cx="3918903" cy="555098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83" y="656762"/>
            <a:ext cx="3885475" cy="55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04)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04)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428379" y="6160402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410" y="646013"/>
            <a:ext cx="3885475" cy="550364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48" y="656761"/>
            <a:ext cx="3886944" cy="550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0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68087" y="385009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694204" y="5719207"/>
            <a:ext cx="109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809415" y="5719207"/>
            <a:ext cx="109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181897"/>
              </p:ext>
            </p:extLst>
          </p:nvPr>
        </p:nvGraphicFramePr>
        <p:xfrm>
          <a:off x="1456264" y="1073144"/>
          <a:ext cx="3572934" cy="4582587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526968"/>
                <a:gridCol w="2045966"/>
              </a:tblGrid>
              <a:tr h="2726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535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35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35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35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35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35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35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35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35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35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35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35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35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35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35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35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35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241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512351"/>
              </p:ext>
            </p:extLst>
          </p:nvPr>
        </p:nvGraphicFramePr>
        <p:xfrm>
          <a:off x="7571475" y="1073146"/>
          <a:ext cx="3572934" cy="4582584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526968"/>
                <a:gridCol w="2045966"/>
              </a:tblGrid>
              <a:tr h="50917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0917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0917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0917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0917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0917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0917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0917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0917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52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421749" y="568250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609537" y="1289719"/>
            <a:ext cx="961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401000" y="5732349"/>
            <a:ext cx="137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241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739404" y="1289719"/>
            <a:ext cx="1012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535802" y="5735551"/>
            <a:ext cx="1419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0002219"/>
              </p:ext>
            </p:extLst>
          </p:nvPr>
        </p:nvGraphicFramePr>
        <p:xfrm>
          <a:off x="169333" y="1775460"/>
          <a:ext cx="5842000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1270089"/>
              </p:ext>
            </p:extLst>
          </p:nvPr>
        </p:nvGraphicFramePr>
        <p:xfrm>
          <a:off x="6206066" y="1775460"/>
          <a:ext cx="5833533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44259" y="432503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120089" y="5756627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278529" y="5756627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232619"/>
              </p:ext>
            </p:extLst>
          </p:nvPr>
        </p:nvGraphicFramePr>
        <p:xfrm>
          <a:off x="1949106" y="1107027"/>
          <a:ext cx="3345838" cy="452330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642922"/>
                <a:gridCol w="1702916"/>
              </a:tblGrid>
              <a:tr h="26908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502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21,027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02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02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02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12,012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02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467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02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100,539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02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02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75,799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02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92,485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02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02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712,819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02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4,555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02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12,123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02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141,431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02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274,279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02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315,976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02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1’764,445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449442"/>
              </p:ext>
            </p:extLst>
          </p:nvPr>
        </p:nvGraphicFramePr>
        <p:xfrm>
          <a:off x="7107546" y="1107027"/>
          <a:ext cx="3345838" cy="4523301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642922"/>
                <a:gridCol w="1702916"/>
              </a:tblGrid>
              <a:tr h="5025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025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4,784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025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7,756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025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7,828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025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80,395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025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5,437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025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69,426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025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39,283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025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214,909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24210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608759" y="5561602"/>
            <a:ext cx="3073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1’764,445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650818" y="1123796"/>
            <a:ext cx="98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615954" y="5561602"/>
            <a:ext cx="2912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214,909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577485" y="1123796"/>
            <a:ext cx="98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905738"/>
              </p:ext>
            </p:extLst>
          </p:nvPr>
        </p:nvGraphicFramePr>
        <p:xfrm>
          <a:off x="160867" y="1607125"/>
          <a:ext cx="5842000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5677805"/>
              </p:ext>
            </p:extLst>
          </p:nvPr>
        </p:nvGraphicFramePr>
        <p:xfrm>
          <a:off x="6197600" y="1607125"/>
          <a:ext cx="5842000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149172" y="4700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103034" y="5727475"/>
            <a:ext cx="979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578398" y="5727475"/>
            <a:ext cx="979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621032"/>
              </p:ext>
            </p:extLst>
          </p:nvPr>
        </p:nvGraphicFramePr>
        <p:xfrm>
          <a:off x="1846701" y="1047742"/>
          <a:ext cx="3492499" cy="4603531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492592"/>
                <a:gridCol w="1999907"/>
              </a:tblGrid>
              <a:tr h="2886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6841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841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841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841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841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841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841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841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841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841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841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841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841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841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841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862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404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943127"/>
              </p:ext>
            </p:extLst>
          </p:nvPr>
        </p:nvGraphicFramePr>
        <p:xfrm>
          <a:off x="7322065" y="1047739"/>
          <a:ext cx="3492499" cy="4603533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492592"/>
                <a:gridCol w="1999907"/>
              </a:tblGrid>
              <a:tr h="41850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1850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850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850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850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850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850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850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850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850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850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58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24327</TotalTime>
  <Words>468</Words>
  <Application>Microsoft Office PowerPoint</Application>
  <PresentationFormat>Panorámica</PresentationFormat>
  <Paragraphs>285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870</cp:revision>
  <cp:lastPrinted>2017-11-27T17:11:13Z</cp:lastPrinted>
  <dcterms:created xsi:type="dcterms:W3CDTF">2016-01-13T16:13:53Z</dcterms:created>
  <dcterms:modified xsi:type="dcterms:W3CDTF">2017-11-27T17:13:26Z</dcterms:modified>
</cp:coreProperties>
</file>