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3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45</c:v>
                </c:pt>
                <c:pt idx="3">
                  <c:v>15</c:v>
                </c:pt>
                <c:pt idx="4">
                  <c:v>59</c:v>
                </c:pt>
                <c:pt idx="5">
                  <c:v>1</c:v>
                </c:pt>
                <c:pt idx="6">
                  <c:v>31</c:v>
                </c:pt>
                <c:pt idx="7">
                  <c:v>4</c:v>
                </c:pt>
                <c:pt idx="8">
                  <c:v>15</c:v>
                </c:pt>
                <c:pt idx="9">
                  <c:v>10</c:v>
                </c:pt>
                <c:pt idx="10">
                  <c:v>57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61368672"/>
        <c:axId val="863534544"/>
      </c:barChart>
      <c:catAx>
        <c:axId val="861368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3534544"/>
        <c:crosses val="autoZero"/>
        <c:auto val="1"/>
        <c:lblAlgn val="ctr"/>
        <c:lblOffset val="100"/>
        <c:noMultiLvlLbl val="0"/>
      </c:catAx>
      <c:valAx>
        <c:axId val="863534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136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GRAFICO'!$E$4:$E$9</c:f>
              <c:strCache>
                <c:ptCount val="6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UCAYALI</c:v>
                </c:pt>
              </c:strCache>
            </c:strRef>
          </c:cat>
          <c:val>
            <c:numRef>
              <c:f>'TABLA Y GRAFICO'!$F$4:$F$9</c:f>
              <c:numCache>
                <c:formatCode>#,##0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31</c:v>
                </c:pt>
                <c:pt idx="4">
                  <c:v>8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66163680"/>
        <c:axId val="866161440"/>
      </c:barChart>
      <c:catAx>
        <c:axId val="8661636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6161440"/>
        <c:crosses val="autoZero"/>
        <c:auto val="1"/>
        <c:lblAlgn val="ctr"/>
        <c:lblOffset val="100"/>
        <c:noMultiLvlLbl val="0"/>
      </c:catAx>
      <c:valAx>
        <c:axId val="866161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616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19858</c:v>
                </c:pt>
                <c:pt idx="1">
                  <c:v>8428</c:v>
                </c:pt>
                <c:pt idx="2">
                  <c:v>377256</c:v>
                </c:pt>
                <c:pt idx="3">
                  <c:v>83348</c:v>
                </c:pt>
                <c:pt idx="4">
                  <c:v>616721</c:v>
                </c:pt>
                <c:pt idx="5">
                  <c:v>737</c:v>
                </c:pt>
                <c:pt idx="6">
                  <c:v>211926</c:v>
                </c:pt>
                <c:pt idx="7">
                  <c:v>10246</c:v>
                </c:pt>
                <c:pt idx="8">
                  <c:v>55463</c:v>
                </c:pt>
                <c:pt idx="9">
                  <c:v>5498</c:v>
                </c:pt>
                <c:pt idx="10">
                  <c:v>343705</c:v>
                </c:pt>
                <c:pt idx="11">
                  <c:v>1619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53925728"/>
        <c:axId val="853926288"/>
      </c:barChart>
      <c:catAx>
        <c:axId val="8539257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3926288"/>
        <c:crosses val="autoZero"/>
        <c:auto val="1"/>
        <c:lblAlgn val="ctr"/>
        <c:lblOffset val="100"/>
        <c:noMultiLvlLbl val="0"/>
      </c:catAx>
      <c:valAx>
        <c:axId val="853926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392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GRAFICO'!$H$4:$H$9</c:f>
              <c:strCache>
                <c:ptCount val="6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UCAYALI</c:v>
                </c:pt>
              </c:strCache>
            </c:strRef>
          </c:cat>
          <c:val>
            <c:numRef>
              <c:f>'TABLA Y GRAFICO'!$I$4:$I$9</c:f>
              <c:numCache>
                <c:formatCode>#,##0</c:formatCode>
                <c:ptCount val="6"/>
                <c:pt idx="0">
                  <c:v>3282</c:v>
                </c:pt>
                <c:pt idx="1">
                  <c:v>3826</c:v>
                </c:pt>
                <c:pt idx="2">
                  <c:v>7333</c:v>
                </c:pt>
                <c:pt idx="3">
                  <c:v>543124</c:v>
                </c:pt>
                <c:pt idx="4">
                  <c:v>83039</c:v>
                </c:pt>
                <c:pt idx="5">
                  <c:v>356864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62163184"/>
        <c:axId val="862164304"/>
      </c:barChart>
      <c:catAx>
        <c:axId val="8621631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2164304"/>
        <c:crosses val="autoZero"/>
        <c:auto val="1"/>
        <c:lblAlgn val="ctr"/>
        <c:lblOffset val="100"/>
        <c:noMultiLvlLbl val="0"/>
      </c:catAx>
      <c:valAx>
        <c:axId val="862164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216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GRAFICO'!$E$4:$E$8</c:f>
              <c:strCache>
                <c:ptCount val="5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UCAYALI</c:v>
                </c:pt>
              </c:strCache>
            </c:strRef>
          </c:cat>
          <c:val>
            <c:numRef>
              <c:f>'TABLA Y GRAFICO'!$F$4:$F$8</c:f>
              <c:numCache>
                <c:formatCode>#,##0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938711776"/>
        <c:axId val="938714576"/>
      </c:barChart>
      <c:catAx>
        <c:axId val="9387117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38714576"/>
        <c:crosses val="autoZero"/>
        <c:auto val="1"/>
        <c:lblAlgn val="ctr"/>
        <c:lblOffset val="100"/>
        <c:noMultiLvlLbl val="0"/>
      </c:catAx>
      <c:valAx>
        <c:axId val="9387145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3871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GRAFICO'!$F$4:$F$19</c:f>
              <c:numCache>
                <c:formatCode>#,##0</c:formatCode>
                <c:ptCount val="16"/>
                <c:pt idx="0">
                  <c:v>9</c:v>
                </c:pt>
                <c:pt idx="1">
                  <c:v>48</c:v>
                </c:pt>
                <c:pt idx="2">
                  <c:v>1</c:v>
                </c:pt>
                <c:pt idx="3">
                  <c:v>25</c:v>
                </c:pt>
                <c:pt idx="4">
                  <c:v>9</c:v>
                </c:pt>
                <c:pt idx="5">
                  <c:v>96</c:v>
                </c:pt>
                <c:pt idx="6">
                  <c:v>22</c:v>
                </c:pt>
                <c:pt idx="7">
                  <c:v>71</c:v>
                </c:pt>
                <c:pt idx="8">
                  <c:v>102</c:v>
                </c:pt>
                <c:pt idx="9">
                  <c:v>24</c:v>
                </c:pt>
                <c:pt idx="10">
                  <c:v>6</c:v>
                </c:pt>
                <c:pt idx="11">
                  <c:v>4</c:v>
                </c:pt>
                <c:pt idx="12">
                  <c:v>27</c:v>
                </c:pt>
                <c:pt idx="13">
                  <c:v>30</c:v>
                </c:pt>
                <c:pt idx="14">
                  <c:v>67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63493216"/>
        <c:axId val="863492656"/>
      </c:barChart>
      <c:catAx>
        <c:axId val="8634932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3492656"/>
        <c:crosses val="autoZero"/>
        <c:auto val="1"/>
        <c:lblAlgn val="ctr"/>
        <c:lblOffset val="100"/>
        <c:noMultiLvlLbl val="0"/>
      </c:catAx>
      <c:valAx>
        <c:axId val="863492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349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GRAFICO'!$H$4:$H$8</c:f>
              <c:strCache>
                <c:ptCount val="5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UCAYALI</c:v>
                </c:pt>
              </c:strCache>
            </c:strRef>
          </c:cat>
          <c:val>
            <c:numRef>
              <c:f>'TABLA Y GRAFICO'!$I$4:$I$8</c:f>
              <c:numCache>
                <c:formatCode>#,##0</c:formatCode>
                <c:ptCount val="5"/>
                <c:pt idx="0">
                  <c:v>497</c:v>
                </c:pt>
                <c:pt idx="1">
                  <c:v>624</c:v>
                </c:pt>
                <c:pt idx="2">
                  <c:v>65</c:v>
                </c:pt>
                <c:pt idx="3">
                  <c:v>205</c:v>
                </c:pt>
                <c:pt idx="4">
                  <c:v>1169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63580720"/>
        <c:axId val="863578480"/>
      </c:barChart>
      <c:catAx>
        <c:axId val="8635807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3578480"/>
        <c:crosses val="autoZero"/>
        <c:auto val="1"/>
        <c:lblAlgn val="ctr"/>
        <c:lblOffset val="100"/>
        <c:noMultiLvlLbl val="0"/>
      </c:catAx>
      <c:valAx>
        <c:axId val="863578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358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GRAFICO'!$I$4:$I$19</c:f>
              <c:numCache>
                <c:formatCode>#,##0</c:formatCode>
                <c:ptCount val="16"/>
                <c:pt idx="0">
                  <c:v>18365</c:v>
                </c:pt>
                <c:pt idx="1">
                  <c:v>138468</c:v>
                </c:pt>
                <c:pt idx="2">
                  <c:v>3</c:v>
                </c:pt>
                <c:pt idx="3">
                  <c:v>168788</c:v>
                </c:pt>
                <c:pt idx="4">
                  <c:v>74341</c:v>
                </c:pt>
                <c:pt idx="5">
                  <c:v>760632</c:v>
                </c:pt>
                <c:pt idx="6">
                  <c:v>68056</c:v>
                </c:pt>
                <c:pt idx="7">
                  <c:v>386867</c:v>
                </c:pt>
                <c:pt idx="8">
                  <c:v>834625</c:v>
                </c:pt>
                <c:pt idx="9">
                  <c:v>139926</c:v>
                </c:pt>
                <c:pt idx="10">
                  <c:v>7484</c:v>
                </c:pt>
                <c:pt idx="11">
                  <c:v>2329</c:v>
                </c:pt>
                <c:pt idx="12">
                  <c:v>179681</c:v>
                </c:pt>
                <c:pt idx="13">
                  <c:v>119104</c:v>
                </c:pt>
                <c:pt idx="14">
                  <c:v>395412</c:v>
                </c:pt>
                <c:pt idx="15">
                  <c:v>20831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64833952"/>
        <c:axId val="864833392"/>
      </c:barChart>
      <c:catAx>
        <c:axId val="8648339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4833392"/>
        <c:crosses val="autoZero"/>
        <c:auto val="1"/>
        <c:lblAlgn val="ctr"/>
        <c:lblOffset val="100"/>
        <c:noMultiLvlLbl val="0"/>
      </c:catAx>
      <c:valAx>
        <c:axId val="864833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6483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24" tIns="60162" rIns="120324" bIns="6016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5" y="6380257"/>
            <a:ext cx="6584448" cy="5220400"/>
          </a:xfrm>
          <a:prstGeom prst="rect">
            <a:avLst/>
          </a:prstGeom>
        </p:spPr>
        <p:txBody>
          <a:bodyPr vert="horz" lIns="120324" tIns="60162" rIns="120324" bIns="601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24" tIns="60162" rIns="120324" bIns="60162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235204"/>
              </p:ext>
            </p:extLst>
          </p:nvPr>
        </p:nvGraphicFramePr>
        <p:xfrm>
          <a:off x="6206067" y="1762236"/>
          <a:ext cx="57855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91262"/>
              </p:ext>
            </p:extLst>
          </p:nvPr>
        </p:nvGraphicFramePr>
        <p:xfrm>
          <a:off x="143933" y="1762236"/>
          <a:ext cx="58758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6823"/>
              </p:ext>
            </p:extLst>
          </p:nvPr>
        </p:nvGraphicFramePr>
        <p:xfrm>
          <a:off x="7044841" y="959193"/>
          <a:ext cx="3655220" cy="471804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4839"/>
                <a:gridCol w="1860381"/>
              </a:tblGrid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4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2,560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04681"/>
              </p:ext>
            </p:extLst>
          </p:nvPr>
        </p:nvGraphicFramePr>
        <p:xfrm>
          <a:off x="1808558" y="959193"/>
          <a:ext cx="3655220" cy="47180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4839"/>
                <a:gridCol w="1860381"/>
              </a:tblGrid>
              <a:tr h="2795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138,468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168,788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74,341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760,632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68,056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386,867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834,625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139,926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179,681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119,104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395,412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9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20,831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3’314,912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85912" y="5641518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3’314,912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2,560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528264"/>
              </p:ext>
            </p:extLst>
          </p:nvPr>
        </p:nvGraphicFramePr>
        <p:xfrm>
          <a:off x="6189132" y="1723757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349107"/>
              </p:ext>
            </p:extLst>
          </p:nvPr>
        </p:nvGraphicFramePr>
        <p:xfrm>
          <a:off x="135466" y="1723757"/>
          <a:ext cx="5867401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5" y="192114"/>
            <a:ext cx="11547547" cy="6496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3" cy="55509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4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4"/>
            <a:ext cx="3885475" cy="5503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2"/>
            <a:ext cx="3886944" cy="55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35743"/>
              </p:ext>
            </p:extLst>
          </p:nvPr>
        </p:nvGraphicFramePr>
        <p:xfrm>
          <a:off x="1456264" y="1073146"/>
          <a:ext cx="3572934" cy="458257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6"/>
              </a:tblGrid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3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31572"/>
              </p:ext>
            </p:extLst>
          </p:nvPr>
        </p:nvGraphicFramePr>
        <p:xfrm>
          <a:off x="7571475" y="1073146"/>
          <a:ext cx="3572934" cy="45825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6"/>
              </a:tblGrid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119889"/>
              </p:ext>
            </p:extLst>
          </p:nvPr>
        </p:nvGraphicFramePr>
        <p:xfrm>
          <a:off x="135466" y="1775460"/>
          <a:ext cx="58758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930555"/>
              </p:ext>
            </p:extLst>
          </p:nvPr>
        </p:nvGraphicFramePr>
        <p:xfrm>
          <a:off x="6189132" y="1775460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56019"/>
              </p:ext>
            </p:extLst>
          </p:nvPr>
        </p:nvGraphicFramePr>
        <p:xfrm>
          <a:off x="1949106" y="1107025"/>
          <a:ext cx="3345838" cy="452330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42922"/>
                <a:gridCol w="1702916"/>
              </a:tblGrid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19,858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377,256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83,348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616,721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211,926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10,246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55,463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1’734,805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27324"/>
              </p:ext>
            </p:extLst>
          </p:nvPr>
        </p:nvGraphicFramePr>
        <p:xfrm>
          <a:off x="7107546" y="1107025"/>
          <a:ext cx="3345838" cy="45233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42922"/>
                <a:gridCol w="1702916"/>
              </a:tblGrid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543,124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83,039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356,864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54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997,468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8759" y="55616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1’734,805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997,468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959290"/>
              </p:ext>
            </p:extLst>
          </p:nvPr>
        </p:nvGraphicFramePr>
        <p:xfrm>
          <a:off x="143934" y="1607125"/>
          <a:ext cx="58589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350241"/>
              </p:ext>
            </p:extLst>
          </p:nvPr>
        </p:nvGraphicFramePr>
        <p:xfrm>
          <a:off x="6197600" y="1607125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01175"/>
              </p:ext>
            </p:extLst>
          </p:nvPr>
        </p:nvGraphicFramePr>
        <p:xfrm>
          <a:off x="7322065" y="1047735"/>
          <a:ext cx="3492499" cy="46035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592"/>
                <a:gridCol w="1999907"/>
              </a:tblGrid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81378"/>
              </p:ext>
            </p:extLst>
          </p:nvPr>
        </p:nvGraphicFramePr>
        <p:xfrm>
          <a:off x="1846701" y="1047735"/>
          <a:ext cx="3492499" cy="46035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592"/>
                <a:gridCol w="1999907"/>
              </a:tblGrid>
              <a:tr h="2727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6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24348</TotalTime>
  <Words>436</Words>
  <Application>Microsoft Office PowerPoint</Application>
  <PresentationFormat>Panorámica</PresentationFormat>
  <Paragraphs>253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879</cp:revision>
  <cp:lastPrinted>2017-11-27T22:19:37Z</cp:lastPrinted>
  <dcterms:created xsi:type="dcterms:W3CDTF">2016-01-13T16:13:53Z</dcterms:created>
  <dcterms:modified xsi:type="dcterms:W3CDTF">2017-11-27T22:20:01Z</dcterms:modified>
</cp:coreProperties>
</file>