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GRAFICO'!$F$4:$F$22</c:f>
              <c:strCache>
                <c:ptCount val="19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PUNO</c:v>
                </c:pt>
                <c:pt idx="17">
                  <c:v>SAN MARTIN</c:v>
                </c:pt>
                <c:pt idx="18">
                  <c:v>UCAYALI</c:v>
                </c:pt>
              </c:strCache>
            </c:strRef>
          </c:cat>
          <c:val>
            <c:numRef>
              <c:f>'TABLA Y GRAFICO'!$G$4:$G$22</c:f>
              <c:numCache>
                <c:formatCode>#,##0</c:formatCode>
                <c:ptCount val="19"/>
                <c:pt idx="0">
                  <c:v>8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31</c:v>
                </c:pt>
                <c:pt idx="5">
                  <c:v>9</c:v>
                </c:pt>
                <c:pt idx="6">
                  <c:v>18</c:v>
                </c:pt>
                <c:pt idx="7">
                  <c:v>20</c:v>
                </c:pt>
                <c:pt idx="8">
                  <c:v>17</c:v>
                </c:pt>
                <c:pt idx="9">
                  <c:v>62</c:v>
                </c:pt>
                <c:pt idx="10">
                  <c:v>3</c:v>
                </c:pt>
                <c:pt idx="11">
                  <c:v>4</c:v>
                </c:pt>
                <c:pt idx="12">
                  <c:v>51</c:v>
                </c:pt>
                <c:pt idx="13">
                  <c:v>11</c:v>
                </c:pt>
                <c:pt idx="14">
                  <c:v>2</c:v>
                </c:pt>
                <c:pt idx="15">
                  <c:v>15</c:v>
                </c:pt>
                <c:pt idx="16">
                  <c:v>15</c:v>
                </c:pt>
                <c:pt idx="17">
                  <c:v>57</c:v>
                </c:pt>
                <c:pt idx="18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2875600"/>
        <c:axId val="690141792"/>
      </c:barChart>
      <c:catAx>
        <c:axId val="7028756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0141792"/>
        <c:crosses val="autoZero"/>
        <c:auto val="1"/>
        <c:lblAlgn val="ctr"/>
        <c:lblOffset val="100"/>
        <c:noMultiLvlLbl val="0"/>
      </c:catAx>
      <c:valAx>
        <c:axId val="6901417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8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GRAFICO'!$J$3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GRAFICO'!$I$4:$I$22</c:f>
              <c:strCache>
                <c:ptCount val="19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PUNO</c:v>
                </c:pt>
                <c:pt idx="17">
                  <c:v>SAN MARTIN</c:v>
                </c:pt>
                <c:pt idx="18">
                  <c:v>UCAYALI</c:v>
                </c:pt>
              </c:strCache>
            </c:strRef>
          </c:cat>
          <c:val>
            <c:numRef>
              <c:f>'TABLA Y GRAFICO'!$J$4:$J$22</c:f>
              <c:numCache>
                <c:formatCode>#,##0</c:formatCode>
                <c:ptCount val="19"/>
                <c:pt idx="0">
                  <c:v>20695</c:v>
                </c:pt>
                <c:pt idx="1">
                  <c:v>7409</c:v>
                </c:pt>
                <c:pt idx="2">
                  <c:v>160</c:v>
                </c:pt>
                <c:pt idx="3">
                  <c:v>322</c:v>
                </c:pt>
                <c:pt idx="4">
                  <c:v>16482</c:v>
                </c:pt>
                <c:pt idx="5">
                  <c:v>7875</c:v>
                </c:pt>
                <c:pt idx="6">
                  <c:v>57874</c:v>
                </c:pt>
                <c:pt idx="7">
                  <c:v>18507</c:v>
                </c:pt>
                <c:pt idx="8">
                  <c:v>84817</c:v>
                </c:pt>
                <c:pt idx="9">
                  <c:v>625696</c:v>
                </c:pt>
                <c:pt idx="10">
                  <c:v>954</c:v>
                </c:pt>
                <c:pt idx="11">
                  <c:v>95</c:v>
                </c:pt>
                <c:pt idx="12">
                  <c:v>751328</c:v>
                </c:pt>
                <c:pt idx="13">
                  <c:v>93285</c:v>
                </c:pt>
                <c:pt idx="14">
                  <c:v>93</c:v>
                </c:pt>
                <c:pt idx="15">
                  <c:v>55712</c:v>
                </c:pt>
                <c:pt idx="16">
                  <c:v>8901</c:v>
                </c:pt>
                <c:pt idx="17">
                  <c:v>343705</c:v>
                </c:pt>
                <c:pt idx="18">
                  <c:v>358483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90138432"/>
        <c:axId val="702879520"/>
      </c:barChart>
      <c:catAx>
        <c:axId val="690138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879520"/>
        <c:crosses val="autoZero"/>
        <c:auto val="1"/>
        <c:lblAlgn val="ctr"/>
        <c:lblOffset val="100"/>
        <c:noMultiLvlLbl val="0"/>
      </c:catAx>
      <c:valAx>
        <c:axId val="702879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01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GRAFICO'!$F$4:$F$22</c:f>
              <c:strCache>
                <c:ptCount val="19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PUNO</c:v>
                </c:pt>
                <c:pt idx="17">
                  <c:v>SAN MARTIN</c:v>
                </c:pt>
                <c:pt idx="18">
                  <c:v>UCAYALI</c:v>
                </c:pt>
              </c:strCache>
            </c:strRef>
          </c:cat>
          <c:val>
            <c:numRef>
              <c:f>'TABLA Y GRAFICO'!$G$4:$G$22</c:f>
              <c:numCache>
                <c:formatCode>#,##0</c:formatCode>
                <c:ptCount val="19"/>
                <c:pt idx="0">
                  <c:v>51</c:v>
                </c:pt>
                <c:pt idx="1">
                  <c:v>97</c:v>
                </c:pt>
                <c:pt idx="2">
                  <c:v>47</c:v>
                </c:pt>
                <c:pt idx="3">
                  <c:v>10</c:v>
                </c:pt>
                <c:pt idx="4">
                  <c:v>68</c:v>
                </c:pt>
                <c:pt idx="5">
                  <c:v>81</c:v>
                </c:pt>
                <c:pt idx="6">
                  <c:v>30</c:v>
                </c:pt>
                <c:pt idx="7">
                  <c:v>60</c:v>
                </c:pt>
                <c:pt idx="8">
                  <c:v>70</c:v>
                </c:pt>
                <c:pt idx="9">
                  <c:v>113</c:v>
                </c:pt>
                <c:pt idx="10">
                  <c:v>41</c:v>
                </c:pt>
                <c:pt idx="11">
                  <c:v>35</c:v>
                </c:pt>
                <c:pt idx="12">
                  <c:v>10</c:v>
                </c:pt>
                <c:pt idx="13">
                  <c:v>4</c:v>
                </c:pt>
                <c:pt idx="14">
                  <c:v>6</c:v>
                </c:pt>
                <c:pt idx="15">
                  <c:v>28</c:v>
                </c:pt>
                <c:pt idx="16">
                  <c:v>37</c:v>
                </c:pt>
                <c:pt idx="17">
                  <c:v>67</c:v>
                </c:pt>
                <c:pt idx="1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3626752"/>
        <c:axId val="703623952"/>
      </c:barChart>
      <c:catAx>
        <c:axId val="703626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623952"/>
        <c:crosses val="autoZero"/>
        <c:auto val="1"/>
        <c:lblAlgn val="ctr"/>
        <c:lblOffset val="100"/>
        <c:noMultiLvlLbl val="0"/>
      </c:catAx>
      <c:valAx>
        <c:axId val="7036239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62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GRAFICO'!$J$4:$J$22</c:f>
              <c:strCache>
                <c:ptCount val="19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AREQUIPA</c:v>
                </c:pt>
                <c:pt idx="4">
                  <c:v>AYACUCHO</c:v>
                </c:pt>
                <c:pt idx="5">
                  <c:v>CAJAMARCA</c:v>
                </c:pt>
                <c:pt idx="6">
                  <c:v>CUSCO</c:v>
                </c:pt>
                <c:pt idx="7">
                  <c:v>HUANCAVELICA</c:v>
                </c:pt>
                <c:pt idx="8">
                  <c:v>HUANUCO</c:v>
                </c:pt>
                <c:pt idx="9">
                  <c:v>JUNIN</c:v>
                </c:pt>
                <c:pt idx="10">
                  <c:v>LA LIBERTAD</c:v>
                </c:pt>
                <c:pt idx="11">
                  <c:v>LIMA</c:v>
                </c:pt>
                <c:pt idx="12">
                  <c:v>LORETO</c:v>
                </c:pt>
                <c:pt idx="13">
                  <c:v>MADRE DE DIOS</c:v>
                </c:pt>
                <c:pt idx="14">
                  <c:v>MOQUEGUA</c:v>
                </c:pt>
                <c:pt idx="15">
                  <c:v>PASCO</c:v>
                </c:pt>
                <c:pt idx="16">
                  <c:v>PUNO</c:v>
                </c:pt>
                <c:pt idx="17">
                  <c:v>SAN MARTIN</c:v>
                </c:pt>
                <c:pt idx="18">
                  <c:v>UCAYALI</c:v>
                </c:pt>
              </c:strCache>
            </c:strRef>
          </c:cat>
          <c:val>
            <c:numRef>
              <c:f>'TABLA Y GRAFICO'!$K$4:$K$22</c:f>
              <c:numCache>
                <c:formatCode>#,##0</c:formatCode>
                <c:ptCount val="19"/>
                <c:pt idx="0">
                  <c:v>97104</c:v>
                </c:pt>
                <c:pt idx="1">
                  <c:v>322935</c:v>
                </c:pt>
                <c:pt idx="2">
                  <c:v>66185</c:v>
                </c:pt>
                <c:pt idx="3">
                  <c:v>7049</c:v>
                </c:pt>
                <c:pt idx="4">
                  <c:v>356516</c:v>
                </c:pt>
                <c:pt idx="5">
                  <c:v>851327</c:v>
                </c:pt>
                <c:pt idx="6">
                  <c:v>185819</c:v>
                </c:pt>
                <c:pt idx="7">
                  <c:v>324863</c:v>
                </c:pt>
                <c:pt idx="8">
                  <c:v>372273</c:v>
                </c:pt>
                <c:pt idx="9">
                  <c:v>938497</c:v>
                </c:pt>
                <c:pt idx="10">
                  <c:v>295852</c:v>
                </c:pt>
                <c:pt idx="11">
                  <c:v>44852</c:v>
                </c:pt>
                <c:pt idx="12">
                  <c:v>7689</c:v>
                </c:pt>
                <c:pt idx="13">
                  <c:v>2329</c:v>
                </c:pt>
                <c:pt idx="14">
                  <c:v>4470</c:v>
                </c:pt>
                <c:pt idx="15">
                  <c:v>196416</c:v>
                </c:pt>
                <c:pt idx="16">
                  <c:v>107461</c:v>
                </c:pt>
                <c:pt idx="17">
                  <c:v>395746</c:v>
                </c:pt>
                <c:pt idx="18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03620032"/>
        <c:axId val="703632352"/>
      </c:barChart>
      <c:catAx>
        <c:axId val="7036200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632352"/>
        <c:crosses val="autoZero"/>
        <c:auto val="1"/>
        <c:lblAlgn val="ctr"/>
        <c:lblOffset val="100"/>
        <c:noMultiLvlLbl val="0"/>
      </c:catAx>
      <c:valAx>
        <c:axId val="703632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6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19" tIns="47360" rIns="94719" bIns="4736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19" tIns="47360" rIns="94719" bIns="4736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3"/>
            <a:ext cx="3170718" cy="617910"/>
          </a:xfrm>
          <a:prstGeom prst="rect">
            <a:avLst/>
          </a:prstGeom>
        </p:spPr>
        <p:txBody>
          <a:bodyPr vert="horz" lIns="94719" tIns="47360" rIns="94719" bIns="4736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23257"/>
              </p:ext>
            </p:extLst>
          </p:nvPr>
        </p:nvGraphicFramePr>
        <p:xfrm>
          <a:off x="3909531" y="836072"/>
          <a:ext cx="4322141" cy="556472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74936"/>
                <a:gridCol w="1594490"/>
                <a:gridCol w="1652715"/>
              </a:tblGrid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97,104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322,935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66,185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7,049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356,516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851,327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185,819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324,863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372,273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938,497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295,852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44,852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7,689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4,470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196,416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107,461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395,746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498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4,599,383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7346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4’599,383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5522180"/>
              </p:ext>
            </p:extLst>
          </p:nvPr>
        </p:nvGraphicFramePr>
        <p:xfrm>
          <a:off x="1961835" y="880730"/>
          <a:ext cx="8322733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182772"/>
            <a:ext cx="11743267" cy="6591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29" y="656761"/>
            <a:ext cx="4031284" cy="57101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30" y="656761"/>
            <a:ext cx="4031284" cy="571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56885"/>
              </p:ext>
            </p:extLst>
          </p:nvPr>
        </p:nvGraphicFramePr>
        <p:xfrm>
          <a:off x="4140199" y="861381"/>
          <a:ext cx="4334933" cy="540395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69603"/>
                <a:gridCol w="1438244"/>
                <a:gridCol w="1927086"/>
              </a:tblGrid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18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57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331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355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06666" y="6011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700591"/>
              </p:ext>
            </p:extLst>
          </p:nvPr>
        </p:nvGraphicFramePr>
        <p:xfrm>
          <a:off x="1369746" y="1015098"/>
          <a:ext cx="9587971" cy="4919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68676"/>
              </p:ext>
            </p:extLst>
          </p:nvPr>
        </p:nvGraphicFramePr>
        <p:xfrm>
          <a:off x="4023783" y="903817"/>
          <a:ext cx="4095749" cy="543771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18631"/>
                <a:gridCol w="1510971"/>
                <a:gridCol w="1566147"/>
              </a:tblGrid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20,695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7,409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APURIMAC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AREQUIPA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AYACUCHO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16,482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CAJAMARCA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7,875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57,874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HUANCAVELICA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18,507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HUANUCO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84,817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625,696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954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95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751,328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93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55,712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8,901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343,705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358,483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939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2,452,393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7" y="5959535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2’452,393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475194"/>
              </p:ext>
            </p:extLst>
          </p:nvPr>
        </p:nvGraphicFramePr>
        <p:xfrm>
          <a:off x="1704567" y="903201"/>
          <a:ext cx="9167813" cy="494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54412"/>
              </p:ext>
            </p:extLst>
          </p:nvPr>
        </p:nvGraphicFramePr>
        <p:xfrm>
          <a:off x="4225951" y="1030807"/>
          <a:ext cx="4275667" cy="493819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56347"/>
                <a:gridCol w="1418581"/>
                <a:gridCol w="1900739"/>
              </a:tblGrid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NRO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70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MOQUEGUA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37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/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152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/>
                        </a:rPr>
                        <a:t>818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37164" y="58433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609878"/>
              </p:ext>
            </p:extLst>
          </p:nvPr>
        </p:nvGraphicFramePr>
        <p:xfrm>
          <a:off x="1594781" y="877033"/>
          <a:ext cx="9215438" cy="491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24480</TotalTime>
  <Words>378</Words>
  <Application>Microsoft Office PowerPoint</Application>
  <PresentationFormat>Panorámica</PresentationFormat>
  <Paragraphs>279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902</cp:revision>
  <cp:lastPrinted>2017-11-28T22:10:30Z</cp:lastPrinted>
  <dcterms:created xsi:type="dcterms:W3CDTF">2016-01-13T16:13:53Z</dcterms:created>
  <dcterms:modified xsi:type="dcterms:W3CDTF">2017-11-28T22:10:58Z</dcterms:modified>
</cp:coreProperties>
</file>