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GRAFICO'!$F$4:$F$16</c:f>
              <c:strCache>
                <c:ptCount val="13"/>
                <c:pt idx="0">
                  <c:v>AMAZONAS</c:v>
                </c:pt>
                <c:pt idx="1">
                  <c:v>ANCASH</c:v>
                </c:pt>
                <c:pt idx="2">
                  <c:v>AYACUCHO</c:v>
                </c:pt>
                <c:pt idx="3">
                  <c:v>CAJAMARCA</c:v>
                </c:pt>
                <c:pt idx="4">
                  <c:v>CUSCO</c:v>
                </c:pt>
                <c:pt idx="5">
                  <c:v>HUANUCO</c:v>
                </c:pt>
                <c:pt idx="6">
                  <c:v>JUNIN</c:v>
                </c:pt>
                <c:pt idx="7">
                  <c:v>LA LIBERTAD</c:v>
                </c:pt>
                <c:pt idx="8">
                  <c:v>LORETO</c:v>
                </c:pt>
                <c:pt idx="9">
                  <c:v>MADRE DE DIOS</c:v>
                </c:pt>
                <c:pt idx="10">
                  <c:v>PASCO</c:v>
                </c:pt>
                <c:pt idx="11">
                  <c:v>SAN MARTIN</c:v>
                </c:pt>
                <c:pt idx="12">
                  <c:v>UCAYALI</c:v>
                </c:pt>
              </c:strCache>
            </c:strRef>
          </c:cat>
          <c:val>
            <c:numRef>
              <c:f>'TABLA Y GRAFICO'!$G$4:$G$16</c:f>
              <c:numCache>
                <c:formatCode>#,##0</c:formatCode>
                <c:ptCount val="13"/>
                <c:pt idx="0">
                  <c:v>6</c:v>
                </c:pt>
                <c:pt idx="1">
                  <c:v>7</c:v>
                </c:pt>
                <c:pt idx="2">
                  <c:v>4</c:v>
                </c:pt>
                <c:pt idx="3">
                  <c:v>8</c:v>
                </c:pt>
                <c:pt idx="4">
                  <c:v>5</c:v>
                </c:pt>
                <c:pt idx="5">
                  <c:v>19</c:v>
                </c:pt>
                <c:pt idx="6">
                  <c:v>18</c:v>
                </c:pt>
                <c:pt idx="7">
                  <c:v>3</c:v>
                </c:pt>
                <c:pt idx="8">
                  <c:v>31</c:v>
                </c:pt>
                <c:pt idx="9">
                  <c:v>1</c:v>
                </c:pt>
                <c:pt idx="10">
                  <c:v>14</c:v>
                </c:pt>
                <c:pt idx="11">
                  <c:v>57</c:v>
                </c:pt>
                <c:pt idx="12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83117936"/>
        <c:axId val="687579312"/>
      </c:barChart>
      <c:catAx>
        <c:axId val="68311793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7579312"/>
        <c:crosses val="autoZero"/>
        <c:auto val="1"/>
        <c:lblAlgn val="ctr"/>
        <c:lblOffset val="100"/>
        <c:noMultiLvlLbl val="0"/>
      </c:catAx>
      <c:valAx>
        <c:axId val="6875793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3117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GRAFICO'!$J$4:$J$16</c:f>
              <c:strCache>
                <c:ptCount val="13"/>
                <c:pt idx="0">
                  <c:v>AMAZONAS</c:v>
                </c:pt>
                <c:pt idx="1">
                  <c:v>ANCASH</c:v>
                </c:pt>
                <c:pt idx="2">
                  <c:v>AYACUCHO</c:v>
                </c:pt>
                <c:pt idx="3">
                  <c:v>CAJAMARCA</c:v>
                </c:pt>
                <c:pt idx="4">
                  <c:v>CUSCO</c:v>
                </c:pt>
                <c:pt idx="5">
                  <c:v>HUANUCO</c:v>
                </c:pt>
                <c:pt idx="6">
                  <c:v>JUNIN</c:v>
                </c:pt>
                <c:pt idx="7">
                  <c:v>LA LIBERTAD</c:v>
                </c:pt>
                <c:pt idx="8">
                  <c:v>LORETO</c:v>
                </c:pt>
                <c:pt idx="9">
                  <c:v>MADRE DE DIOS</c:v>
                </c:pt>
                <c:pt idx="10">
                  <c:v>PASCO</c:v>
                </c:pt>
                <c:pt idx="11">
                  <c:v>SAN MARTIN</c:v>
                </c:pt>
                <c:pt idx="12">
                  <c:v>UCAYALI</c:v>
                </c:pt>
              </c:strCache>
            </c:strRef>
          </c:cat>
          <c:val>
            <c:numRef>
              <c:f>'TABLA Y GRAFICO'!$K$4:$K$16</c:f>
              <c:numCache>
                <c:formatCode>#,##0</c:formatCode>
                <c:ptCount val="13"/>
                <c:pt idx="0">
                  <c:v>20426</c:v>
                </c:pt>
                <c:pt idx="1">
                  <c:v>26248</c:v>
                </c:pt>
                <c:pt idx="2">
                  <c:v>7681</c:v>
                </c:pt>
                <c:pt idx="3">
                  <c:v>7448</c:v>
                </c:pt>
                <c:pt idx="4">
                  <c:v>19099</c:v>
                </c:pt>
                <c:pt idx="5">
                  <c:v>88725</c:v>
                </c:pt>
                <c:pt idx="6">
                  <c:v>139705</c:v>
                </c:pt>
                <c:pt idx="7">
                  <c:v>954</c:v>
                </c:pt>
                <c:pt idx="8">
                  <c:v>240504</c:v>
                </c:pt>
                <c:pt idx="9">
                  <c:v>190</c:v>
                </c:pt>
                <c:pt idx="10">
                  <c:v>54725</c:v>
                </c:pt>
                <c:pt idx="11">
                  <c:v>343705</c:v>
                </c:pt>
                <c:pt idx="12">
                  <c:v>338946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86160848"/>
        <c:axId val="682746912"/>
      </c:barChart>
      <c:catAx>
        <c:axId val="68616084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2746912"/>
        <c:crosses val="autoZero"/>
        <c:auto val="1"/>
        <c:lblAlgn val="ctr"/>
        <c:lblOffset val="100"/>
        <c:noMultiLvlLbl val="0"/>
      </c:catAx>
      <c:valAx>
        <c:axId val="6827469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616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GRAFICO'!$F$4:$F$16</c:f>
              <c:strCache>
                <c:ptCount val="13"/>
                <c:pt idx="0">
                  <c:v>AMAZONAS</c:v>
                </c:pt>
                <c:pt idx="1">
                  <c:v>ANCASH</c:v>
                </c:pt>
                <c:pt idx="2">
                  <c:v>AYACUCHO</c:v>
                </c:pt>
                <c:pt idx="3">
                  <c:v>CAJAMARCA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LA LIBERTAD</c:v>
                </c:pt>
                <c:pt idx="9">
                  <c:v>LORETO</c:v>
                </c:pt>
                <c:pt idx="10">
                  <c:v>PASCO</c:v>
                </c:pt>
                <c:pt idx="11">
                  <c:v>SAN MARTIN</c:v>
                </c:pt>
                <c:pt idx="12">
                  <c:v>UCAYALI</c:v>
                </c:pt>
              </c:strCache>
            </c:strRef>
          </c:cat>
          <c:val>
            <c:numRef>
              <c:f>'TABLA Y GRAFICO'!$G$4:$G$16</c:f>
              <c:numCache>
                <c:formatCode>#,##0</c:formatCode>
                <c:ptCount val="13"/>
                <c:pt idx="0">
                  <c:v>73</c:v>
                </c:pt>
                <c:pt idx="1">
                  <c:v>87</c:v>
                </c:pt>
                <c:pt idx="2">
                  <c:v>5</c:v>
                </c:pt>
                <c:pt idx="3">
                  <c:v>49</c:v>
                </c:pt>
                <c:pt idx="4">
                  <c:v>8</c:v>
                </c:pt>
                <c:pt idx="5">
                  <c:v>9</c:v>
                </c:pt>
                <c:pt idx="6">
                  <c:v>74</c:v>
                </c:pt>
                <c:pt idx="7">
                  <c:v>49</c:v>
                </c:pt>
                <c:pt idx="8">
                  <c:v>35</c:v>
                </c:pt>
                <c:pt idx="9">
                  <c:v>8</c:v>
                </c:pt>
                <c:pt idx="10">
                  <c:v>25</c:v>
                </c:pt>
                <c:pt idx="11">
                  <c:v>67</c:v>
                </c:pt>
                <c:pt idx="12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86158608"/>
        <c:axId val="682748032"/>
      </c:barChart>
      <c:catAx>
        <c:axId val="68615860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2748032"/>
        <c:crosses val="autoZero"/>
        <c:auto val="1"/>
        <c:lblAlgn val="ctr"/>
        <c:lblOffset val="100"/>
        <c:noMultiLvlLbl val="0"/>
      </c:catAx>
      <c:valAx>
        <c:axId val="6827480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6158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GRAFICO'!$J$4:$J$16</c:f>
              <c:strCache>
                <c:ptCount val="13"/>
                <c:pt idx="0">
                  <c:v>AMAZONAS</c:v>
                </c:pt>
                <c:pt idx="1">
                  <c:v>ANCASH</c:v>
                </c:pt>
                <c:pt idx="2">
                  <c:v>AYACUCHO</c:v>
                </c:pt>
                <c:pt idx="3">
                  <c:v>CAJAMARCA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LA LIBERTAD</c:v>
                </c:pt>
                <c:pt idx="9">
                  <c:v>LORETO</c:v>
                </c:pt>
                <c:pt idx="10">
                  <c:v>PASCO</c:v>
                </c:pt>
                <c:pt idx="11">
                  <c:v>SAN MARTIN</c:v>
                </c:pt>
                <c:pt idx="12">
                  <c:v>UCAYALI</c:v>
                </c:pt>
              </c:strCache>
            </c:strRef>
          </c:cat>
          <c:val>
            <c:numRef>
              <c:f>'TABLA Y GRAFICO'!$K$4:$K$16</c:f>
              <c:numCache>
                <c:formatCode>#,##0</c:formatCode>
                <c:ptCount val="13"/>
                <c:pt idx="0">
                  <c:v>135927</c:v>
                </c:pt>
                <c:pt idx="1">
                  <c:v>330905</c:v>
                </c:pt>
                <c:pt idx="2">
                  <c:v>41887</c:v>
                </c:pt>
                <c:pt idx="3">
                  <c:v>611911</c:v>
                </c:pt>
                <c:pt idx="4">
                  <c:v>55617</c:v>
                </c:pt>
                <c:pt idx="5">
                  <c:v>31988</c:v>
                </c:pt>
                <c:pt idx="6">
                  <c:v>609167</c:v>
                </c:pt>
                <c:pt idx="7">
                  <c:v>327020</c:v>
                </c:pt>
                <c:pt idx="8">
                  <c:v>259769</c:v>
                </c:pt>
                <c:pt idx="9">
                  <c:v>7528</c:v>
                </c:pt>
                <c:pt idx="10">
                  <c:v>185718</c:v>
                </c:pt>
                <c:pt idx="11">
                  <c:v>395746</c:v>
                </c:pt>
                <c:pt idx="12">
                  <c:v>22000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74428848"/>
        <c:axId val="674429408"/>
      </c:barChart>
      <c:catAx>
        <c:axId val="67442884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74429408"/>
        <c:crosses val="autoZero"/>
        <c:auto val="1"/>
        <c:lblAlgn val="ctr"/>
        <c:lblOffset val="100"/>
        <c:noMultiLvlLbl val="0"/>
      </c:catAx>
      <c:valAx>
        <c:axId val="67442940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74428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170718" cy="617910"/>
          </a:xfrm>
          <a:prstGeom prst="rect">
            <a:avLst/>
          </a:prstGeom>
        </p:spPr>
        <p:txBody>
          <a:bodyPr vert="horz" lIns="94710" tIns="47356" rIns="94710" bIns="47356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76" y="3"/>
            <a:ext cx="3170718" cy="617910"/>
          </a:xfrm>
          <a:prstGeom prst="rect">
            <a:avLst/>
          </a:prstGeom>
        </p:spPr>
        <p:txBody>
          <a:bodyPr vert="horz" lIns="94710" tIns="47356" rIns="94710" bIns="47356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01/12/2017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10" tIns="47356" rIns="94710" bIns="47356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39"/>
            <a:ext cx="5852843" cy="4860373"/>
          </a:xfrm>
          <a:prstGeom prst="rect">
            <a:avLst/>
          </a:prstGeom>
        </p:spPr>
        <p:txBody>
          <a:bodyPr vert="horz" lIns="94710" tIns="47356" rIns="94710" bIns="4735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1726494"/>
            <a:ext cx="3170718" cy="617910"/>
          </a:xfrm>
          <a:prstGeom prst="rect">
            <a:avLst/>
          </a:prstGeom>
        </p:spPr>
        <p:txBody>
          <a:bodyPr vert="horz" lIns="94710" tIns="47356" rIns="94710" bIns="47356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76" y="11726494"/>
            <a:ext cx="3170718" cy="617910"/>
          </a:xfrm>
          <a:prstGeom prst="rect">
            <a:avLst/>
          </a:prstGeom>
        </p:spPr>
        <p:txBody>
          <a:bodyPr vert="horz" lIns="94710" tIns="47356" rIns="94710" bIns="47356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01/12/2017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01/12/2017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01/12/2017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01/12/2017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01/12/2017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01/12/2017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01/12/2017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01/12/2017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883398"/>
              </p:ext>
            </p:extLst>
          </p:nvPr>
        </p:nvGraphicFramePr>
        <p:xfrm>
          <a:off x="3843871" y="931327"/>
          <a:ext cx="4555066" cy="50207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132865"/>
                <a:gridCol w="1680419"/>
                <a:gridCol w="1741782"/>
              </a:tblGrid>
              <a:tr h="334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34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135,927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330,905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41,887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611,911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55,617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31,988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609,167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327,020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259,769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7,528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185,718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395,746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22,000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716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3,015,183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97615" y="5506051"/>
            <a:ext cx="305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3,015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,183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55883"/>
              </p:ext>
            </p:extLst>
          </p:nvPr>
        </p:nvGraphicFramePr>
        <p:xfrm>
          <a:off x="2350401" y="785076"/>
          <a:ext cx="7545602" cy="4564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66" y="216500"/>
            <a:ext cx="11700933" cy="656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41" y="656761"/>
            <a:ext cx="4097215" cy="580356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213" y="646013"/>
            <a:ext cx="4097215" cy="580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8754" y="503542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019730"/>
              </p:ext>
            </p:extLst>
          </p:nvPr>
        </p:nvGraphicFramePr>
        <p:xfrm>
          <a:off x="3725334" y="973668"/>
          <a:ext cx="4825998" cy="508000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79440"/>
                <a:gridCol w="1601170"/>
                <a:gridCol w="2145388"/>
              </a:tblGrid>
              <a:tr h="3386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7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38683" y="576717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81820" y="5613815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7583265"/>
              </p:ext>
            </p:extLst>
          </p:nvPr>
        </p:nvGraphicFramePr>
        <p:xfrm>
          <a:off x="2138362" y="1075267"/>
          <a:ext cx="7915275" cy="4538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73297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393901"/>
              </p:ext>
            </p:extLst>
          </p:nvPr>
        </p:nvGraphicFramePr>
        <p:xfrm>
          <a:off x="3942291" y="1007528"/>
          <a:ext cx="4385733" cy="461434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90752"/>
                <a:gridCol w="1617949"/>
                <a:gridCol w="1677032"/>
              </a:tblGrid>
              <a:tr h="3076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076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20,426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6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26,248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6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7,681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6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7,448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6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19,099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6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88,725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6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139,705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6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6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240,504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6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6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54,725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6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343,705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6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338,946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623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1,288,356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372753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600411" y="5578536"/>
            <a:ext cx="3073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1,288,356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049756"/>
              </p:ext>
            </p:extLst>
          </p:nvPr>
        </p:nvGraphicFramePr>
        <p:xfrm>
          <a:off x="2332037" y="923109"/>
          <a:ext cx="7527925" cy="4655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86706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802631"/>
              </p:ext>
            </p:extLst>
          </p:nvPr>
        </p:nvGraphicFramePr>
        <p:xfrm>
          <a:off x="3728610" y="992783"/>
          <a:ext cx="4745418" cy="486808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61416"/>
                <a:gridCol w="1574436"/>
                <a:gridCol w="2109566"/>
              </a:tblGrid>
              <a:tr h="3245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45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45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45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45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45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45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45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45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45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45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45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45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45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4539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94079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43354" y="5602112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477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8580124"/>
              </p:ext>
            </p:extLst>
          </p:nvPr>
        </p:nvGraphicFramePr>
        <p:xfrm>
          <a:off x="2138362" y="931333"/>
          <a:ext cx="7915275" cy="4670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24822</TotalTime>
  <Words>302</Words>
  <Application>Microsoft Office PowerPoint</Application>
  <PresentationFormat>Panorámica</PresentationFormat>
  <Paragraphs>207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943</cp:revision>
  <cp:lastPrinted>2017-12-01T23:05:33Z</cp:lastPrinted>
  <dcterms:created xsi:type="dcterms:W3CDTF">2016-01-13T16:13:53Z</dcterms:created>
  <dcterms:modified xsi:type="dcterms:W3CDTF">2017-12-02T00:58:38Z</dcterms:modified>
</cp:coreProperties>
</file>