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ENEPRED\PRESENTACIONES\12.Diciembre\02.12.2017\10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ENEPRED\PRESENTACIONES\12.Diciembre\02.12.2017\10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CENEPRED\PRESENTACIONES\12.Diciembre\02.12.2017\1000H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CENEPRED\PRESENTACIONES\12.Diciembre\02.12.2017\10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GRAFICO'!$F$4:$F$16</c:f>
              <c:strCache>
                <c:ptCount val="13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GRAFICO'!$G$4:$G$16</c:f>
              <c:numCache>
                <c:formatCode>#,##0</c:formatCode>
                <c:ptCount val="13"/>
                <c:pt idx="0">
                  <c:v>6</c:v>
                </c:pt>
                <c:pt idx="1">
                  <c:v>7</c:v>
                </c:pt>
                <c:pt idx="2">
                  <c:v>4</c:v>
                </c:pt>
                <c:pt idx="3">
                  <c:v>8</c:v>
                </c:pt>
                <c:pt idx="4">
                  <c:v>5</c:v>
                </c:pt>
                <c:pt idx="5">
                  <c:v>19</c:v>
                </c:pt>
                <c:pt idx="6">
                  <c:v>18</c:v>
                </c:pt>
                <c:pt idx="7">
                  <c:v>3</c:v>
                </c:pt>
                <c:pt idx="8">
                  <c:v>43</c:v>
                </c:pt>
                <c:pt idx="9">
                  <c:v>9</c:v>
                </c:pt>
                <c:pt idx="10">
                  <c:v>14</c:v>
                </c:pt>
                <c:pt idx="11">
                  <c:v>57</c:v>
                </c:pt>
                <c:pt idx="12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50626864"/>
        <c:axId val="650624624"/>
      </c:barChart>
      <c:catAx>
        <c:axId val="6506268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0624624"/>
        <c:crosses val="autoZero"/>
        <c:auto val="1"/>
        <c:lblAlgn val="ctr"/>
        <c:lblOffset val="100"/>
        <c:noMultiLvlLbl val="0"/>
      </c:catAx>
      <c:valAx>
        <c:axId val="6506246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062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GRAFICO'!$J$4:$J$16</c:f>
              <c:strCache>
                <c:ptCount val="13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HUANUCO</c:v>
                </c:pt>
                <c:pt idx="6">
                  <c:v>JUNIN</c:v>
                </c:pt>
                <c:pt idx="7">
                  <c:v>LA LIBERTAD</c:v>
                </c:pt>
                <c:pt idx="8">
                  <c:v>LORETO</c:v>
                </c:pt>
                <c:pt idx="9">
                  <c:v>MADRE DE DIOS</c:v>
                </c:pt>
                <c:pt idx="10">
                  <c:v>PASCO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GRAFICO'!$K$4:$K$16</c:f>
              <c:numCache>
                <c:formatCode>#,##0</c:formatCode>
                <c:ptCount val="13"/>
                <c:pt idx="0">
                  <c:v>20426</c:v>
                </c:pt>
                <c:pt idx="1">
                  <c:v>26248</c:v>
                </c:pt>
                <c:pt idx="2">
                  <c:v>7681</c:v>
                </c:pt>
                <c:pt idx="3">
                  <c:v>7448</c:v>
                </c:pt>
                <c:pt idx="4">
                  <c:v>19099</c:v>
                </c:pt>
                <c:pt idx="5">
                  <c:v>88725</c:v>
                </c:pt>
                <c:pt idx="6">
                  <c:v>139705</c:v>
                </c:pt>
                <c:pt idx="7">
                  <c:v>954</c:v>
                </c:pt>
                <c:pt idx="8">
                  <c:v>305113</c:v>
                </c:pt>
                <c:pt idx="9">
                  <c:v>80687</c:v>
                </c:pt>
                <c:pt idx="10">
                  <c:v>54725</c:v>
                </c:pt>
                <c:pt idx="11">
                  <c:v>343705</c:v>
                </c:pt>
                <c:pt idx="12">
                  <c:v>338946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50620144"/>
        <c:axId val="650625744"/>
      </c:barChart>
      <c:catAx>
        <c:axId val="6506201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0625744"/>
        <c:crosses val="autoZero"/>
        <c:auto val="1"/>
        <c:lblAlgn val="ctr"/>
        <c:lblOffset val="100"/>
        <c:noMultiLvlLbl val="0"/>
      </c:catAx>
      <c:valAx>
        <c:axId val="6506257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062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GRAFICO'!$F$4:$F$16</c:f>
              <c:strCache>
                <c:ptCount val="13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LORETO</c:v>
                </c:pt>
                <c:pt idx="10">
                  <c:v>PASCO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GRAFICO'!$G$4:$G$16</c:f>
              <c:numCache>
                <c:formatCode>#,##0</c:formatCode>
                <c:ptCount val="13"/>
                <c:pt idx="0">
                  <c:v>73</c:v>
                </c:pt>
                <c:pt idx="1">
                  <c:v>87</c:v>
                </c:pt>
                <c:pt idx="2">
                  <c:v>5</c:v>
                </c:pt>
                <c:pt idx="3">
                  <c:v>49</c:v>
                </c:pt>
                <c:pt idx="4">
                  <c:v>8</c:v>
                </c:pt>
                <c:pt idx="5">
                  <c:v>9</c:v>
                </c:pt>
                <c:pt idx="6">
                  <c:v>74</c:v>
                </c:pt>
                <c:pt idx="7">
                  <c:v>49</c:v>
                </c:pt>
                <c:pt idx="8">
                  <c:v>35</c:v>
                </c:pt>
                <c:pt idx="9">
                  <c:v>9</c:v>
                </c:pt>
                <c:pt idx="10">
                  <c:v>25</c:v>
                </c:pt>
                <c:pt idx="11">
                  <c:v>67</c:v>
                </c:pt>
                <c:pt idx="1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78518704"/>
        <c:axId val="650634144"/>
      </c:barChart>
      <c:catAx>
        <c:axId val="57851870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0634144"/>
        <c:crosses val="autoZero"/>
        <c:auto val="1"/>
        <c:lblAlgn val="ctr"/>
        <c:lblOffset val="100"/>
        <c:noMultiLvlLbl val="0"/>
      </c:catAx>
      <c:valAx>
        <c:axId val="6506341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7851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GRAFICO'!$J$4:$J$16</c:f>
              <c:strCache>
                <c:ptCount val="13"/>
                <c:pt idx="0">
                  <c:v>AMAZONAS</c:v>
                </c:pt>
                <c:pt idx="1">
                  <c:v>ANCASH</c:v>
                </c:pt>
                <c:pt idx="2">
                  <c:v>AYACUCHO</c:v>
                </c:pt>
                <c:pt idx="3">
                  <c:v>CAJAMARCA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LA LIBERTAD</c:v>
                </c:pt>
                <c:pt idx="9">
                  <c:v>LORETO</c:v>
                </c:pt>
                <c:pt idx="10">
                  <c:v>PASCO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GRAFICO'!$K$4:$K$16</c:f>
              <c:numCache>
                <c:formatCode>#,##0</c:formatCode>
                <c:ptCount val="13"/>
                <c:pt idx="0">
                  <c:v>135927</c:v>
                </c:pt>
                <c:pt idx="1">
                  <c:v>330905</c:v>
                </c:pt>
                <c:pt idx="2">
                  <c:v>41887</c:v>
                </c:pt>
                <c:pt idx="3">
                  <c:v>611911</c:v>
                </c:pt>
                <c:pt idx="4">
                  <c:v>55617</c:v>
                </c:pt>
                <c:pt idx="5">
                  <c:v>31988</c:v>
                </c:pt>
                <c:pt idx="6">
                  <c:v>609167</c:v>
                </c:pt>
                <c:pt idx="7">
                  <c:v>327020</c:v>
                </c:pt>
                <c:pt idx="8">
                  <c:v>259769</c:v>
                </c:pt>
                <c:pt idx="9">
                  <c:v>7630</c:v>
                </c:pt>
                <c:pt idx="10">
                  <c:v>185718</c:v>
                </c:pt>
                <c:pt idx="11">
                  <c:v>395746</c:v>
                </c:pt>
                <c:pt idx="12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41629344"/>
        <c:axId val="641628784"/>
      </c:barChart>
      <c:catAx>
        <c:axId val="6416293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41628784"/>
        <c:crosses val="autoZero"/>
        <c:auto val="1"/>
        <c:lblAlgn val="ctr"/>
        <c:lblOffset val="100"/>
        <c:noMultiLvlLbl val="0"/>
      </c:catAx>
      <c:valAx>
        <c:axId val="6416287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4162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3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10" tIns="47356" rIns="94710" bIns="4735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39"/>
            <a:ext cx="5852843" cy="4860373"/>
          </a:xfrm>
          <a:prstGeom prst="rect">
            <a:avLst/>
          </a:prstGeom>
        </p:spPr>
        <p:txBody>
          <a:bodyPr vert="horz" lIns="94710" tIns="47356" rIns="94710" bIns="4735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726494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726494"/>
            <a:ext cx="3170718" cy="617910"/>
          </a:xfrm>
          <a:prstGeom prst="rect">
            <a:avLst/>
          </a:prstGeom>
        </p:spPr>
        <p:txBody>
          <a:bodyPr vert="horz" lIns="94710" tIns="47356" rIns="94710" bIns="47356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227445"/>
              </p:ext>
            </p:extLst>
          </p:nvPr>
        </p:nvGraphicFramePr>
        <p:xfrm>
          <a:off x="3814150" y="872060"/>
          <a:ext cx="4605865" cy="530860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45499"/>
                <a:gridCol w="1699159"/>
                <a:gridCol w="1761207"/>
              </a:tblGrid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135,927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330,905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41,887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611,911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55,617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31,988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609,167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327,020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259,769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185,718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395,746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0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3,015,285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506051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3,015,285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420906"/>
              </p:ext>
            </p:extLst>
          </p:nvPr>
        </p:nvGraphicFramePr>
        <p:xfrm>
          <a:off x="2270868" y="855133"/>
          <a:ext cx="7704667" cy="444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3" y="207319"/>
            <a:ext cx="11633200" cy="6519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38" y="656761"/>
            <a:ext cx="4013352" cy="56847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85" y="656761"/>
            <a:ext cx="4013352" cy="56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8754" y="5035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035058"/>
              </p:ext>
            </p:extLst>
          </p:nvPr>
        </p:nvGraphicFramePr>
        <p:xfrm>
          <a:off x="3632200" y="999070"/>
          <a:ext cx="5012266" cy="491913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21103"/>
                <a:gridCol w="1662970"/>
                <a:gridCol w="2228193"/>
              </a:tblGrid>
              <a:tr h="327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7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9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942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38683" y="576717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81820" y="5613815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836770"/>
              </p:ext>
            </p:extLst>
          </p:nvPr>
        </p:nvGraphicFramePr>
        <p:xfrm>
          <a:off x="1725347" y="1024467"/>
          <a:ext cx="8910638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03256"/>
              </p:ext>
            </p:extLst>
          </p:nvPr>
        </p:nvGraphicFramePr>
        <p:xfrm>
          <a:off x="3942291" y="911902"/>
          <a:ext cx="4385734" cy="504613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90752"/>
                <a:gridCol w="1617950"/>
                <a:gridCol w="1677032"/>
              </a:tblGrid>
              <a:tr h="3364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64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20,426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4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26,248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4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7,681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4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4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19,099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4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88,725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4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139,705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4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4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305,113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4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80,687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4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54,725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4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343,705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4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338,946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409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1,433,462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2753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00411" y="5578536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1,433,462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887523"/>
              </p:ext>
            </p:extLst>
          </p:nvPr>
        </p:nvGraphicFramePr>
        <p:xfrm>
          <a:off x="1962951" y="905933"/>
          <a:ext cx="8348133" cy="442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86706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55447"/>
              </p:ext>
            </p:extLst>
          </p:nvPr>
        </p:nvGraphicFramePr>
        <p:xfrm>
          <a:off x="3734887" y="882959"/>
          <a:ext cx="4732864" cy="512233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58609"/>
                <a:gridCol w="1570270"/>
                <a:gridCol w="2103985"/>
              </a:tblGrid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489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94079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43354" y="5602112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478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307249"/>
              </p:ext>
            </p:extLst>
          </p:nvPr>
        </p:nvGraphicFramePr>
        <p:xfrm>
          <a:off x="1572937" y="822734"/>
          <a:ext cx="9071505" cy="468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24832</TotalTime>
  <Words>302</Words>
  <Application>Microsoft Office PowerPoint</Application>
  <PresentationFormat>Panorámica</PresentationFormat>
  <Paragraphs>207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951</cp:revision>
  <cp:lastPrinted>2017-12-02T18:09:14Z</cp:lastPrinted>
  <dcterms:created xsi:type="dcterms:W3CDTF">2016-01-13T16:13:53Z</dcterms:created>
  <dcterms:modified xsi:type="dcterms:W3CDTF">2017-12-02T18:09:58Z</dcterms:modified>
</cp:coreProperties>
</file>