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63" r:id="rId6"/>
    <p:sldId id="370" r:id="rId7"/>
    <p:sldId id="371" r:id="rId8"/>
    <p:sldId id="366" r:id="rId9"/>
    <p:sldId id="369" r:id="rId10"/>
    <p:sldId id="372" r:id="rId11"/>
    <p:sldId id="373" r:id="rId12"/>
    <p:sldId id="259" r:id="rId13"/>
  </p:sldIdLst>
  <p:sldSz cx="12192000" cy="6858000"/>
  <p:notesSz cx="7315200" cy="123444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53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D:\CENEPRED\PRESENTACIONES\12.Diciembre\02.12.2017\1600H\Centros_Poblados_Inundacion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D:\CENEPRED\PRESENTACIONES\12.Diciembre\02.12.2017\1600H\Centros_Poblados_Inundacion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D:\CENEPRED\PRESENTACIONES\12.Diciembre\02.12.2017\1600H\Centros_Poblados_Mov_Mas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D:\CENEPRED\PRESENTACIONES\12.Diciembre\02.12.2017\1600H\Centros_Poblados_Mov_Ma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GRAFICO'!$G$3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GRAFICO'!$F$4:$F$10</c:f>
              <c:strCache>
                <c:ptCount val="7"/>
                <c:pt idx="0">
                  <c:v>CUSCO</c:v>
                </c:pt>
                <c:pt idx="1">
                  <c:v>HUANUCO</c:v>
                </c:pt>
                <c:pt idx="2">
                  <c:v>JUNIN</c:v>
                </c:pt>
                <c:pt idx="3">
                  <c:v>LORETO</c:v>
                </c:pt>
                <c:pt idx="4">
                  <c:v>MADRE DE DIOS</c:v>
                </c:pt>
                <c:pt idx="5">
                  <c:v>PASCO</c:v>
                </c:pt>
                <c:pt idx="6">
                  <c:v>UCAYALI</c:v>
                </c:pt>
              </c:strCache>
            </c:strRef>
          </c:cat>
          <c:val>
            <c:numRef>
              <c:f>'TABLA Y GRAFICO'!$G$4:$G$10</c:f>
              <c:numCache>
                <c:formatCode>#,##0</c:formatCode>
                <c:ptCount val="7"/>
                <c:pt idx="0">
                  <c:v>4</c:v>
                </c:pt>
                <c:pt idx="1">
                  <c:v>5</c:v>
                </c:pt>
                <c:pt idx="2">
                  <c:v>11</c:v>
                </c:pt>
                <c:pt idx="3">
                  <c:v>9</c:v>
                </c:pt>
                <c:pt idx="4">
                  <c:v>11</c:v>
                </c:pt>
                <c:pt idx="5">
                  <c:v>2</c:v>
                </c:pt>
                <c:pt idx="6">
                  <c:v>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86199408"/>
        <c:axId val="686207248"/>
      </c:barChart>
      <c:catAx>
        <c:axId val="68619940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86207248"/>
        <c:crosses val="autoZero"/>
        <c:auto val="1"/>
        <c:lblAlgn val="ctr"/>
        <c:lblOffset val="100"/>
        <c:noMultiLvlLbl val="0"/>
      </c:catAx>
      <c:valAx>
        <c:axId val="68620724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86199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GRAFICO'!$K$3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GRAFICO'!$J$4:$J$10</c:f>
              <c:strCache>
                <c:ptCount val="7"/>
                <c:pt idx="0">
                  <c:v>CUSCO</c:v>
                </c:pt>
                <c:pt idx="1">
                  <c:v>HUANUCO</c:v>
                </c:pt>
                <c:pt idx="2">
                  <c:v>JUNIN</c:v>
                </c:pt>
                <c:pt idx="3">
                  <c:v>LORETO</c:v>
                </c:pt>
                <c:pt idx="4">
                  <c:v>MADRE DE DIOS</c:v>
                </c:pt>
                <c:pt idx="5">
                  <c:v>PASCO</c:v>
                </c:pt>
                <c:pt idx="6">
                  <c:v>UCAYALI</c:v>
                </c:pt>
              </c:strCache>
            </c:strRef>
          </c:cat>
          <c:val>
            <c:numRef>
              <c:f>'TABLA Y GRAFICO'!$K$4:$K$10</c:f>
              <c:numCache>
                <c:formatCode>#,##0</c:formatCode>
                <c:ptCount val="7"/>
                <c:pt idx="0">
                  <c:v>7573</c:v>
                </c:pt>
                <c:pt idx="1">
                  <c:v>7756</c:v>
                </c:pt>
                <c:pt idx="2">
                  <c:v>100022</c:v>
                </c:pt>
                <c:pt idx="3">
                  <c:v>26662</c:v>
                </c:pt>
                <c:pt idx="4">
                  <c:v>93285</c:v>
                </c:pt>
                <c:pt idx="5">
                  <c:v>5505</c:v>
                </c:pt>
                <c:pt idx="6">
                  <c:v>357163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583793488"/>
        <c:axId val="583795168"/>
      </c:barChart>
      <c:catAx>
        <c:axId val="58379348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83795168"/>
        <c:crosses val="autoZero"/>
        <c:auto val="1"/>
        <c:lblAlgn val="ctr"/>
        <c:lblOffset val="100"/>
        <c:noMultiLvlLbl val="0"/>
      </c:catAx>
      <c:valAx>
        <c:axId val="58379516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83793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GRAFICO'!$G$3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GRAFICO'!$F$4:$F$11</c:f>
              <c:strCache>
                <c:ptCount val="8"/>
                <c:pt idx="0">
                  <c:v>CUSCO</c:v>
                </c:pt>
                <c:pt idx="1">
                  <c:v>HUANUCO</c:v>
                </c:pt>
                <c:pt idx="2">
                  <c:v>JUNIN</c:v>
                </c:pt>
                <c:pt idx="3">
                  <c:v>LORETO</c:v>
                </c:pt>
                <c:pt idx="4">
                  <c:v>MADRE DE DIOS</c:v>
                </c:pt>
                <c:pt idx="5">
                  <c:v>PASCO</c:v>
                </c:pt>
                <c:pt idx="6">
                  <c:v>PUNO</c:v>
                </c:pt>
                <c:pt idx="7">
                  <c:v>UCAYALI</c:v>
                </c:pt>
              </c:strCache>
            </c:strRef>
          </c:cat>
          <c:val>
            <c:numRef>
              <c:f>'TABLA Y GRAFICO'!$G$4:$G$11</c:f>
              <c:numCache>
                <c:formatCode>#,##0</c:formatCode>
                <c:ptCount val="8"/>
                <c:pt idx="0">
                  <c:v>7</c:v>
                </c:pt>
                <c:pt idx="1">
                  <c:v>4</c:v>
                </c:pt>
                <c:pt idx="2">
                  <c:v>15</c:v>
                </c:pt>
                <c:pt idx="3">
                  <c:v>1</c:v>
                </c:pt>
                <c:pt idx="4">
                  <c:v>4</c:v>
                </c:pt>
                <c:pt idx="5">
                  <c:v>5</c:v>
                </c:pt>
                <c:pt idx="6">
                  <c:v>2</c:v>
                </c:pt>
                <c:pt idx="7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585672144"/>
        <c:axId val="585671584"/>
      </c:barChart>
      <c:catAx>
        <c:axId val="58567214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85671584"/>
        <c:crosses val="autoZero"/>
        <c:auto val="1"/>
        <c:lblAlgn val="ctr"/>
        <c:lblOffset val="100"/>
        <c:noMultiLvlLbl val="0"/>
      </c:catAx>
      <c:valAx>
        <c:axId val="58567158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85672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GRAFICO'!$K$3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GRAFICO'!$J$4:$J$11</c:f>
              <c:strCache>
                <c:ptCount val="8"/>
                <c:pt idx="0">
                  <c:v>CUSCO</c:v>
                </c:pt>
                <c:pt idx="1">
                  <c:v>HUANUCO</c:v>
                </c:pt>
                <c:pt idx="2">
                  <c:v>JUNIN</c:v>
                </c:pt>
                <c:pt idx="3">
                  <c:v>LORETO</c:v>
                </c:pt>
                <c:pt idx="4">
                  <c:v>MADRE DE DIOS</c:v>
                </c:pt>
                <c:pt idx="5">
                  <c:v>PASCO</c:v>
                </c:pt>
                <c:pt idx="6">
                  <c:v>PUNO</c:v>
                </c:pt>
                <c:pt idx="7">
                  <c:v>UCAYALI</c:v>
                </c:pt>
              </c:strCache>
            </c:strRef>
          </c:cat>
          <c:val>
            <c:numRef>
              <c:f>'TABLA Y GRAFICO'!$K$4:$K$11</c:f>
              <c:numCache>
                <c:formatCode>#,##0</c:formatCode>
                <c:ptCount val="8"/>
                <c:pt idx="0">
                  <c:v>21678</c:v>
                </c:pt>
                <c:pt idx="1">
                  <c:v>1704</c:v>
                </c:pt>
                <c:pt idx="2">
                  <c:v>140802</c:v>
                </c:pt>
                <c:pt idx="3">
                  <c:v>59</c:v>
                </c:pt>
                <c:pt idx="4">
                  <c:v>2329</c:v>
                </c:pt>
                <c:pt idx="5">
                  <c:v>17967</c:v>
                </c:pt>
                <c:pt idx="6">
                  <c:v>2263</c:v>
                </c:pt>
                <c:pt idx="7">
                  <c:v>19553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583065376"/>
        <c:axId val="583065936"/>
      </c:barChart>
      <c:catAx>
        <c:axId val="58306537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83065936"/>
        <c:crosses val="autoZero"/>
        <c:auto val="1"/>
        <c:lblAlgn val="ctr"/>
        <c:lblOffset val="100"/>
        <c:noMultiLvlLbl val="0"/>
      </c:catAx>
      <c:valAx>
        <c:axId val="58306593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83065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170718" cy="617910"/>
          </a:xfrm>
          <a:prstGeom prst="rect">
            <a:avLst/>
          </a:prstGeom>
        </p:spPr>
        <p:txBody>
          <a:bodyPr vert="horz" lIns="94710" tIns="47356" rIns="94710" bIns="47356" rtlCol="0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2776" y="3"/>
            <a:ext cx="3170718" cy="617910"/>
          </a:xfrm>
          <a:prstGeom prst="rect">
            <a:avLst/>
          </a:prstGeom>
        </p:spPr>
        <p:txBody>
          <a:bodyPr vert="horz" lIns="94710" tIns="47356" rIns="94710" bIns="47356" rtlCol="0"/>
          <a:lstStyle>
            <a:lvl1pPr algn="r">
              <a:defRPr sz="1300"/>
            </a:lvl1pPr>
          </a:lstStyle>
          <a:p>
            <a:fld id="{5D9D88A4-A731-4438-A4DC-AEACE4610CBD}" type="datetimeFigureOut">
              <a:rPr lang="es-PE" smtClean="0"/>
              <a:t>02/12/2017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46038" y="1541463"/>
            <a:ext cx="7407276" cy="4167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10" tIns="47356" rIns="94710" bIns="47356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187" y="5940239"/>
            <a:ext cx="5852843" cy="4860373"/>
          </a:xfrm>
          <a:prstGeom prst="rect">
            <a:avLst/>
          </a:prstGeom>
        </p:spPr>
        <p:txBody>
          <a:bodyPr vert="horz" lIns="94710" tIns="47356" rIns="94710" bIns="47356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11726494"/>
            <a:ext cx="3170718" cy="617910"/>
          </a:xfrm>
          <a:prstGeom prst="rect">
            <a:avLst/>
          </a:prstGeom>
        </p:spPr>
        <p:txBody>
          <a:bodyPr vert="horz" lIns="94710" tIns="47356" rIns="94710" bIns="47356" rtlCol="0" anchor="b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2776" y="11726494"/>
            <a:ext cx="3170718" cy="617910"/>
          </a:xfrm>
          <a:prstGeom prst="rect">
            <a:avLst/>
          </a:prstGeom>
        </p:spPr>
        <p:txBody>
          <a:bodyPr vert="horz" lIns="94710" tIns="47356" rIns="94710" bIns="47356" rtlCol="0" anchor="b"/>
          <a:lstStyle>
            <a:lvl1pPr algn="r">
              <a:defRPr sz="13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6038" y="1541463"/>
            <a:ext cx="7407276" cy="41671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02/12/2017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02/12/2017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02/12/2017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02/12/2017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02/12/2017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02/12/2017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02/12/2017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02/12/2017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02/12/2017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02/12/2017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02/12/2017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02/12/2017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02/12/2017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3973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824188"/>
              </p:ext>
            </p:extLst>
          </p:nvPr>
        </p:nvGraphicFramePr>
        <p:xfrm>
          <a:off x="4146600" y="990599"/>
          <a:ext cx="3949608" cy="408093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982285"/>
                <a:gridCol w="1457058"/>
                <a:gridCol w="1510265"/>
              </a:tblGrid>
              <a:tr h="40809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0809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21,678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809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1,704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809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140,802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809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809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2,329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809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17,967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809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2,263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809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19,553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8093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206,355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24593" y="415744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597615" y="5506051"/>
            <a:ext cx="3051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206,355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448491"/>
              </p:ext>
            </p:extLst>
          </p:nvPr>
        </p:nvGraphicFramePr>
        <p:xfrm>
          <a:off x="2414802" y="949310"/>
          <a:ext cx="7416800" cy="4392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90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31" y="190453"/>
            <a:ext cx="11590867" cy="64920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775" y="656761"/>
            <a:ext cx="4088748" cy="579156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447" y="656761"/>
            <a:ext cx="4088748" cy="579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8754" y="503542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555678"/>
              </p:ext>
            </p:extLst>
          </p:nvPr>
        </p:nvGraphicFramePr>
        <p:xfrm>
          <a:off x="4258732" y="1242480"/>
          <a:ext cx="3759201" cy="3380319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840828"/>
                <a:gridCol w="1247228"/>
                <a:gridCol w="1671145"/>
              </a:tblGrid>
              <a:tr h="37559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7559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559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559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559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559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559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559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5591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57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438683" y="576717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481820" y="5613815"/>
            <a:ext cx="1378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3265373"/>
              </p:ext>
            </p:extLst>
          </p:nvPr>
        </p:nvGraphicFramePr>
        <p:xfrm>
          <a:off x="2223029" y="1024467"/>
          <a:ext cx="7915275" cy="4197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3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73297" y="432503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573545"/>
              </p:ext>
            </p:extLst>
          </p:nvPr>
        </p:nvGraphicFramePr>
        <p:xfrm>
          <a:off x="4188883" y="1039283"/>
          <a:ext cx="3892550" cy="3532716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968095"/>
                <a:gridCol w="1436008"/>
                <a:gridCol w="1488447"/>
              </a:tblGrid>
              <a:tr h="39252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9252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7,573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252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7,756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252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100,022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252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26,662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252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93,285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252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5,505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252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357,163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2524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597,966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372753" y="422069"/>
            <a:ext cx="352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600411" y="5578536"/>
            <a:ext cx="3073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597,966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3442369"/>
              </p:ext>
            </p:extLst>
          </p:nvPr>
        </p:nvGraphicFramePr>
        <p:xfrm>
          <a:off x="2390518" y="922867"/>
          <a:ext cx="7493000" cy="4350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5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86706" y="470081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245968"/>
              </p:ext>
            </p:extLst>
          </p:nvPr>
        </p:nvGraphicFramePr>
        <p:xfrm>
          <a:off x="3879399" y="1011766"/>
          <a:ext cx="4436533" cy="400050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992328"/>
                <a:gridCol w="1471953"/>
                <a:gridCol w="1972252"/>
              </a:tblGrid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0050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94079" y="453402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343354" y="5602112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1591496"/>
              </p:ext>
            </p:extLst>
          </p:nvPr>
        </p:nvGraphicFramePr>
        <p:xfrm>
          <a:off x="1788837" y="939800"/>
          <a:ext cx="8639705" cy="4367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15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24854</TotalTime>
  <Words>232</Words>
  <Application>Microsoft Office PowerPoint</Application>
  <PresentationFormat>Panorámica</PresentationFormat>
  <Paragraphs>141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961</cp:revision>
  <cp:lastPrinted>2017-12-02T22:59:38Z</cp:lastPrinted>
  <dcterms:created xsi:type="dcterms:W3CDTF">2016-01-13T16:13:53Z</dcterms:created>
  <dcterms:modified xsi:type="dcterms:W3CDTF">2017-12-02T23:02:06Z</dcterms:modified>
</cp:coreProperties>
</file>