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63" r:id="rId6"/>
    <p:sldId id="370" r:id="rId7"/>
    <p:sldId id="371" r:id="rId8"/>
    <p:sldId id="366" r:id="rId9"/>
    <p:sldId id="369" r:id="rId10"/>
    <p:sldId id="372" r:id="rId11"/>
    <p:sldId id="373" r:id="rId12"/>
    <p:sldId id="259" r:id="rId13"/>
  </p:sldIdLst>
  <p:sldSz cx="12192000" cy="6858000"/>
  <p:notesSz cx="7462838" cy="1322228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Temp\Tablas\Centros_Poblados_Mov_Ma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Temp\Tablas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4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5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GRAFICO'!$E$4:$E$11</c:f>
              <c:strCache>
                <c:ptCount val="8"/>
                <c:pt idx="0">
                  <c:v>CUSCO</c:v>
                </c:pt>
                <c:pt idx="1">
                  <c:v>HUANUCO</c:v>
                </c:pt>
                <c:pt idx="2">
                  <c:v>JUNIN</c:v>
                </c:pt>
                <c:pt idx="3">
                  <c:v>LORETO</c:v>
                </c:pt>
                <c:pt idx="4">
                  <c:v>MADRE DE DIOS</c:v>
                </c:pt>
                <c:pt idx="5">
                  <c:v>PASCO</c:v>
                </c:pt>
                <c:pt idx="6">
                  <c:v>SAN MARTIN</c:v>
                </c:pt>
                <c:pt idx="7">
                  <c:v>UCAYALI</c:v>
                </c:pt>
              </c:strCache>
            </c:strRef>
          </c:cat>
          <c:val>
            <c:numRef>
              <c:f>'TABLA Y GRAFICO'!$F$4:$F$11</c:f>
              <c:numCache>
                <c:formatCode>#,##0</c:formatCode>
                <c:ptCount val="8"/>
                <c:pt idx="0">
                  <c:v>4</c:v>
                </c:pt>
                <c:pt idx="1">
                  <c:v>11</c:v>
                </c:pt>
                <c:pt idx="2">
                  <c:v>7</c:v>
                </c:pt>
                <c:pt idx="3">
                  <c:v>28</c:v>
                </c:pt>
                <c:pt idx="4">
                  <c:v>7</c:v>
                </c:pt>
                <c:pt idx="5">
                  <c:v>5</c:v>
                </c:pt>
                <c:pt idx="6">
                  <c:v>48</c:v>
                </c:pt>
                <c:pt idx="7">
                  <c:v>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580129120"/>
        <c:axId val="580130800"/>
      </c:barChart>
      <c:catAx>
        <c:axId val="58012912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0130800"/>
        <c:crosses val="autoZero"/>
        <c:auto val="1"/>
        <c:lblAlgn val="ctr"/>
        <c:lblOffset val="100"/>
        <c:noMultiLvlLbl val="0"/>
      </c:catAx>
      <c:valAx>
        <c:axId val="58013080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0129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4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5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GRAFICO'!$H$4:$H$11</c:f>
              <c:strCache>
                <c:ptCount val="8"/>
                <c:pt idx="0">
                  <c:v>CUSCO</c:v>
                </c:pt>
                <c:pt idx="1">
                  <c:v>HUANUCO</c:v>
                </c:pt>
                <c:pt idx="2">
                  <c:v>JUNIN</c:v>
                </c:pt>
                <c:pt idx="3">
                  <c:v>LORETO</c:v>
                </c:pt>
                <c:pt idx="4">
                  <c:v>MADRE DE DIOS</c:v>
                </c:pt>
                <c:pt idx="5">
                  <c:v>PASCO</c:v>
                </c:pt>
                <c:pt idx="6">
                  <c:v>SAN MARTIN</c:v>
                </c:pt>
                <c:pt idx="7">
                  <c:v>UCAYALI</c:v>
                </c:pt>
              </c:strCache>
            </c:strRef>
          </c:cat>
          <c:val>
            <c:numRef>
              <c:f>'TABLA Y GRAFICO'!$I$4:$I$11</c:f>
              <c:numCache>
                <c:formatCode>#,##0</c:formatCode>
                <c:ptCount val="8"/>
                <c:pt idx="0">
                  <c:v>7573</c:v>
                </c:pt>
                <c:pt idx="1">
                  <c:v>83555</c:v>
                </c:pt>
                <c:pt idx="2">
                  <c:v>70307</c:v>
                </c:pt>
                <c:pt idx="3">
                  <c:v>202080</c:v>
                </c:pt>
                <c:pt idx="4">
                  <c:v>19362</c:v>
                </c:pt>
                <c:pt idx="5">
                  <c:v>17000</c:v>
                </c:pt>
                <c:pt idx="6">
                  <c:v>272687</c:v>
                </c:pt>
                <c:pt idx="7">
                  <c:v>353945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582412848"/>
        <c:axId val="582413408"/>
      </c:barChart>
      <c:catAx>
        <c:axId val="58241284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2413408"/>
        <c:crosses val="autoZero"/>
        <c:auto val="1"/>
        <c:lblAlgn val="ctr"/>
        <c:lblOffset val="100"/>
        <c:noMultiLvlLbl val="0"/>
      </c:catAx>
      <c:valAx>
        <c:axId val="58241340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2412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GRAFICO'!$E$4:$E$12</c:f>
              <c:strCache>
                <c:ptCount val="9"/>
                <c:pt idx="0">
                  <c:v>CUSCO</c:v>
                </c:pt>
                <c:pt idx="1">
                  <c:v>HUANUCO</c:v>
                </c:pt>
                <c:pt idx="2">
                  <c:v>JUNIN</c:v>
                </c:pt>
                <c:pt idx="3">
                  <c:v>LORETO</c:v>
                </c:pt>
                <c:pt idx="4">
                  <c:v>MADRE DE DIOS</c:v>
                </c:pt>
                <c:pt idx="5">
                  <c:v>PASCO</c:v>
                </c:pt>
                <c:pt idx="6">
                  <c:v>PUNO</c:v>
                </c:pt>
                <c:pt idx="7">
                  <c:v>SAN MARTIN</c:v>
                </c:pt>
                <c:pt idx="8">
                  <c:v>UCAYALI</c:v>
                </c:pt>
              </c:strCache>
            </c:strRef>
          </c:cat>
          <c:val>
            <c:numRef>
              <c:f>'TABLA Y GRAFICO'!$F$4:$F$12</c:f>
              <c:numCache>
                <c:formatCode>#,##0</c:formatCode>
                <c:ptCount val="9"/>
                <c:pt idx="0">
                  <c:v>8</c:v>
                </c:pt>
                <c:pt idx="1">
                  <c:v>16</c:v>
                </c:pt>
                <c:pt idx="2">
                  <c:v>10</c:v>
                </c:pt>
                <c:pt idx="3">
                  <c:v>5</c:v>
                </c:pt>
                <c:pt idx="4">
                  <c:v>4</c:v>
                </c:pt>
                <c:pt idx="5">
                  <c:v>7</c:v>
                </c:pt>
                <c:pt idx="6">
                  <c:v>8</c:v>
                </c:pt>
                <c:pt idx="7">
                  <c:v>58</c:v>
                </c:pt>
                <c:pt idx="8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582415648"/>
        <c:axId val="582416208"/>
      </c:barChart>
      <c:catAx>
        <c:axId val="58241564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2416208"/>
        <c:crosses val="autoZero"/>
        <c:auto val="1"/>
        <c:lblAlgn val="ctr"/>
        <c:lblOffset val="100"/>
        <c:noMultiLvlLbl val="0"/>
      </c:catAx>
      <c:valAx>
        <c:axId val="58241620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241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GRAFICO'!$H$4:$H$12</c:f>
              <c:strCache>
                <c:ptCount val="9"/>
                <c:pt idx="0">
                  <c:v>CUSCO</c:v>
                </c:pt>
                <c:pt idx="1">
                  <c:v>HUANUCO</c:v>
                </c:pt>
                <c:pt idx="2">
                  <c:v>JUNIN</c:v>
                </c:pt>
                <c:pt idx="3">
                  <c:v>LORETO</c:v>
                </c:pt>
                <c:pt idx="4">
                  <c:v>MADRE DE DIOS</c:v>
                </c:pt>
                <c:pt idx="5">
                  <c:v>PASCO</c:v>
                </c:pt>
                <c:pt idx="6">
                  <c:v>PUNO</c:v>
                </c:pt>
                <c:pt idx="7">
                  <c:v>SAN MARTIN</c:v>
                </c:pt>
                <c:pt idx="8">
                  <c:v>UCAYALI</c:v>
                </c:pt>
              </c:strCache>
            </c:strRef>
          </c:cat>
          <c:val>
            <c:numRef>
              <c:f>'TABLA Y GRAFICO'!$I$4:$I$12</c:f>
              <c:numCache>
                <c:formatCode>#,##0</c:formatCode>
                <c:ptCount val="9"/>
                <c:pt idx="0">
                  <c:v>30821</c:v>
                </c:pt>
                <c:pt idx="1">
                  <c:v>100275</c:v>
                </c:pt>
                <c:pt idx="2">
                  <c:v>86447</c:v>
                </c:pt>
                <c:pt idx="3">
                  <c:v>5121</c:v>
                </c:pt>
                <c:pt idx="4">
                  <c:v>2329</c:v>
                </c:pt>
                <c:pt idx="5">
                  <c:v>24871</c:v>
                </c:pt>
                <c:pt idx="6">
                  <c:v>18763</c:v>
                </c:pt>
                <c:pt idx="7">
                  <c:v>299146</c:v>
                </c:pt>
                <c:pt idx="8">
                  <c:v>22000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582417888"/>
        <c:axId val="582418448"/>
      </c:barChart>
      <c:catAx>
        <c:axId val="58241788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2418448"/>
        <c:crosses val="autoZero"/>
        <c:auto val="1"/>
        <c:lblAlgn val="ctr"/>
        <c:lblOffset val="100"/>
        <c:noMultiLvlLbl val="0"/>
      </c:catAx>
      <c:valAx>
        <c:axId val="58241844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2417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3234710" cy="661854"/>
          </a:xfrm>
          <a:prstGeom prst="rect">
            <a:avLst/>
          </a:prstGeom>
        </p:spPr>
        <p:txBody>
          <a:bodyPr vert="horz" lIns="94688" tIns="47345" rIns="94688" bIns="47345" rtlCol="0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226387" y="6"/>
            <a:ext cx="3234710" cy="661854"/>
          </a:xfrm>
          <a:prstGeom prst="rect">
            <a:avLst/>
          </a:prstGeom>
        </p:spPr>
        <p:txBody>
          <a:bodyPr vert="horz" lIns="94688" tIns="47345" rIns="94688" bIns="47345" rtlCol="0"/>
          <a:lstStyle>
            <a:lvl1pPr algn="r">
              <a:defRPr sz="1300"/>
            </a:lvl1pPr>
          </a:lstStyle>
          <a:p>
            <a:fld id="{5D9D88A4-A731-4438-A4DC-AEACE4610CBD}" type="datetimeFigureOut">
              <a:rPr lang="es-PE" smtClean="0"/>
              <a:t>05/12/2017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236538" y="1651000"/>
            <a:ext cx="7935913" cy="4464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88" tIns="47345" rIns="94688" bIns="47345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45944" y="6362688"/>
            <a:ext cx="5970968" cy="5206025"/>
          </a:xfrm>
          <a:prstGeom prst="rect">
            <a:avLst/>
          </a:prstGeom>
        </p:spPr>
        <p:txBody>
          <a:bodyPr vert="horz" lIns="94688" tIns="47345" rIns="94688" bIns="47345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12560440"/>
            <a:ext cx="3234710" cy="661854"/>
          </a:xfrm>
          <a:prstGeom prst="rect">
            <a:avLst/>
          </a:prstGeom>
        </p:spPr>
        <p:txBody>
          <a:bodyPr vert="horz" lIns="94688" tIns="47345" rIns="94688" bIns="47345" rtlCol="0" anchor="b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226387" y="12560440"/>
            <a:ext cx="3234710" cy="661854"/>
          </a:xfrm>
          <a:prstGeom prst="rect">
            <a:avLst/>
          </a:prstGeom>
        </p:spPr>
        <p:txBody>
          <a:bodyPr vert="horz" lIns="94688" tIns="47345" rIns="94688" bIns="47345" rtlCol="0" anchor="b"/>
          <a:lstStyle>
            <a:lvl1pPr algn="r">
              <a:defRPr sz="13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236538" y="1651000"/>
            <a:ext cx="7935913" cy="44640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05/12/2017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05/12/2017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2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292726"/>
              </p:ext>
            </p:extLst>
          </p:nvPr>
        </p:nvGraphicFramePr>
        <p:xfrm>
          <a:off x="4068234" y="1045368"/>
          <a:ext cx="4106334" cy="468206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016352"/>
                <a:gridCol w="2089982"/>
              </a:tblGrid>
              <a:tr h="4256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/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/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256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/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/>
                        </a:rPr>
                        <a:t>30,821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56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/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/>
                        </a:rPr>
                        <a:t>100,275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56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/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/>
                        </a:rPr>
                        <a:t>86,447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56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/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/>
                        </a:rPr>
                        <a:t>5,121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56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/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/>
                        </a:rPr>
                        <a:t>2,329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56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/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/>
                        </a:rPr>
                        <a:t>24,871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56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/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/>
                        </a:rPr>
                        <a:t>18,763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56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/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/>
                        </a:rPr>
                        <a:t>299,146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56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/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/>
                        </a:rPr>
                        <a:t>22,000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56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/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/>
                        </a:rPr>
                        <a:t>589,773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5074001" y="5828361"/>
            <a:ext cx="2094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 Departamentos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597615" y="5827784"/>
            <a:ext cx="3051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589,773 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4621993"/>
              </p:ext>
            </p:extLst>
          </p:nvPr>
        </p:nvGraphicFramePr>
        <p:xfrm>
          <a:off x="2396066" y="979808"/>
          <a:ext cx="7442200" cy="4658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67" y="259642"/>
            <a:ext cx="11237802" cy="63274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775" y="656761"/>
            <a:ext cx="4088746" cy="579156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447" y="656761"/>
            <a:ext cx="4088746" cy="579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8754" y="503542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090931" y="5503748"/>
            <a:ext cx="2094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 Departamentos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064716"/>
              </p:ext>
            </p:extLst>
          </p:nvPr>
        </p:nvGraphicFramePr>
        <p:xfrm>
          <a:off x="4250264" y="1083736"/>
          <a:ext cx="3776134" cy="417406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613810"/>
                <a:gridCol w="2162324"/>
              </a:tblGrid>
              <a:tr h="4174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174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74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74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74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74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74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74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74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74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123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38683" y="576717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406667" y="5817015"/>
            <a:ext cx="137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123 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8412021"/>
              </p:ext>
            </p:extLst>
          </p:nvPr>
        </p:nvGraphicFramePr>
        <p:xfrm>
          <a:off x="2226732" y="1138712"/>
          <a:ext cx="7907867" cy="4485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73297" y="432503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087756" y="5625161"/>
            <a:ext cx="2094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 Departamentos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890611"/>
              </p:ext>
            </p:extLst>
          </p:nvPr>
        </p:nvGraphicFramePr>
        <p:xfrm>
          <a:off x="4077756" y="1147633"/>
          <a:ext cx="4114800" cy="413173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020509"/>
                <a:gridCol w="2094291"/>
              </a:tblGrid>
              <a:tr h="4131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131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7,573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31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83,555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31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70,307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31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202,080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31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19,362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31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17,000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31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272,687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31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353,945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31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1’026,509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372753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600411" y="5841003"/>
            <a:ext cx="3073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1’026,509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6995970"/>
              </p:ext>
            </p:extLst>
          </p:nvPr>
        </p:nvGraphicFramePr>
        <p:xfrm>
          <a:off x="2432851" y="1037282"/>
          <a:ext cx="7408333" cy="4557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86706" y="4700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087756" y="5625161"/>
            <a:ext cx="2094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 Departamentos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178693"/>
              </p:ext>
            </p:extLst>
          </p:nvPr>
        </p:nvGraphicFramePr>
        <p:xfrm>
          <a:off x="4140199" y="999067"/>
          <a:ext cx="3877733" cy="447887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657231"/>
                <a:gridCol w="2220502"/>
              </a:tblGrid>
              <a:tr h="4071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/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/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071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/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/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71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/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/>
                        </a:rPr>
                        <a:t>16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71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/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/>
                        </a:rPr>
                        <a:t>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71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/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/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71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/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/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71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/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/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71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/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/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71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/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/>
                        </a:rPr>
                        <a:t>58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71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/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/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71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/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/>
                        </a:rPr>
                        <a:t>121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94079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321150" y="5873045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121 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3627219"/>
              </p:ext>
            </p:extLst>
          </p:nvPr>
        </p:nvGraphicFramePr>
        <p:xfrm>
          <a:off x="2565400" y="1085201"/>
          <a:ext cx="7171267" cy="4526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25028</TotalTime>
  <Words>212</Words>
  <Application>Microsoft Office PowerPoint</Application>
  <PresentationFormat>Panorámica</PresentationFormat>
  <Paragraphs>113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978</cp:revision>
  <cp:lastPrinted>2017-12-05T23:49:09Z</cp:lastPrinted>
  <dcterms:created xsi:type="dcterms:W3CDTF">2016-01-13T16:13:53Z</dcterms:created>
  <dcterms:modified xsi:type="dcterms:W3CDTF">2017-12-05T23:50:46Z</dcterms:modified>
</cp:coreProperties>
</file>