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16.12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16.12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16.12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16.12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14</c:v>
                </c:pt>
                <c:pt idx="3">
                  <c:v>33</c:v>
                </c:pt>
                <c:pt idx="4">
                  <c:v>24</c:v>
                </c:pt>
                <c:pt idx="5">
                  <c:v>12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31</c:v>
                </c:pt>
                <c:pt idx="11">
                  <c:v>3</c:v>
                </c:pt>
                <c:pt idx="1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2597232"/>
        <c:axId val="682603952"/>
      </c:barChart>
      <c:catAx>
        <c:axId val="6825972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603952"/>
        <c:crosses val="autoZero"/>
        <c:auto val="1"/>
        <c:lblAlgn val="ctr"/>
        <c:lblOffset val="100"/>
        <c:noMultiLvlLbl val="0"/>
      </c:catAx>
      <c:valAx>
        <c:axId val="682603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5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7415</c:v>
                </c:pt>
                <c:pt idx="1">
                  <c:v>133</c:v>
                </c:pt>
                <c:pt idx="2">
                  <c:v>3688</c:v>
                </c:pt>
                <c:pt idx="3">
                  <c:v>8454</c:v>
                </c:pt>
                <c:pt idx="4">
                  <c:v>96246</c:v>
                </c:pt>
                <c:pt idx="5">
                  <c:v>3620</c:v>
                </c:pt>
                <c:pt idx="6">
                  <c:v>1178</c:v>
                </c:pt>
                <c:pt idx="7">
                  <c:v>42</c:v>
                </c:pt>
                <c:pt idx="8">
                  <c:v>903</c:v>
                </c:pt>
                <c:pt idx="9">
                  <c:v>95</c:v>
                </c:pt>
                <c:pt idx="10">
                  <c:v>545739</c:v>
                </c:pt>
                <c:pt idx="11">
                  <c:v>209</c:v>
                </c:pt>
                <c:pt idx="12">
                  <c:v>4634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2461104"/>
        <c:axId val="682461664"/>
      </c:barChart>
      <c:catAx>
        <c:axId val="6824611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461664"/>
        <c:crosses val="autoZero"/>
        <c:auto val="1"/>
        <c:lblAlgn val="ctr"/>
        <c:lblOffset val="100"/>
        <c:noMultiLvlLbl val="0"/>
      </c:catAx>
      <c:valAx>
        <c:axId val="6824616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246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GRAFICO'!$F$4:$F$18</c:f>
              <c:strCache>
                <c:ptCount val="15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ICA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MOQUEGUA</c:v>
                </c:pt>
                <c:pt idx="13">
                  <c:v>PASCO</c:v>
                </c:pt>
                <c:pt idx="14">
                  <c:v>PUNO</c:v>
                </c:pt>
              </c:strCache>
            </c:strRef>
          </c:cat>
          <c:val>
            <c:numRef>
              <c:f>'TABLA Y GRAFICO'!$G$4:$G$18</c:f>
              <c:numCache>
                <c:formatCode>#,##0</c:formatCode>
                <c:ptCount val="15"/>
                <c:pt idx="0">
                  <c:v>95</c:v>
                </c:pt>
                <c:pt idx="1">
                  <c:v>63</c:v>
                </c:pt>
                <c:pt idx="2">
                  <c:v>24</c:v>
                </c:pt>
                <c:pt idx="3">
                  <c:v>71</c:v>
                </c:pt>
                <c:pt idx="4">
                  <c:v>45</c:v>
                </c:pt>
                <c:pt idx="5">
                  <c:v>50</c:v>
                </c:pt>
                <c:pt idx="6">
                  <c:v>23</c:v>
                </c:pt>
                <c:pt idx="7">
                  <c:v>1</c:v>
                </c:pt>
                <c:pt idx="8">
                  <c:v>8</c:v>
                </c:pt>
                <c:pt idx="9">
                  <c:v>23</c:v>
                </c:pt>
                <c:pt idx="10">
                  <c:v>47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2235024"/>
        <c:axId val="727380512"/>
      </c:barChart>
      <c:catAx>
        <c:axId val="6922350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7380512"/>
        <c:crosses val="autoZero"/>
        <c:auto val="1"/>
        <c:lblAlgn val="ctr"/>
        <c:lblOffset val="100"/>
        <c:noMultiLvlLbl val="0"/>
      </c:catAx>
      <c:valAx>
        <c:axId val="727380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23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GRAFICO'!$J$4:$J$18</c:f>
              <c:strCache>
                <c:ptCount val="15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ICA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MOQUEGUA</c:v>
                </c:pt>
                <c:pt idx="13">
                  <c:v>PASCO</c:v>
                </c:pt>
                <c:pt idx="14">
                  <c:v>PUNO</c:v>
                </c:pt>
              </c:strCache>
            </c:strRef>
          </c:cat>
          <c:val>
            <c:numRef>
              <c:f>'TABLA Y GRAFICO'!$K$4:$K$18</c:f>
              <c:numCache>
                <c:formatCode>#,##0</c:formatCode>
                <c:ptCount val="15"/>
                <c:pt idx="0">
                  <c:v>417991</c:v>
                </c:pt>
                <c:pt idx="1">
                  <c:v>122065</c:v>
                </c:pt>
                <c:pt idx="2">
                  <c:v>29756</c:v>
                </c:pt>
                <c:pt idx="3">
                  <c:v>170142</c:v>
                </c:pt>
                <c:pt idx="4">
                  <c:v>242592</c:v>
                </c:pt>
                <c:pt idx="5">
                  <c:v>185286</c:v>
                </c:pt>
                <c:pt idx="6">
                  <c:v>72116</c:v>
                </c:pt>
                <c:pt idx="7">
                  <c:v>120</c:v>
                </c:pt>
                <c:pt idx="8">
                  <c:v>1784</c:v>
                </c:pt>
                <c:pt idx="9">
                  <c:v>109463</c:v>
                </c:pt>
                <c:pt idx="10">
                  <c:v>57350</c:v>
                </c:pt>
                <c:pt idx="11">
                  <c:v>226</c:v>
                </c:pt>
                <c:pt idx="12">
                  <c:v>6981</c:v>
                </c:pt>
                <c:pt idx="13">
                  <c:v>5221</c:v>
                </c:pt>
                <c:pt idx="14">
                  <c:v>26804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4954208"/>
        <c:axId val="64954768"/>
      </c:barChart>
      <c:catAx>
        <c:axId val="64954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954768"/>
        <c:crosses val="autoZero"/>
        <c:auto val="1"/>
        <c:lblAlgn val="ctr"/>
        <c:lblOffset val="100"/>
        <c:noMultiLvlLbl val="0"/>
      </c:catAx>
      <c:valAx>
        <c:axId val="64954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9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0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5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0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5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02827"/>
              </p:ext>
            </p:extLst>
          </p:nvPr>
        </p:nvGraphicFramePr>
        <p:xfrm>
          <a:off x="3860804" y="1041405"/>
          <a:ext cx="4521200" cy="504612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4443"/>
                <a:gridCol w="1667925"/>
                <a:gridCol w="1728832"/>
              </a:tblGrid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417,991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122,065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170,142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242,592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185,286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72,116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109,463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57,350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26,804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31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1,447,897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187438"/>
              </p:ext>
            </p:extLst>
          </p:nvPr>
        </p:nvGraphicFramePr>
        <p:xfrm>
          <a:off x="1295803" y="1113771"/>
          <a:ext cx="9651202" cy="49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4" y="246321"/>
            <a:ext cx="11328400" cy="6359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4" y="646013"/>
            <a:ext cx="4309650" cy="61044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0" y="646013"/>
            <a:ext cx="4302062" cy="60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45022"/>
              </p:ext>
            </p:extLst>
          </p:nvPr>
        </p:nvGraphicFramePr>
        <p:xfrm>
          <a:off x="3856572" y="1007528"/>
          <a:ext cx="4563533" cy="51562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0735"/>
                <a:gridCol w="1514089"/>
                <a:gridCol w="2028709"/>
              </a:tblGrid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374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068554"/>
              </p:ext>
            </p:extLst>
          </p:nvPr>
        </p:nvGraphicFramePr>
        <p:xfrm>
          <a:off x="1607872" y="801835"/>
          <a:ext cx="9054571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82003"/>
              </p:ext>
            </p:extLst>
          </p:nvPr>
        </p:nvGraphicFramePr>
        <p:xfrm>
          <a:off x="3853419" y="839413"/>
          <a:ext cx="4495800" cy="53086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18126"/>
                <a:gridCol w="1658555"/>
                <a:gridCol w="1719119"/>
              </a:tblGrid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96,246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545,739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672,356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947155"/>
              </p:ext>
            </p:extLst>
          </p:nvPr>
        </p:nvGraphicFramePr>
        <p:xfrm>
          <a:off x="1586183" y="944438"/>
          <a:ext cx="9070442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96132"/>
              </p:ext>
            </p:extLst>
          </p:nvPr>
        </p:nvGraphicFramePr>
        <p:xfrm>
          <a:off x="3721914" y="948265"/>
          <a:ext cx="4758810" cy="51138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64412"/>
                <a:gridCol w="1578879"/>
                <a:gridCol w="2115519"/>
              </a:tblGrid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81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088394"/>
              </p:ext>
            </p:extLst>
          </p:nvPr>
        </p:nvGraphicFramePr>
        <p:xfrm>
          <a:off x="1488284" y="1043092"/>
          <a:ext cx="9266238" cy="512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26172</TotalTime>
  <Words>294</Words>
  <Application>Microsoft Office PowerPoint</Application>
  <PresentationFormat>Panorámica</PresentationFormat>
  <Paragraphs>215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1049</cp:revision>
  <cp:lastPrinted>2017-12-16T16:54:23Z</cp:lastPrinted>
  <dcterms:created xsi:type="dcterms:W3CDTF">2016-01-13T16:13:53Z</dcterms:created>
  <dcterms:modified xsi:type="dcterms:W3CDTF">2017-12-16T16:55:04Z</dcterms:modified>
</cp:coreProperties>
</file>