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70" r:id="rId6"/>
    <p:sldId id="366" r:id="rId7"/>
    <p:sldId id="372" r:id="rId8"/>
    <p:sldId id="373" r:id="rId9"/>
    <p:sldId id="374" r:id="rId10"/>
    <p:sldId id="375" r:id="rId11"/>
    <p:sldId id="376" r:id="rId12"/>
    <p:sldId id="259" r:id="rId13"/>
  </p:sldIdLst>
  <p:sldSz cx="12192000" cy="6858000"/>
  <p:notesSz cx="7315200" cy="123444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6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53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Temp\Tablas\Centros_Poblados_Inundacion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Temp\Tablas\Centros_Poblados_Inundacion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Temp\Tablas\Centros_Poblados_Mov_Mas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Temp\Tablas\Centros_Poblados_Mov_Mas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GRAFICO'!$G$3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4"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5"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GRAFICO'!$F$4:$F$19</c:f>
              <c:strCache>
                <c:ptCount val="16"/>
                <c:pt idx="0">
                  <c:v>AMAZONAS</c:v>
                </c:pt>
                <c:pt idx="1">
                  <c:v>ANCASH</c:v>
                </c:pt>
                <c:pt idx="2">
                  <c:v>APURIMAC</c:v>
                </c:pt>
                <c:pt idx="3">
                  <c:v>AREQUIPA</c:v>
                </c:pt>
                <c:pt idx="4">
                  <c:v>AYACUCHO</c:v>
                </c:pt>
                <c:pt idx="5">
                  <c:v>CUSCO</c:v>
                </c:pt>
                <c:pt idx="6">
                  <c:v>HUANCAVELICA</c:v>
                </c:pt>
                <c:pt idx="7">
                  <c:v>HUANUCO</c:v>
                </c:pt>
                <c:pt idx="8">
                  <c:v>JUNIN</c:v>
                </c:pt>
                <c:pt idx="9">
                  <c:v>LIMA</c:v>
                </c:pt>
                <c:pt idx="10">
                  <c:v>LORETO</c:v>
                </c:pt>
                <c:pt idx="11">
                  <c:v>MADRE DE DIOS</c:v>
                </c:pt>
                <c:pt idx="12">
                  <c:v>PASCO</c:v>
                </c:pt>
                <c:pt idx="13">
                  <c:v>PUNO</c:v>
                </c:pt>
                <c:pt idx="14">
                  <c:v>SAN MARTIN</c:v>
                </c:pt>
                <c:pt idx="15">
                  <c:v>UCAYALI</c:v>
                </c:pt>
              </c:strCache>
            </c:strRef>
          </c:cat>
          <c:val>
            <c:numRef>
              <c:f>'TABLA Y GRAFICO'!$G$4:$G$19</c:f>
              <c:numCache>
                <c:formatCode>#,##0</c:formatCode>
                <c:ptCount val="16"/>
                <c:pt idx="0">
                  <c:v>4</c:v>
                </c:pt>
                <c:pt idx="1">
                  <c:v>4</c:v>
                </c:pt>
                <c:pt idx="2">
                  <c:v>1</c:v>
                </c:pt>
                <c:pt idx="3">
                  <c:v>16</c:v>
                </c:pt>
                <c:pt idx="4">
                  <c:v>17</c:v>
                </c:pt>
                <c:pt idx="5">
                  <c:v>7</c:v>
                </c:pt>
                <c:pt idx="6">
                  <c:v>7</c:v>
                </c:pt>
                <c:pt idx="7">
                  <c:v>8</c:v>
                </c:pt>
                <c:pt idx="8">
                  <c:v>13</c:v>
                </c:pt>
                <c:pt idx="9">
                  <c:v>4</c:v>
                </c:pt>
                <c:pt idx="10">
                  <c:v>4</c:v>
                </c:pt>
                <c:pt idx="11">
                  <c:v>9</c:v>
                </c:pt>
                <c:pt idx="12">
                  <c:v>4</c:v>
                </c:pt>
                <c:pt idx="13">
                  <c:v>1</c:v>
                </c:pt>
                <c:pt idx="14">
                  <c:v>14</c:v>
                </c:pt>
                <c:pt idx="15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574789088"/>
        <c:axId val="574790768"/>
      </c:barChart>
      <c:catAx>
        <c:axId val="57478908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74790768"/>
        <c:crosses val="autoZero"/>
        <c:auto val="1"/>
        <c:lblAlgn val="ctr"/>
        <c:lblOffset val="100"/>
        <c:noMultiLvlLbl val="0"/>
      </c:catAx>
      <c:valAx>
        <c:axId val="57479076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74789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GRAFICO'!$K$3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4"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5"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GRAFICO'!$J$4:$J$19</c:f>
              <c:strCache>
                <c:ptCount val="16"/>
                <c:pt idx="0">
                  <c:v>AMAZONAS</c:v>
                </c:pt>
                <c:pt idx="1">
                  <c:v>ANCASH</c:v>
                </c:pt>
                <c:pt idx="2">
                  <c:v>APURIMAC</c:v>
                </c:pt>
                <c:pt idx="3">
                  <c:v>AREQUIPA</c:v>
                </c:pt>
                <c:pt idx="4">
                  <c:v>AYACUCHO</c:v>
                </c:pt>
                <c:pt idx="5">
                  <c:v>CUSCO</c:v>
                </c:pt>
                <c:pt idx="6">
                  <c:v>HUANCAVELICA</c:v>
                </c:pt>
                <c:pt idx="7">
                  <c:v>HUANUCO</c:v>
                </c:pt>
                <c:pt idx="8">
                  <c:v>JUNIN</c:v>
                </c:pt>
                <c:pt idx="9">
                  <c:v>LIMA</c:v>
                </c:pt>
                <c:pt idx="10">
                  <c:v>LORETO</c:v>
                </c:pt>
                <c:pt idx="11">
                  <c:v>MADRE DE DIOS</c:v>
                </c:pt>
                <c:pt idx="12">
                  <c:v>PASCO</c:v>
                </c:pt>
                <c:pt idx="13">
                  <c:v>PUNO</c:v>
                </c:pt>
                <c:pt idx="14">
                  <c:v>SAN MARTIN</c:v>
                </c:pt>
                <c:pt idx="15">
                  <c:v>UCAYALI</c:v>
                </c:pt>
              </c:strCache>
            </c:strRef>
          </c:cat>
          <c:val>
            <c:numRef>
              <c:f>'TABLA Y GRAFICO'!$K$4:$K$19</c:f>
              <c:numCache>
                <c:formatCode>#,##0</c:formatCode>
                <c:ptCount val="16"/>
                <c:pt idx="0">
                  <c:v>18569</c:v>
                </c:pt>
                <c:pt idx="1">
                  <c:v>266</c:v>
                </c:pt>
                <c:pt idx="2">
                  <c:v>32</c:v>
                </c:pt>
                <c:pt idx="3">
                  <c:v>11115</c:v>
                </c:pt>
                <c:pt idx="4">
                  <c:v>1245</c:v>
                </c:pt>
                <c:pt idx="5">
                  <c:v>5779</c:v>
                </c:pt>
                <c:pt idx="6">
                  <c:v>455</c:v>
                </c:pt>
                <c:pt idx="7">
                  <c:v>6331</c:v>
                </c:pt>
                <c:pt idx="8">
                  <c:v>99763</c:v>
                </c:pt>
                <c:pt idx="9">
                  <c:v>95</c:v>
                </c:pt>
                <c:pt idx="10">
                  <c:v>13686</c:v>
                </c:pt>
                <c:pt idx="11">
                  <c:v>86477</c:v>
                </c:pt>
                <c:pt idx="12">
                  <c:v>5576</c:v>
                </c:pt>
                <c:pt idx="13">
                  <c:v>45</c:v>
                </c:pt>
                <c:pt idx="14">
                  <c:v>95373</c:v>
                </c:pt>
                <c:pt idx="15">
                  <c:v>7488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576306224"/>
        <c:axId val="576306784"/>
      </c:barChart>
      <c:catAx>
        <c:axId val="57630622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76306784"/>
        <c:crosses val="autoZero"/>
        <c:auto val="1"/>
        <c:lblAlgn val="ctr"/>
        <c:lblOffset val="100"/>
        <c:noMultiLvlLbl val="0"/>
      </c:catAx>
      <c:valAx>
        <c:axId val="57630678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76306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GRAFICO'!$G$3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GRAFICO'!$F$4:$F$19</c:f>
              <c:strCache>
                <c:ptCount val="16"/>
                <c:pt idx="0">
                  <c:v>AMAZONAS</c:v>
                </c:pt>
                <c:pt idx="1">
                  <c:v>ANCASH</c:v>
                </c:pt>
                <c:pt idx="2">
                  <c:v>APURIMAC</c:v>
                </c:pt>
                <c:pt idx="3">
                  <c:v>AREQUIPA</c:v>
                </c:pt>
                <c:pt idx="4">
                  <c:v>AYACUCHO</c:v>
                </c:pt>
                <c:pt idx="5">
                  <c:v>CUSCO</c:v>
                </c:pt>
                <c:pt idx="6">
                  <c:v>HUANCAVELICA</c:v>
                </c:pt>
                <c:pt idx="7">
                  <c:v>HUANUCO</c:v>
                </c:pt>
                <c:pt idx="8">
                  <c:v>JUNIN</c:v>
                </c:pt>
                <c:pt idx="9">
                  <c:v>LIMA</c:v>
                </c:pt>
                <c:pt idx="10">
                  <c:v>LORETO</c:v>
                </c:pt>
                <c:pt idx="11">
                  <c:v>MADRE DE DIOS</c:v>
                </c:pt>
                <c:pt idx="12">
                  <c:v>PASCO</c:v>
                </c:pt>
                <c:pt idx="13">
                  <c:v>PUNO</c:v>
                </c:pt>
                <c:pt idx="14">
                  <c:v>SAN MARTIN</c:v>
                </c:pt>
                <c:pt idx="15">
                  <c:v>UCAYALI</c:v>
                </c:pt>
              </c:strCache>
            </c:strRef>
          </c:cat>
          <c:val>
            <c:numRef>
              <c:f>'TABLA Y GRAFICO'!$G$4:$G$19</c:f>
              <c:numCache>
                <c:formatCode>#,##0</c:formatCode>
                <c:ptCount val="16"/>
                <c:pt idx="0">
                  <c:v>37</c:v>
                </c:pt>
                <c:pt idx="1">
                  <c:v>20</c:v>
                </c:pt>
                <c:pt idx="2">
                  <c:v>6</c:v>
                </c:pt>
                <c:pt idx="3">
                  <c:v>26</c:v>
                </c:pt>
                <c:pt idx="4">
                  <c:v>34</c:v>
                </c:pt>
                <c:pt idx="5">
                  <c:v>11</c:v>
                </c:pt>
                <c:pt idx="6">
                  <c:v>26</c:v>
                </c:pt>
                <c:pt idx="7">
                  <c:v>13</c:v>
                </c:pt>
                <c:pt idx="8">
                  <c:v>18</c:v>
                </c:pt>
                <c:pt idx="9">
                  <c:v>42</c:v>
                </c:pt>
                <c:pt idx="10">
                  <c:v>4</c:v>
                </c:pt>
                <c:pt idx="11">
                  <c:v>4</c:v>
                </c:pt>
                <c:pt idx="12">
                  <c:v>7</c:v>
                </c:pt>
                <c:pt idx="13">
                  <c:v>4</c:v>
                </c:pt>
                <c:pt idx="14">
                  <c:v>17</c:v>
                </c:pt>
                <c:pt idx="15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576309024"/>
        <c:axId val="576309584"/>
      </c:barChart>
      <c:catAx>
        <c:axId val="57630902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76309584"/>
        <c:crosses val="autoZero"/>
        <c:auto val="1"/>
        <c:lblAlgn val="ctr"/>
        <c:lblOffset val="100"/>
        <c:noMultiLvlLbl val="0"/>
      </c:catAx>
      <c:valAx>
        <c:axId val="57630958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76309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GRAFICO'!$K$3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GRAFICO'!$J$4:$J$19</c:f>
              <c:strCache>
                <c:ptCount val="16"/>
                <c:pt idx="0">
                  <c:v>AMAZONAS</c:v>
                </c:pt>
                <c:pt idx="1">
                  <c:v>ANCASH</c:v>
                </c:pt>
                <c:pt idx="2">
                  <c:v>APURIMAC</c:v>
                </c:pt>
                <c:pt idx="3">
                  <c:v>AREQUIPA</c:v>
                </c:pt>
                <c:pt idx="4">
                  <c:v>AYACUCHO</c:v>
                </c:pt>
                <c:pt idx="5">
                  <c:v>CUSCO</c:v>
                </c:pt>
                <c:pt idx="6">
                  <c:v>HUANCAVELICA</c:v>
                </c:pt>
                <c:pt idx="7">
                  <c:v>HUANUCO</c:v>
                </c:pt>
                <c:pt idx="8">
                  <c:v>JUNIN</c:v>
                </c:pt>
                <c:pt idx="9">
                  <c:v>LIMA</c:v>
                </c:pt>
                <c:pt idx="10">
                  <c:v>LORETO</c:v>
                </c:pt>
                <c:pt idx="11">
                  <c:v>MADRE DE DIOS</c:v>
                </c:pt>
                <c:pt idx="12">
                  <c:v>PASCO</c:v>
                </c:pt>
                <c:pt idx="13">
                  <c:v>PUNO</c:v>
                </c:pt>
                <c:pt idx="14">
                  <c:v>SAN MARTIN</c:v>
                </c:pt>
                <c:pt idx="15">
                  <c:v>UCAYALI</c:v>
                </c:pt>
              </c:strCache>
            </c:strRef>
          </c:cat>
          <c:val>
            <c:numRef>
              <c:f>'TABLA Y GRAFICO'!$K$4:$K$19</c:f>
              <c:numCache>
                <c:formatCode>#,##0</c:formatCode>
                <c:ptCount val="16"/>
                <c:pt idx="0">
                  <c:v>42997</c:v>
                </c:pt>
                <c:pt idx="1">
                  <c:v>63395</c:v>
                </c:pt>
                <c:pt idx="2">
                  <c:v>4178</c:v>
                </c:pt>
                <c:pt idx="3">
                  <c:v>45419</c:v>
                </c:pt>
                <c:pt idx="4">
                  <c:v>61551</c:v>
                </c:pt>
                <c:pt idx="5">
                  <c:v>21213</c:v>
                </c:pt>
                <c:pt idx="6">
                  <c:v>22790</c:v>
                </c:pt>
                <c:pt idx="7">
                  <c:v>15451</c:v>
                </c:pt>
                <c:pt idx="8">
                  <c:v>124196</c:v>
                </c:pt>
                <c:pt idx="9">
                  <c:v>51112</c:v>
                </c:pt>
                <c:pt idx="10">
                  <c:v>2510</c:v>
                </c:pt>
                <c:pt idx="11">
                  <c:v>2329</c:v>
                </c:pt>
                <c:pt idx="12">
                  <c:v>7622</c:v>
                </c:pt>
                <c:pt idx="13">
                  <c:v>8487</c:v>
                </c:pt>
                <c:pt idx="14">
                  <c:v>172112</c:v>
                </c:pt>
                <c:pt idx="15">
                  <c:v>3971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576311824"/>
        <c:axId val="576312384"/>
      </c:barChart>
      <c:catAx>
        <c:axId val="57631182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76312384"/>
        <c:crosses val="autoZero"/>
        <c:auto val="1"/>
        <c:lblAlgn val="ctr"/>
        <c:lblOffset val="100"/>
        <c:noMultiLvlLbl val="0"/>
      </c:catAx>
      <c:valAx>
        <c:axId val="57631238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76311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21" y="12"/>
            <a:ext cx="3170717" cy="617910"/>
          </a:xfrm>
          <a:prstGeom prst="rect">
            <a:avLst/>
          </a:prstGeom>
        </p:spPr>
        <p:txBody>
          <a:bodyPr vert="horz" lIns="77406" tIns="38704" rIns="77406" bIns="38704" rtlCol="0"/>
          <a:lstStyle>
            <a:lvl1pPr algn="l">
              <a:defRPr sz="11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2796" y="12"/>
            <a:ext cx="3170717" cy="617910"/>
          </a:xfrm>
          <a:prstGeom prst="rect">
            <a:avLst/>
          </a:prstGeom>
        </p:spPr>
        <p:txBody>
          <a:bodyPr vert="horz" lIns="77406" tIns="38704" rIns="77406" bIns="38704" rtlCol="0"/>
          <a:lstStyle>
            <a:lvl1pPr algn="r">
              <a:defRPr sz="1100"/>
            </a:lvl1pPr>
          </a:lstStyle>
          <a:p>
            <a:fld id="{5D9D88A4-A731-4438-A4DC-AEACE4610CBD}" type="datetimeFigureOut">
              <a:rPr lang="es-PE" smtClean="0"/>
              <a:t>23/12/2017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46038" y="1541463"/>
            <a:ext cx="7407276" cy="4167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7406" tIns="38704" rIns="77406" bIns="38704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187" y="5940240"/>
            <a:ext cx="5852844" cy="4860373"/>
          </a:xfrm>
          <a:prstGeom prst="rect">
            <a:avLst/>
          </a:prstGeom>
        </p:spPr>
        <p:txBody>
          <a:bodyPr vert="horz" lIns="77406" tIns="38704" rIns="77406" bIns="38704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21" y="11726499"/>
            <a:ext cx="3170717" cy="617910"/>
          </a:xfrm>
          <a:prstGeom prst="rect">
            <a:avLst/>
          </a:prstGeom>
        </p:spPr>
        <p:txBody>
          <a:bodyPr vert="horz" lIns="77406" tIns="38704" rIns="77406" bIns="38704" rtlCol="0" anchor="b"/>
          <a:lstStyle>
            <a:lvl1pPr algn="l">
              <a:defRPr sz="11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2796" y="11726499"/>
            <a:ext cx="3170717" cy="617910"/>
          </a:xfrm>
          <a:prstGeom prst="rect">
            <a:avLst/>
          </a:prstGeom>
        </p:spPr>
        <p:txBody>
          <a:bodyPr vert="horz" lIns="77406" tIns="38704" rIns="77406" bIns="38704" rtlCol="0" anchor="b"/>
          <a:lstStyle>
            <a:lvl1pPr algn="r">
              <a:defRPr sz="11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6038" y="1541463"/>
            <a:ext cx="7407276" cy="41671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23/12/2017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23/12/2017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23/12/2017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23/12/2017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23/12/2017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23/12/2017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23/12/2017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23/12/2017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23/12/2017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23/12/2017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23/12/2017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23/12/2017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23/12/2017 (06:00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465362"/>
              </p:ext>
            </p:extLst>
          </p:nvPr>
        </p:nvGraphicFramePr>
        <p:xfrm>
          <a:off x="3859260" y="1113357"/>
          <a:ext cx="4524287" cy="5177376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125211"/>
                <a:gridCol w="1669063"/>
                <a:gridCol w="1730013"/>
              </a:tblGrid>
              <a:tr h="2876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876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42,997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76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63,395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76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4,178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76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45,419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76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61,551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76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21,213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76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22,790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76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15,451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76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124,196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76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4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51,112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76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4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2,510</a:t>
                      </a:r>
                      <a:endParaRPr lang="es-PE" sz="14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76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2,329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76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7,622</a:t>
                      </a:r>
                      <a:endParaRPr lang="es-PE" sz="14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76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8,487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76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172,112</a:t>
                      </a:r>
                      <a:endParaRPr lang="es-PE" sz="14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76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3,971</a:t>
                      </a:r>
                      <a:endParaRPr lang="es-PE" sz="14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7632">
                <a:tc>
                  <a:txBody>
                    <a:bodyPr/>
                    <a:lstStyle/>
                    <a:p>
                      <a:pPr algn="ctr" fontAlgn="ctr"/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649,333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74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5750937"/>
              </p:ext>
            </p:extLst>
          </p:nvPr>
        </p:nvGraphicFramePr>
        <p:xfrm>
          <a:off x="1136918" y="1076959"/>
          <a:ext cx="9968971" cy="5289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489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32" y="212158"/>
            <a:ext cx="11743267" cy="6566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41" y="646013"/>
            <a:ext cx="4249616" cy="601943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806" y="656761"/>
            <a:ext cx="4242029" cy="600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6356" y="503542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275008"/>
              </p:ext>
            </p:extLst>
          </p:nvPr>
        </p:nvGraphicFramePr>
        <p:xfrm>
          <a:off x="3799425" y="1037167"/>
          <a:ext cx="4677828" cy="5321304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046299"/>
                <a:gridCol w="1552010"/>
                <a:gridCol w="2079519"/>
              </a:tblGrid>
              <a:tr h="2956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956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56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4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56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56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4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56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56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56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56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56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56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4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56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4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56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56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56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56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4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4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56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5628">
                <a:tc>
                  <a:txBody>
                    <a:bodyPr/>
                    <a:lstStyle/>
                    <a:p>
                      <a:pPr algn="ctr" fontAlgn="ctr"/>
                      <a:endParaRPr lang="es-PE" sz="14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117</a:t>
                      </a:r>
                      <a:endParaRPr lang="es-PE" sz="14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3175" y="432503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8051978"/>
              </p:ext>
            </p:extLst>
          </p:nvPr>
        </p:nvGraphicFramePr>
        <p:xfrm>
          <a:off x="1142205" y="949960"/>
          <a:ext cx="9985905" cy="5273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339458" y="470081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054288"/>
              </p:ext>
            </p:extLst>
          </p:nvPr>
        </p:nvGraphicFramePr>
        <p:xfrm>
          <a:off x="3941273" y="952498"/>
          <a:ext cx="4320091" cy="5439834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074426"/>
                <a:gridCol w="1593734"/>
                <a:gridCol w="1651931"/>
              </a:tblGrid>
              <a:tr h="3022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022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18,569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22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4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266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22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22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11,115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22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1,245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22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5,779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22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455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22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6,331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22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99,763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22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4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95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22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4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13,686</a:t>
                      </a:r>
                      <a:endParaRPr lang="es-PE" sz="14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22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86,477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22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5,576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22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45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22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95,373</a:t>
                      </a:r>
                      <a:endParaRPr lang="es-PE" sz="14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22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7,488</a:t>
                      </a:r>
                      <a:endParaRPr lang="es-PE" sz="14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2213">
                <a:tc>
                  <a:txBody>
                    <a:bodyPr/>
                    <a:lstStyle/>
                    <a:p>
                      <a:pPr algn="ctr" fontAlgn="ctr"/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352,295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57139" y="575106"/>
            <a:ext cx="3528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059804"/>
              </p:ext>
            </p:extLst>
          </p:nvPr>
        </p:nvGraphicFramePr>
        <p:xfrm>
          <a:off x="1158085" y="1034626"/>
          <a:ext cx="9926638" cy="5273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860257" y="470081"/>
            <a:ext cx="4482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 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54942"/>
              </p:ext>
            </p:extLst>
          </p:nvPr>
        </p:nvGraphicFramePr>
        <p:xfrm>
          <a:off x="3901288" y="986361"/>
          <a:ext cx="4400062" cy="5389038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984170"/>
                <a:gridCol w="1459853"/>
                <a:gridCol w="1956039"/>
              </a:tblGrid>
              <a:tr h="29939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9939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37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939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4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939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939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4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939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939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939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939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939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es-PE" sz="14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939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42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939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4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939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939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939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939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PE" sz="14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939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9391">
                <a:tc>
                  <a:txBody>
                    <a:bodyPr/>
                    <a:lstStyle/>
                    <a:p>
                      <a:pPr algn="ctr" fontAlgn="ctr"/>
                      <a:endParaRPr lang="es-PE" sz="14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270</a:t>
                      </a:r>
                      <a:endParaRPr lang="es-PE" sz="14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36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45074" y="575106"/>
            <a:ext cx="4552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5687984"/>
              </p:ext>
            </p:extLst>
          </p:nvPr>
        </p:nvGraphicFramePr>
        <p:xfrm>
          <a:off x="1124217" y="1068494"/>
          <a:ext cx="9994371" cy="5273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540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26549</TotalTime>
  <Words>320</Words>
  <Application>Microsoft Office PowerPoint</Application>
  <PresentationFormat>Panorámica</PresentationFormat>
  <Paragraphs>233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1089</cp:revision>
  <cp:lastPrinted>2017-12-23T12:28:25Z</cp:lastPrinted>
  <dcterms:created xsi:type="dcterms:W3CDTF">2016-01-13T16:13:53Z</dcterms:created>
  <dcterms:modified xsi:type="dcterms:W3CDTF">2017-12-23T12:37:12Z</dcterms:modified>
</cp:coreProperties>
</file>