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0"/>
  </p:notesMasterIdLst>
  <p:sldIdLst>
    <p:sldId id="270" r:id="rId2"/>
    <p:sldId id="364" r:id="rId3"/>
    <p:sldId id="350" r:id="rId4"/>
    <p:sldId id="362" r:id="rId5"/>
    <p:sldId id="370" r:id="rId6"/>
    <p:sldId id="366" r:id="rId7"/>
    <p:sldId id="372" r:id="rId8"/>
    <p:sldId id="259" r:id="rId9"/>
  </p:sldIdLst>
  <p:sldSz cx="12192000" cy="6858000"/>
  <p:notesSz cx="7315200" cy="123444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27F97BB-C833-4FB7-BDE5-3F7075034690}" styleName="Estilo temático 2 - Énfasi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Estilo temático 2 - Énfasi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66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534" y="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oleObject" Target="../embeddings/oleObject1.bin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oleObject" Target="file:///D:\MODULO20\Desktop\calculos\Centros_Poblados_Inundaciones.xlsx" TargetMode="Externa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oleObject" Target="../embeddings/oleObject2.bin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 dirty="0" smtClean="0"/>
              <a:t>DISTRITOS</a:t>
            </a:r>
            <a:endParaRPr lang="es-PE" dirty="0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[Centros_Poblados_Inundaciones_TARDE.xlsx]Hoja2!$F$3</c:f>
              <c:strCache>
                <c:ptCount val="1"/>
                <c:pt idx="0">
                  <c:v>DISTRITO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[Centros_Poblados_Inundaciones_TARDE.xlsx]Hoja2!$E$4:$E$14</c:f>
              <c:strCache>
                <c:ptCount val="11"/>
                <c:pt idx="0">
                  <c:v>AMAZONAS</c:v>
                </c:pt>
                <c:pt idx="1">
                  <c:v>AYACUCHO</c:v>
                </c:pt>
                <c:pt idx="2">
                  <c:v>CUSCO</c:v>
                </c:pt>
                <c:pt idx="3">
                  <c:v>HUANCAVELICA</c:v>
                </c:pt>
                <c:pt idx="4">
                  <c:v>HUANUCO</c:v>
                </c:pt>
                <c:pt idx="5">
                  <c:v>JUNIN</c:v>
                </c:pt>
                <c:pt idx="6">
                  <c:v>LIMA</c:v>
                </c:pt>
                <c:pt idx="7">
                  <c:v>LORETO</c:v>
                </c:pt>
                <c:pt idx="8">
                  <c:v>MADRE DE DIOS</c:v>
                </c:pt>
                <c:pt idx="9">
                  <c:v>PASCO</c:v>
                </c:pt>
                <c:pt idx="10">
                  <c:v>UCAYALI</c:v>
                </c:pt>
              </c:strCache>
            </c:strRef>
          </c:cat>
          <c:val>
            <c:numRef>
              <c:f>[Centros_Poblados_Inundaciones_TARDE.xlsx]Hoja2!$F$4:$F$14</c:f>
              <c:numCache>
                <c:formatCode>General</c:formatCode>
                <c:ptCount val="11"/>
                <c:pt idx="0">
                  <c:v>5</c:v>
                </c:pt>
                <c:pt idx="1">
                  <c:v>26</c:v>
                </c:pt>
                <c:pt idx="2">
                  <c:v>5</c:v>
                </c:pt>
                <c:pt idx="3">
                  <c:v>19</c:v>
                </c:pt>
                <c:pt idx="4">
                  <c:v>6</c:v>
                </c:pt>
                <c:pt idx="5">
                  <c:v>50</c:v>
                </c:pt>
                <c:pt idx="6">
                  <c:v>4</c:v>
                </c:pt>
                <c:pt idx="7">
                  <c:v>8</c:v>
                </c:pt>
                <c:pt idx="8">
                  <c:v>10</c:v>
                </c:pt>
                <c:pt idx="9">
                  <c:v>10</c:v>
                </c:pt>
                <c:pt idx="10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88609072"/>
        <c:axId val="688609632"/>
      </c:barChart>
      <c:catAx>
        <c:axId val="68860907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8609632"/>
        <c:crosses val="autoZero"/>
        <c:auto val="1"/>
        <c:lblAlgn val="ctr"/>
        <c:lblOffset val="100"/>
        <c:noMultiLvlLbl val="0"/>
      </c:catAx>
      <c:valAx>
        <c:axId val="68860963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860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POBLACIÓN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solidFill>
            <a:schemeClr val="accent1"/>
          </a:solidFill>
          <a:ln w="9525" cap="flat" cmpd="sng" algn="ctr">
            <a:noFill/>
            <a:miter lim="800000"/>
          </a:ln>
          <a:effectLst/>
          <a:sp3d/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Hoja1!$G$3</c:f>
              <c:strCache>
                <c:ptCount val="1"/>
                <c:pt idx="0">
                  <c:v>POBLACIÓN</c:v>
                </c:pt>
              </c:strCache>
            </c:strRef>
          </c:tx>
          <c:spPr>
            <a:noFill/>
            <a:ln w="15875" cap="flat" cmpd="sng" algn="ctr">
              <a:solidFill>
                <a:srgbClr val="0066FF"/>
              </a:solidFill>
              <a:miter lim="800000"/>
            </a:ln>
            <a:effectLst>
              <a:glow rad="50800">
                <a:srgbClr val="66FFFF">
                  <a:alpha val="24706"/>
                </a:srgbClr>
              </a:glow>
            </a:effectLst>
          </c:spPr>
          <c:invertIfNegative val="0"/>
          <c:dLbls>
            <c:dLbl>
              <c:idx val="3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4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s-PE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dLbl>
              <c:idx val="5"/>
              <c:layout/>
              <c:spPr>
                <a:solidFill>
                  <a:srgbClr val="CCECFF"/>
                </a:solidFill>
                <a:ln>
                  <a:noFill/>
                </a:ln>
                <a:effectLst>
                  <a:glow rad="50800">
                    <a:srgbClr val="4472C4">
                      <a:satMod val="175000"/>
                      <a:alpha val="40000"/>
                    </a:srgbClr>
                  </a:glow>
                </a:effectLst>
              </c:spPr>
              <c:txPr>
                <a:bodyPr rot="0" spcFirstLastPara="1" vertOverflow="clip" horzOverflow="clip" vert="horz" wrap="square" lIns="38100" tIns="19050" rIns="38100" bIns="19050" anchor="ctr" anchorCtr="0">
                  <a:spAutoFit/>
                </a:bodyPr>
                <a:lstStyle/>
                <a:p>
                  <a:pPr algn="ctr" rtl="0">
                    <a:defRPr lang="en-US" sz="900" b="1" i="1" u="none" strike="noStrike" kern="1200" baseline="0">
                      <a:solidFill>
                        <a:srgbClr val="5B9BD5">
                          <a:lumMod val="50000"/>
                        </a:srgbClr>
                      </a:solidFill>
                      <a:effectLst>
                        <a:glow rad="63500">
                          <a:schemeClr val="accent5">
                            <a:satMod val="175000"/>
                            <a:alpha val="40000"/>
                          </a:schemeClr>
                        </a:glow>
                      </a:effectLst>
                      <a:latin typeface="+mn-lt"/>
                      <a:ea typeface="+mn-ea"/>
                      <a:cs typeface="+mn-cs"/>
                    </a:defRPr>
                  </a:pPr>
                  <a:endParaRPr lang="es-PE"/>
                </a:p>
              </c:txPr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wedgeRectCallout">
                      <a:avLst/>
                    </a:prstGeom>
                    <a:noFill/>
                    <a:ln>
                      <a:noFill/>
                    </a:ln>
                  </c15:spPr>
                  <c15:layout/>
                </c:ext>
              </c:extLst>
            </c:dLbl>
            <c:spPr>
              <a:solidFill>
                <a:srgbClr val="CCECFF"/>
              </a:solidFill>
              <a:ln>
                <a:noFill/>
              </a:ln>
              <a:effectLst>
                <a:glow rad="50800">
                  <a:srgbClr val="4472C4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solidFill>
                      <a:schemeClr val="accent1">
                        <a:lumMod val="50000"/>
                      </a:schemeClr>
                    </a:solidFill>
                    <a:effectLst>
                      <a:glow rad="63500">
                        <a:schemeClr val="accent5">
                          <a:satMod val="175000"/>
                          <a:alpha val="40000"/>
                        </a:schemeClr>
                      </a:glow>
                    </a:effectLst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Hoja1!$F$4:$F$14</c:f>
              <c:strCache>
                <c:ptCount val="11"/>
                <c:pt idx="0">
                  <c:v>AMAZONAS</c:v>
                </c:pt>
                <c:pt idx="1">
                  <c:v>AYACUCHO</c:v>
                </c:pt>
                <c:pt idx="2">
                  <c:v>CUSCO</c:v>
                </c:pt>
                <c:pt idx="3">
                  <c:v>HUANCAVELICA</c:v>
                </c:pt>
                <c:pt idx="4">
                  <c:v>HUANUCO</c:v>
                </c:pt>
                <c:pt idx="5">
                  <c:v>JUNIN</c:v>
                </c:pt>
                <c:pt idx="6">
                  <c:v>LIMA</c:v>
                </c:pt>
                <c:pt idx="7">
                  <c:v>LORETO</c:v>
                </c:pt>
                <c:pt idx="8">
                  <c:v>MADRE DE DIOS</c:v>
                </c:pt>
                <c:pt idx="9">
                  <c:v>PASCO</c:v>
                </c:pt>
                <c:pt idx="10">
                  <c:v>UCAYALI</c:v>
                </c:pt>
              </c:strCache>
            </c:strRef>
          </c:cat>
          <c:val>
            <c:numRef>
              <c:f>Hoja1!$G$4:$G$14</c:f>
              <c:numCache>
                <c:formatCode>#,##0</c:formatCode>
                <c:ptCount val="11"/>
                <c:pt idx="0">
                  <c:v>19858</c:v>
                </c:pt>
                <c:pt idx="1">
                  <c:v>8041</c:v>
                </c:pt>
                <c:pt idx="2">
                  <c:v>8300</c:v>
                </c:pt>
                <c:pt idx="3">
                  <c:v>17965</c:v>
                </c:pt>
                <c:pt idx="4">
                  <c:v>1262</c:v>
                </c:pt>
                <c:pt idx="5">
                  <c:v>517582</c:v>
                </c:pt>
                <c:pt idx="6">
                  <c:v>95</c:v>
                </c:pt>
                <c:pt idx="7">
                  <c:v>19802</c:v>
                </c:pt>
                <c:pt idx="8">
                  <c:v>92249</c:v>
                </c:pt>
                <c:pt idx="9">
                  <c:v>38133</c:v>
                </c:pt>
                <c:pt idx="10">
                  <c:v>5753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90958432"/>
        <c:axId val="590958992"/>
      </c:barChart>
      <c:catAx>
        <c:axId val="59095843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90958992"/>
        <c:crosses val="autoZero"/>
        <c:auto val="1"/>
        <c:lblAlgn val="ctr"/>
        <c:lblOffset val="100"/>
        <c:noMultiLvlLbl val="0"/>
      </c:catAx>
      <c:valAx>
        <c:axId val="59095899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909584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DISTRITOS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[Centros_Poblados_Mov_Masa_TARDE.xlsx]Hoja2!$G$2</c:f>
              <c:strCache>
                <c:ptCount val="1"/>
                <c:pt idx="0">
                  <c:v>DISTRITOS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[Centros_Poblados_Mov_Masa_TARDE.xlsx]Hoja2!$F$3:$F$18</c:f>
              <c:strCache>
                <c:ptCount val="16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AYACUCHO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ICA</c:v>
                </c:pt>
                <c:pt idx="8">
                  <c:v>JUNIN</c:v>
                </c:pt>
                <c:pt idx="9">
                  <c:v>LA LIBERTAD</c:v>
                </c:pt>
                <c:pt idx="10">
                  <c:v>LIMA</c:v>
                </c:pt>
                <c:pt idx="11">
                  <c:v>LORETO</c:v>
                </c:pt>
                <c:pt idx="12">
                  <c:v>MADRE DE DIOS</c:v>
                </c:pt>
                <c:pt idx="13">
                  <c:v>PASCO</c:v>
                </c:pt>
                <c:pt idx="14">
                  <c:v>SAN MARTIN</c:v>
                </c:pt>
                <c:pt idx="15">
                  <c:v>UCAYALI</c:v>
                </c:pt>
              </c:strCache>
            </c:strRef>
          </c:cat>
          <c:val>
            <c:numRef>
              <c:f>[Centros_Poblados_Mov_Masa_TARDE.xlsx]Hoja2!$G$3:$G$18</c:f>
              <c:numCache>
                <c:formatCode>General</c:formatCode>
                <c:ptCount val="16"/>
                <c:pt idx="0">
                  <c:v>12</c:v>
                </c:pt>
                <c:pt idx="1">
                  <c:v>47</c:v>
                </c:pt>
                <c:pt idx="2">
                  <c:v>2</c:v>
                </c:pt>
                <c:pt idx="3">
                  <c:v>61</c:v>
                </c:pt>
                <c:pt idx="4">
                  <c:v>16</c:v>
                </c:pt>
                <c:pt idx="5">
                  <c:v>71</c:v>
                </c:pt>
                <c:pt idx="6">
                  <c:v>51</c:v>
                </c:pt>
                <c:pt idx="7">
                  <c:v>1</c:v>
                </c:pt>
                <c:pt idx="8">
                  <c:v>96</c:v>
                </c:pt>
                <c:pt idx="9">
                  <c:v>8</c:v>
                </c:pt>
                <c:pt idx="10">
                  <c:v>56</c:v>
                </c:pt>
                <c:pt idx="11">
                  <c:v>3</c:v>
                </c:pt>
                <c:pt idx="12">
                  <c:v>4</c:v>
                </c:pt>
                <c:pt idx="13">
                  <c:v>17</c:v>
                </c:pt>
                <c:pt idx="14">
                  <c:v>1</c:v>
                </c:pt>
                <c:pt idx="15">
                  <c:v>2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590956752"/>
        <c:axId val="590960672"/>
      </c:barChart>
      <c:catAx>
        <c:axId val="59095675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90960672"/>
        <c:crosses val="autoZero"/>
        <c:auto val="1"/>
        <c:lblAlgn val="ctr"/>
        <c:lblOffset val="100"/>
        <c:noMultiLvlLbl val="0"/>
      </c:catAx>
      <c:valAx>
        <c:axId val="59096067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5909567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1" u="sng" strike="noStrike" kern="1200" cap="none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s-PE"/>
              <a:t>POBLACIÓN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1" u="sng" strike="noStrike" kern="1200" cap="none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s-PE"/>
        </a:p>
      </c:txPr>
    </c:title>
    <c:autoTitleDeleted val="0"/>
    <c:pivotFmts>
      <c:pivotFmt>
        <c:idx val="0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38100" tIns="19050" rIns="38100" bIns="1905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  <c:pivotFmt>
        <c:idx val="1"/>
        <c:spPr>
          <a:noFill/>
          <a:ln w="9525" cap="flat" cmpd="sng" algn="ctr">
            <a:solidFill>
              <a:schemeClr val="accent2"/>
            </a:solidFill>
            <a:miter lim="800000"/>
          </a:ln>
          <a:effectLst>
            <a:glow rad="63500">
              <a:schemeClr val="accent2">
                <a:satMod val="175000"/>
                <a:alpha val="25000"/>
              </a:schemeClr>
            </a:glow>
          </a:effectLst>
        </c:spPr>
        <c:marker>
          <c:symbol val="none"/>
        </c:marker>
        <c:dLbl>
          <c:idx val="0"/>
          <c:spPr>
            <a:noFill/>
            <a:ln>
              <a:noFill/>
            </a:ln>
            <a:effectLst/>
          </c:spPr>
          <c:txPr>
            <a:bodyPr rot="0" spcFirstLastPara="1" vertOverflow="clip" horzOverflow="clip" vert="horz" wrap="square" lIns="144000" tIns="0" rIns="38100" bIns="0" anchor="ctr" anchorCtr="1">
              <a:spAutoFit/>
            </a:bodyPr>
            <a:lstStyle/>
            <a:p>
              <a:pPr>
                <a:defRPr sz="1400" b="1" i="1" u="none" strike="noStrike" kern="1200" baseline="0">
                  <a:solidFill>
                    <a:schemeClr val="dk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s-PE"/>
            </a:p>
          </c:txPr>
          <c:showLegendKey val="0"/>
          <c:showVal val="1"/>
          <c:showCatName val="0"/>
          <c:showSerName val="0"/>
          <c:showPercent val="0"/>
          <c:showBubbleSize val="0"/>
          <c:separator> </c:separator>
          <c:extLst>
            <c:ext xmlns:c15="http://schemas.microsoft.com/office/drawing/2012/chart" uri="{CE6537A1-D6FC-4f65-9D91-7224C49458BB}">
              <c15:spPr xmlns:c15="http://schemas.microsoft.com/office/drawing/2012/chart">
                <a:prstGeom prst="wedgeRectCallout">
                  <a:avLst/>
                </a:prstGeom>
                <a:noFill/>
                <a:ln>
                  <a:noFill/>
                </a:ln>
              </c15:spPr>
            </c:ext>
          </c:extLst>
        </c:dLbl>
      </c:pivotFmt>
    </c:pivotFmts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Hoja1!$F$3</c:f>
              <c:strCache>
                <c:ptCount val="1"/>
                <c:pt idx="0">
                  <c:v>POBLACIÓN</c:v>
                </c:pt>
              </c:strCache>
            </c:strRef>
          </c:tx>
          <c:spPr>
            <a:noFill/>
            <a:ln w="19050" cap="flat" cmpd="sng" algn="ctr">
              <a:solidFill>
                <a:srgbClr val="FF3300"/>
              </a:solidFill>
              <a:miter lim="800000"/>
            </a:ln>
            <a:effectLst>
              <a:glow rad="50800">
                <a:srgbClr val="FFCC00">
                  <a:alpha val="24706"/>
                </a:srgbClr>
              </a:glow>
            </a:effectLst>
          </c:spPr>
          <c:invertIfNegative val="0"/>
          <c:dLbls>
            <c:spPr>
              <a:solidFill>
                <a:srgbClr val="ED7D31">
                  <a:lumMod val="20000"/>
                  <a:lumOff val="80000"/>
                </a:srgbClr>
              </a:solidFill>
              <a:ln>
                <a:noFill/>
              </a:ln>
              <a:effectLst>
                <a:glow rad="63500">
                  <a:srgbClr val="ED7D31">
                    <a:satMod val="175000"/>
                    <a:alpha val="40000"/>
                  </a:srgbClr>
                </a:glow>
              </a:effectLst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900" b="1" i="1" u="none" strike="noStrike" kern="1200" baseline="0">
                    <a:ln>
                      <a:noFill/>
                    </a:ln>
                    <a:solidFill>
                      <a:srgbClr val="FF6600"/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eparator> </c:separator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Hoja1!$E$4:$E$19</c:f>
              <c:strCache>
                <c:ptCount val="16"/>
                <c:pt idx="0">
                  <c:v>AMAZONAS</c:v>
                </c:pt>
                <c:pt idx="1">
                  <c:v>ANCASH</c:v>
                </c:pt>
                <c:pt idx="2">
                  <c:v>APURIMAC</c:v>
                </c:pt>
                <c:pt idx="3">
                  <c:v>AYACUCHO</c:v>
                </c:pt>
                <c:pt idx="4">
                  <c:v>CUSCO</c:v>
                </c:pt>
                <c:pt idx="5">
                  <c:v>HUANCAVELICA</c:v>
                </c:pt>
                <c:pt idx="6">
                  <c:v>HUANUCO</c:v>
                </c:pt>
                <c:pt idx="7">
                  <c:v>ICA</c:v>
                </c:pt>
                <c:pt idx="8">
                  <c:v>JUNIN</c:v>
                </c:pt>
                <c:pt idx="9">
                  <c:v>LA LIBERTAD</c:v>
                </c:pt>
                <c:pt idx="10">
                  <c:v>LIMA</c:v>
                </c:pt>
                <c:pt idx="11">
                  <c:v>LORETO</c:v>
                </c:pt>
                <c:pt idx="12">
                  <c:v>MADRE DE DIOS</c:v>
                </c:pt>
                <c:pt idx="13">
                  <c:v>PASCO</c:v>
                </c:pt>
                <c:pt idx="14">
                  <c:v>SAN MARTIN</c:v>
                </c:pt>
                <c:pt idx="15">
                  <c:v>UCAYALI</c:v>
                </c:pt>
              </c:strCache>
            </c:strRef>
          </c:cat>
          <c:val>
            <c:numRef>
              <c:f>Hoja1!$F$4:$F$19</c:f>
              <c:numCache>
                <c:formatCode>#,##0</c:formatCode>
                <c:ptCount val="16"/>
                <c:pt idx="0">
                  <c:v>49673</c:v>
                </c:pt>
                <c:pt idx="1">
                  <c:v>147614</c:v>
                </c:pt>
                <c:pt idx="2">
                  <c:v>110</c:v>
                </c:pt>
                <c:pt idx="3">
                  <c:v>291871</c:v>
                </c:pt>
                <c:pt idx="4">
                  <c:v>62891</c:v>
                </c:pt>
                <c:pt idx="5">
                  <c:v>315575</c:v>
                </c:pt>
                <c:pt idx="6">
                  <c:v>225975</c:v>
                </c:pt>
                <c:pt idx="7">
                  <c:v>650</c:v>
                </c:pt>
                <c:pt idx="8">
                  <c:v>754473</c:v>
                </c:pt>
                <c:pt idx="9">
                  <c:v>30879</c:v>
                </c:pt>
                <c:pt idx="10">
                  <c:v>70602</c:v>
                </c:pt>
                <c:pt idx="11">
                  <c:v>1572</c:v>
                </c:pt>
                <c:pt idx="12">
                  <c:v>2329</c:v>
                </c:pt>
                <c:pt idx="13">
                  <c:v>132239</c:v>
                </c:pt>
                <c:pt idx="14">
                  <c:v>75</c:v>
                </c:pt>
                <c:pt idx="15">
                  <c:v>559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82"/>
        <c:overlap val="-50"/>
        <c:axId val="688610192"/>
        <c:axId val="688610752"/>
      </c:barChart>
      <c:catAx>
        <c:axId val="688610192"/>
        <c:scaling>
          <c:orientation val="minMax"/>
        </c:scaling>
        <c:delete val="0"/>
        <c:axPos val="l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8610752"/>
        <c:crosses val="autoZero"/>
        <c:auto val="1"/>
        <c:lblAlgn val="ctr"/>
        <c:lblOffset val="100"/>
        <c:noMultiLvlLbl val="0"/>
      </c:catAx>
      <c:valAx>
        <c:axId val="688610752"/>
        <c:scaling>
          <c:orientation val="minMax"/>
        </c:scaling>
        <c:delete val="0"/>
        <c:axPos val="b"/>
        <c:majorGridlines>
          <c:spPr>
            <a:ln w="9525" cap="flat" cmpd="sng" algn="ctr">
              <a:gradFill>
                <a:gsLst>
                  <a:gs pos="0">
                    <a:schemeClr val="dk1">
                      <a:lumMod val="65000"/>
                      <a:lumOff val="35000"/>
                    </a:schemeClr>
                  </a:gs>
                  <a:gs pos="100000">
                    <a:schemeClr val="dk1">
                      <a:lumMod val="75000"/>
                      <a:lumOff val="25000"/>
                    </a:schemeClr>
                  </a:gs>
                </a:gsLst>
                <a:lin ang="10800000" scaled="0"/>
              </a:gra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68861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dk1">
        <a:lumMod val="75000"/>
        <a:lumOff val="25000"/>
      </a:schemeClr>
    </a:solidFill>
    <a:ln w="9525" cap="flat" cmpd="sng" algn="ctr">
      <a:solidFill>
        <a:schemeClr val="dk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es-PE"/>
    </a:p>
  </c:txPr>
  <c:externalData r:id="rId4">
    <c:autoUpdate val="0"/>
  </c:externalData>
  <c:extLst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4.xml><?xml version="1.0" encoding="utf-8"?>
<cs:chartStyle xmlns:cs="http://schemas.microsoft.com/office/drawing/2012/chartStyle" xmlns:a="http://schemas.openxmlformats.org/drawingml/2006/main" id="339">
  <cs:axisTitle>
    <cs:lnRef idx="0"/>
    <cs:fillRef idx="0"/>
    <cs:effectRef idx="0"/>
    <cs:fontRef idx="minor">
      <a:schemeClr val="lt1">
        <a:lumMod val="75000"/>
      </a:schemeClr>
    </cs:fontRef>
    <cs:defRPr sz="900" b="1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900" kern="1200"/>
  </cs:categoryAxis>
  <cs:chartArea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>
        <a:lumMod val="75000"/>
      </a:schemeClr>
    </cs:fontRef>
    <cs:defRPr sz="900" kern="1200"/>
  </cs:dataLabel>
  <cs:dataLabelCallout>
    <cs:lnRef idx="0"/>
    <cs:fillRef idx="0"/>
    <cs:effectRef idx="0"/>
    <cs:fontRef idx="minor">
      <a:schemeClr val="lt1">
        <a:lumMod val="15000"/>
        <a:lumOff val="85000"/>
      </a:schemeClr>
    </cs:fontRef>
    <cs:spPr>
      <a:solidFill>
        <a:schemeClr val="dk1">
          <a:lumMod val="65000"/>
          <a:lumOff val="35000"/>
        </a:schemeClr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/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>
  <cs:dataPoint3D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9525" cap="flat" cmpd="sng" algn="ctr">
        <a:solidFill>
          <a:schemeClr val="phClr"/>
        </a:solidFill>
        <a:miter lim="800000"/>
      </a:ln>
      <a:effectLst>
        <a:glow rad="63500">
          <a:schemeClr val="phClr">
            <a:satMod val="175000"/>
            <a:alpha val="25000"/>
          </a:schemeClr>
        </a:glow>
      </a:effectLst>
    </cs:spPr>
  </cs:dataPoint3D>
  <cs:dataPointLine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ln w="22225" cap="rnd">
        <a:solidFill>
          <a:schemeClr val="phClr"/>
        </a:solidFill>
      </a:ln>
      <a:effectLst>
        <a:glow rad="139700">
          <a:schemeClr val="phClr">
            <a:satMod val="175000"/>
            <a:alpha val="14000"/>
          </a:schemeClr>
        </a:glow>
      </a:effectLst>
    </cs:spPr>
  </cs:dataPointLine>
  <cs:dataPointMarker>
    <cs:lnRef idx="0">
      <cs:styleClr val="auto"/>
    </cs:lnRef>
    <cs:fillRef idx="0">
      <cs:styleClr val="auto"/>
    </cs:fillRef>
    <cs:effectRef idx="0">
      <cs:styleClr val="auto"/>
    </cs:effectRef>
    <cs:fontRef idx="minor">
      <a:schemeClr val="dk1"/>
    </cs:fontRef>
    <cs:spPr>
      <a:solidFill>
        <a:schemeClr val="phClr">
          <a:lumMod val="60000"/>
          <a:lumOff val="40000"/>
        </a:schemeClr>
      </a:solidFill>
      <a:effectLst>
        <a:glow rad="63500">
          <a:schemeClr val="phClr">
            <a:satMod val="175000"/>
            <a:alpha val="25000"/>
          </a:schemeClr>
        </a:glow>
      </a:effectLst>
    </cs:spPr>
  </cs:dataPointMarker>
  <cs:dataPointMarkerLayout symbol="circle" size="4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0">
              <a:schemeClr val="dk1">
                <a:lumMod val="65000"/>
                <a:lumOff val="35000"/>
              </a:schemeClr>
            </a:gs>
            <a:gs pos="100000">
              <a:schemeClr val="dk1">
                <a:lumMod val="75000"/>
                <a:lumOff val="25000"/>
              </a:schemeClr>
            </a:gs>
          </a:gsLst>
          <a:lin ang="10800000" scaled="0"/>
        </a:gradFill>
        <a:round/>
      </a:ln>
      <a:effectLst/>
    </cs:spPr>
  </cs:gridlineMajor>
  <cs:gridlineMin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75000"/>
                <a:lumOff val="25000"/>
                <a:alpha val="25000"/>
              </a:schemeClr>
            </a:gs>
            <a:gs pos="0">
              <a:schemeClr val="dk1">
                <a:lumMod val="65000"/>
                <a:lumOff val="35000"/>
                <a:alpha val="25000"/>
              </a:schemeClr>
            </a:gs>
          </a:gsLst>
          <a:lin ang="5400000" scaled="0"/>
        </a:gradFill>
        <a:round/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85000"/>
      </a:schemeClr>
    </cs:fontRef>
    <cs:defRPr sz="1400" b="1" kern="1200" cap="none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25400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8" y="11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4142783" y="11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/>
          <a:lstStyle>
            <a:lvl1pPr algn="r">
              <a:defRPr sz="1100"/>
            </a:lvl1pPr>
          </a:lstStyle>
          <a:p>
            <a:fld id="{5D9D88A4-A731-4438-A4DC-AEACE4610CBD}" type="datetimeFigureOut">
              <a:rPr lang="es-PE" smtClean="0"/>
              <a:t>13/12/2017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-46038" y="1541463"/>
            <a:ext cx="7407276" cy="41671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77424" tIns="38713" rIns="77424" bIns="38713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31187" y="5940240"/>
            <a:ext cx="5852844" cy="4860373"/>
          </a:xfrm>
          <a:prstGeom prst="rect">
            <a:avLst/>
          </a:prstGeom>
        </p:spPr>
        <p:txBody>
          <a:bodyPr vert="horz" lIns="77424" tIns="38713" rIns="77424" bIns="38713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8" y="11726499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 anchor="b"/>
          <a:lstStyle>
            <a:lvl1pPr algn="l">
              <a:defRPr sz="11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4142783" y="11726499"/>
            <a:ext cx="3170717" cy="617910"/>
          </a:xfrm>
          <a:prstGeom prst="rect">
            <a:avLst/>
          </a:prstGeom>
        </p:spPr>
        <p:txBody>
          <a:bodyPr vert="horz" lIns="77424" tIns="38713" rIns="77424" bIns="38713" rtlCol="0" anchor="b"/>
          <a:lstStyle>
            <a:lvl1pPr algn="r">
              <a:defRPr sz="11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-46038" y="1541463"/>
            <a:ext cx="7407276" cy="4167187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77306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93503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79642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61708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2859614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108705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13/12/2017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613300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13/12/2017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096487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13/12/2017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798146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839336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13/12/2017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459279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13/12/2017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73259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2234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DE PRECIPITACIONES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13/12/2017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:\MODULO20\Desktop\Captur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867" y="203201"/>
            <a:ext cx="11641666" cy="645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1529937" y="225874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INUNDACION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7855844" y="215126"/>
            <a:ext cx="298995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Lluvias 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Imagen 7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80067" y="800694"/>
            <a:ext cx="4114800" cy="58287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Imagen 9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64400" y="800694"/>
            <a:ext cx="4021666" cy="582870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96356" y="503542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26" y="1534848"/>
            <a:ext cx="3502642" cy="4044686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1288466"/>
              </p:ext>
            </p:extLst>
          </p:nvPr>
        </p:nvGraphicFramePr>
        <p:xfrm>
          <a:off x="4065587" y="1424781"/>
          <a:ext cx="7457546" cy="43240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4373297" y="432503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69565550"/>
              </p:ext>
            </p:extLst>
          </p:nvPr>
        </p:nvGraphicFramePr>
        <p:xfrm>
          <a:off x="4250267" y="1408906"/>
          <a:ext cx="7171266" cy="44754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7673" y="1706033"/>
            <a:ext cx="3230124" cy="374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3860257" y="470081"/>
            <a:ext cx="44821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movimiento en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 	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8540" y="1308100"/>
            <a:ext cx="2805319" cy="4597400"/>
          </a:xfrm>
          <a:prstGeom prst="rect">
            <a:avLst/>
          </a:prstGeom>
        </p:spPr>
      </p:pic>
      <p:graphicFrame>
        <p:nvGraphicFramePr>
          <p:cNvPr id="7" name="Gráfico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3780254"/>
              </p:ext>
            </p:extLst>
          </p:nvPr>
        </p:nvGraphicFramePr>
        <p:xfrm>
          <a:off x="3650191" y="1308100"/>
          <a:ext cx="7610476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822792" y="57510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6445" y="1562100"/>
            <a:ext cx="2894175" cy="4597400"/>
          </a:xfrm>
          <a:prstGeom prst="rect">
            <a:avLst/>
          </a:prstGeom>
        </p:spPr>
      </p:pic>
      <p:graphicFrame>
        <p:nvGraphicFramePr>
          <p:cNvPr id="8" name="Gráfico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74277615"/>
              </p:ext>
            </p:extLst>
          </p:nvPr>
        </p:nvGraphicFramePr>
        <p:xfrm>
          <a:off x="3756024" y="1562100"/>
          <a:ext cx="7851775" cy="4597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4420042" y="4142943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25874</TotalTime>
  <Words>66</Words>
  <Application>Microsoft Office PowerPoint</Application>
  <PresentationFormat>Panorámica</PresentationFormat>
  <Paragraphs>23</Paragraphs>
  <Slides>8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1032</cp:revision>
  <cp:lastPrinted>2017-12-12T22:05:27Z</cp:lastPrinted>
  <dcterms:created xsi:type="dcterms:W3CDTF">2016-01-13T16:13:53Z</dcterms:created>
  <dcterms:modified xsi:type="dcterms:W3CDTF">2017-12-13T22:55:09Z</dcterms:modified>
</cp:coreProperties>
</file>