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462838" cy="1322228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GRAFICO'!$E$4:$E$13</c:f>
              <c:strCache>
                <c:ptCount val="10"/>
                <c:pt idx="0">
                  <c:v>AYACUCHO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LORETO</c:v>
                </c:pt>
                <c:pt idx="5">
                  <c:v>MADRE DE DIOS</c:v>
                </c:pt>
                <c:pt idx="6">
                  <c:v>PASCO</c:v>
                </c:pt>
                <c:pt idx="7">
                  <c:v>PUNO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GRAFICO'!$F$4:$F$13</c:f>
              <c:numCache>
                <c:formatCode>#,##0</c:formatCode>
                <c:ptCount val="10"/>
                <c:pt idx="0">
                  <c:v>5</c:v>
                </c:pt>
                <c:pt idx="1">
                  <c:v>8</c:v>
                </c:pt>
                <c:pt idx="2">
                  <c:v>10</c:v>
                </c:pt>
                <c:pt idx="3">
                  <c:v>12</c:v>
                </c:pt>
                <c:pt idx="4">
                  <c:v>38</c:v>
                </c:pt>
                <c:pt idx="5">
                  <c:v>11</c:v>
                </c:pt>
                <c:pt idx="6">
                  <c:v>5</c:v>
                </c:pt>
                <c:pt idx="7">
                  <c:v>3</c:v>
                </c:pt>
                <c:pt idx="8">
                  <c:v>4</c:v>
                </c:pt>
                <c:pt idx="9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23238400"/>
        <c:axId val="723236160"/>
      </c:barChart>
      <c:catAx>
        <c:axId val="72323840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23236160"/>
        <c:crosses val="autoZero"/>
        <c:auto val="1"/>
        <c:lblAlgn val="ctr"/>
        <c:lblOffset val="100"/>
        <c:noMultiLvlLbl val="0"/>
      </c:catAx>
      <c:valAx>
        <c:axId val="72323616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2323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GRAFICO'!$H$4:$H$13</c:f>
              <c:strCache>
                <c:ptCount val="10"/>
                <c:pt idx="0">
                  <c:v>AYACUCHO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LORETO</c:v>
                </c:pt>
                <c:pt idx="5">
                  <c:v>MADRE DE DIOS</c:v>
                </c:pt>
                <c:pt idx="6">
                  <c:v>PASCO</c:v>
                </c:pt>
                <c:pt idx="7">
                  <c:v>PUNO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GRAFICO'!$I$4:$I$13</c:f>
              <c:numCache>
                <c:formatCode>#,##0</c:formatCode>
                <c:ptCount val="10"/>
                <c:pt idx="0">
                  <c:v>8428</c:v>
                </c:pt>
                <c:pt idx="1">
                  <c:v>22931</c:v>
                </c:pt>
                <c:pt idx="2">
                  <c:v>65175</c:v>
                </c:pt>
                <c:pt idx="3">
                  <c:v>120224</c:v>
                </c:pt>
                <c:pt idx="4">
                  <c:v>611605</c:v>
                </c:pt>
                <c:pt idx="5">
                  <c:v>93285</c:v>
                </c:pt>
                <c:pt idx="6">
                  <c:v>17560</c:v>
                </c:pt>
                <c:pt idx="7">
                  <c:v>1260</c:v>
                </c:pt>
                <c:pt idx="8">
                  <c:v>8664</c:v>
                </c:pt>
                <c:pt idx="9">
                  <c:v>358380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30899664"/>
        <c:axId val="730898544"/>
      </c:barChart>
      <c:catAx>
        <c:axId val="73089966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30898544"/>
        <c:crosses val="autoZero"/>
        <c:auto val="1"/>
        <c:lblAlgn val="ctr"/>
        <c:lblOffset val="100"/>
        <c:noMultiLvlLbl val="0"/>
      </c:catAx>
      <c:valAx>
        <c:axId val="7308985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3089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GRAFICO'!$E$4:$E$13</c:f>
              <c:strCache>
                <c:ptCount val="10"/>
                <c:pt idx="0">
                  <c:v>AYACUCHO</c:v>
                </c:pt>
                <c:pt idx="1">
                  <c:v>CUSCO</c:v>
                </c:pt>
                <c:pt idx="2">
                  <c:v>HUANCAVELICA</c:v>
                </c:pt>
                <c:pt idx="3">
                  <c:v>HUANUCO</c:v>
                </c:pt>
                <c:pt idx="4">
                  <c:v>JUNIN</c:v>
                </c:pt>
                <c:pt idx="5">
                  <c:v>LORETO</c:v>
                </c:pt>
                <c:pt idx="6">
                  <c:v>MADRE DE DIOS</c:v>
                </c:pt>
                <c:pt idx="7">
                  <c:v>PASCO</c:v>
                </c:pt>
                <c:pt idx="8">
                  <c:v>PUNO</c:v>
                </c:pt>
                <c:pt idx="9">
                  <c:v>UCAYALI</c:v>
                </c:pt>
              </c:strCache>
            </c:strRef>
          </c:cat>
          <c:val>
            <c:numRef>
              <c:f>'TABLA Y GRAFICO'!$F$4:$F$13</c:f>
              <c:numCache>
                <c:formatCode>#,##0</c:formatCode>
                <c:ptCount val="10"/>
                <c:pt idx="0">
                  <c:v>9</c:v>
                </c:pt>
                <c:pt idx="1">
                  <c:v>19</c:v>
                </c:pt>
                <c:pt idx="2">
                  <c:v>7</c:v>
                </c:pt>
                <c:pt idx="3">
                  <c:v>20</c:v>
                </c:pt>
                <c:pt idx="4">
                  <c:v>28</c:v>
                </c:pt>
                <c:pt idx="5">
                  <c:v>5</c:v>
                </c:pt>
                <c:pt idx="6">
                  <c:v>4</c:v>
                </c:pt>
                <c:pt idx="7">
                  <c:v>9</c:v>
                </c:pt>
                <c:pt idx="8">
                  <c:v>21</c:v>
                </c:pt>
                <c:pt idx="9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824621616"/>
        <c:axId val="824624416"/>
      </c:barChart>
      <c:catAx>
        <c:axId val="82462161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24624416"/>
        <c:crosses val="autoZero"/>
        <c:auto val="1"/>
        <c:lblAlgn val="ctr"/>
        <c:lblOffset val="100"/>
        <c:noMultiLvlLbl val="0"/>
      </c:catAx>
      <c:valAx>
        <c:axId val="82462441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2462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GRAFICO'!$H$4:$H$13</c:f>
              <c:strCache>
                <c:ptCount val="10"/>
                <c:pt idx="0">
                  <c:v>AYACUCHO</c:v>
                </c:pt>
                <c:pt idx="1">
                  <c:v>CUSCO</c:v>
                </c:pt>
                <c:pt idx="2">
                  <c:v>HUANCAVELICA</c:v>
                </c:pt>
                <c:pt idx="3">
                  <c:v>HUANUCO</c:v>
                </c:pt>
                <c:pt idx="4">
                  <c:v>JUNIN</c:v>
                </c:pt>
                <c:pt idx="5">
                  <c:v>LORETO</c:v>
                </c:pt>
                <c:pt idx="6">
                  <c:v>MADRE DE DIOS</c:v>
                </c:pt>
                <c:pt idx="7">
                  <c:v>PASCO</c:v>
                </c:pt>
                <c:pt idx="8">
                  <c:v>PUNO</c:v>
                </c:pt>
                <c:pt idx="9">
                  <c:v>UCAYALI</c:v>
                </c:pt>
              </c:strCache>
            </c:strRef>
          </c:cat>
          <c:val>
            <c:numRef>
              <c:f>'TABLA Y GRAFICO'!$I$4:$I$13</c:f>
              <c:numCache>
                <c:formatCode>#,##0</c:formatCode>
                <c:ptCount val="10"/>
                <c:pt idx="0">
                  <c:v>66836</c:v>
                </c:pt>
                <c:pt idx="1">
                  <c:v>101979</c:v>
                </c:pt>
                <c:pt idx="2">
                  <c:v>25815</c:v>
                </c:pt>
                <c:pt idx="3">
                  <c:v>154418</c:v>
                </c:pt>
                <c:pt idx="4">
                  <c:v>182872</c:v>
                </c:pt>
                <c:pt idx="5">
                  <c:v>264</c:v>
                </c:pt>
                <c:pt idx="6">
                  <c:v>2329</c:v>
                </c:pt>
                <c:pt idx="7">
                  <c:v>33848</c:v>
                </c:pt>
                <c:pt idx="8">
                  <c:v>88092</c:v>
                </c:pt>
                <c:pt idx="9">
                  <c:v>22000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829950208"/>
        <c:axId val="829947408"/>
      </c:barChart>
      <c:catAx>
        <c:axId val="82995020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29947408"/>
        <c:crosses val="autoZero"/>
        <c:auto val="1"/>
        <c:lblAlgn val="ctr"/>
        <c:lblOffset val="100"/>
        <c:noMultiLvlLbl val="0"/>
      </c:catAx>
      <c:valAx>
        <c:axId val="82994740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2995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0" y="13"/>
            <a:ext cx="3234710" cy="661854"/>
          </a:xfrm>
          <a:prstGeom prst="rect">
            <a:avLst/>
          </a:prstGeom>
        </p:spPr>
        <p:txBody>
          <a:bodyPr vert="horz" lIns="94637" tIns="47320" rIns="94637" bIns="47320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226406" y="13"/>
            <a:ext cx="3234710" cy="661854"/>
          </a:xfrm>
          <a:prstGeom prst="rect">
            <a:avLst/>
          </a:prstGeom>
        </p:spPr>
        <p:txBody>
          <a:bodyPr vert="horz" lIns="94637" tIns="47320" rIns="94637" bIns="47320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26/12/2017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236538" y="1651000"/>
            <a:ext cx="7935913" cy="4464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7" tIns="47320" rIns="94637" bIns="473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45944" y="6362688"/>
            <a:ext cx="5970968" cy="5206025"/>
          </a:xfrm>
          <a:prstGeom prst="rect">
            <a:avLst/>
          </a:prstGeom>
        </p:spPr>
        <p:txBody>
          <a:bodyPr vert="horz" lIns="94637" tIns="47320" rIns="94637" bIns="473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0" y="12560444"/>
            <a:ext cx="3234710" cy="661854"/>
          </a:xfrm>
          <a:prstGeom prst="rect">
            <a:avLst/>
          </a:prstGeom>
        </p:spPr>
        <p:txBody>
          <a:bodyPr vert="horz" lIns="94637" tIns="47320" rIns="94637" bIns="47320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226406" y="12560444"/>
            <a:ext cx="3234710" cy="661854"/>
          </a:xfrm>
          <a:prstGeom prst="rect">
            <a:avLst/>
          </a:prstGeom>
        </p:spPr>
        <p:txBody>
          <a:bodyPr vert="horz" lIns="94637" tIns="47320" rIns="94637" bIns="47320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36538" y="1651000"/>
            <a:ext cx="7935913" cy="44640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26/12/2017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26/12/2017 (10:00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398949"/>
              </p:ext>
            </p:extLst>
          </p:nvPr>
        </p:nvGraphicFramePr>
        <p:xfrm>
          <a:off x="4161370" y="1227664"/>
          <a:ext cx="3920067" cy="491913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924888"/>
                <a:gridCol w="1995179"/>
              </a:tblGrid>
              <a:tr h="4099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099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66,836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9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101,979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9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25,815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9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154,418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9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182,872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9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9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9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33,848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9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88,092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9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22,000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9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678,453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377818"/>
              </p:ext>
            </p:extLst>
          </p:nvPr>
        </p:nvGraphicFramePr>
        <p:xfrm>
          <a:off x="2353737" y="1229359"/>
          <a:ext cx="7535333" cy="4705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353920"/>
            <a:ext cx="10955867" cy="6149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1" y="646013"/>
            <a:ext cx="4249614" cy="60194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06" y="656761"/>
            <a:ext cx="4242026" cy="600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348802"/>
              </p:ext>
            </p:extLst>
          </p:nvPr>
        </p:nvGraphicFramePr>
        <p:xfrm>
          <a:off x="4021672" y="1329266"/>
          <a:ext cx="4233333" cy="473287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809203"/>
                <a:gridCol w="2424130"/>
              </a:tblGrid>
              <a:tr h="3944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44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44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44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44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44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44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44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44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44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44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44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110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7074794"/>
              </p:ext>
            </p:extLst>
          </p:nvPr>
        </p:nvGraphicFramePr>
        <p:xfrm>
          <a:off x="2223558" y="1142999"/>
          <a:ext cx="7823200" cy="5063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303181"/>
              </p:ext>
            </p:extLst>
          </p:nvPr>
        </p:nvGraphicFramePr>
        <p:xfrm>
          <a:off x="4030133" y="1168404"/>
          <a:ext cx="4207934" cy="502072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066240"/>
                <a:gridCol w="2141694"/>
              </a:tblGrid>
              <a:tr h="4183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183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8,428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83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22,931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83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65,175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83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120,224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83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611,605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83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93,285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83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17,560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83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1,260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83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8,664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83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358,380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83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1’307,512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265732"/>
              </p:ext>
            </p:extLst>
          </p:nvPr>
        </p:nvGraphicFramePr>
        <p:xfrm>
          <a:off x="2307170" y="1297093"/>
          <a:ext cx="7628467" cy="473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759959"/>
              </p:ext>
            </p:extLst>
          </p:nvPr>
        </p:nvGraphicFramePr>
        <p:xfrm>
          <a:off x="4026985" y="1185339"/>
          <a:ext cx="4148667" cy="496146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773019"/>
                <a:gridCol w="2375648"/>
              </a:tblGrid>
              <a:tr h="413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13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3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3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3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3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3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3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3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3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3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3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126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345112"/>
              </p:ext>
            </p:extLst>
          </p:nvPr>
        </p:nvGraphicFramePr>
        <p:xfrm>
          <a:off x="2112436" y="1236133"/>
          <a:ext cx="8017934" cy="4961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26781</TotalTime>
  <Words>208</Words>
  <Application>Microsoft Office PowerPoint</Application>
  <PresentationFormat>Panorámica</PresentationFormat>
  <Paragraphs>123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1103</cp:revision>
  <cp:lastPrinted>2017-12-26T19:33:57Z</cp:lastPrinted>
  <dcterms:created xsi:type="dcterms:W3CDTF">2016-01-13T16:13:53Z</dcterms:created>
  <dcterms:modified xsi:type="dcterms:W3CDTF">2017-12-26T19:34:13Z</dcterms:modified>
</cp:coreProperties>
</file>