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6</c:v>
                </c:pt>
                <c:pt idx="1">
                  <c:v>9</c:v>
                </c:pt>
                <c:pt idx="2">
                  <c:v>16</c:v>
                </c:pt>
                <c:pt idx="3">
                  <c:v>32</c:v>
                </c:pt>
                <c:pt idx="4">
                  <c:v>40</c:v>
                </c:pt>
                <c:pt idx="5">
                  <c:v>16</c:v>
                </c:pt>
                <c:pt idx="6">
                  <c:v>6</c:v>
                </c:pt>
                <c:pt idx="7">
                  <c:v>48</c:v>
                </c:pt>
                <c:pt idx="8">
                  <c:v>4</c:v>
                </c:pt>
                <c:pt idx="9">
                  <c:v>11</c:v>
                </c:pt>
                <c:pt idx="10">
                  <c:v>10</c:v>
                </c:pt>
                <c:pt idx="11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1483088"/>
        <c:axId val="652969472"/>
      </c:barChart>
      <c:catAx>
        <c:axId val="651483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2969472"/>
        <c:crosses val="autoZero"/>
        <c:auto val="1"/>
        <c:lblAlgn val="ctr"/>
        <c:lblOffset val="100"/>
        <c:noMultiLvlLbl val="0"/>
      </c:catAx>
      <c:valAx>
        <c:axId val="6529694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148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PASCO</c:v>
                </c:pt>
                <c:pt idx="11">
                  <c:v>PUNO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1355</c:v>
                </c:pt>
                <c:pt idx="1">
                  <c:v>172</c:v>
                </c:pt>
                <c:pt idx="2">
                  <c:v>10925</c:v>
                </c:pt>
                <c:pt idx="3">
                  <c:v>8707</c:v>
                </c:pt>
                <c:pt idx="4">
                  <c:v>357420</c:v>
                </c:pt>
                <c:pt idx="5">
                  <c:v>5762</c:v>
                </c:pt>
                <c:pt idx="6">
                  <c:v>1262</c:v>
                </c:pt>
                <c:pt idx="7">
                  <c:v>522941</c:v>
                </c:pt>
                <c:pt idx="8">
                  <c:v>95</c:v>
                </c:pt>
                <c:pt idx="9">
                  <c:v>73577</c:v>
                </c:pt>
                <c:pt idx="10">
                  <c:v>38258</c:v>
                </c:pt>
                <c:pt idx="11">
                  <c:v>83516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2971152"/>
        <c:axId val="652972832"/>
      </c:barChart>
      <c:catAx>
        <c:axId val="6529711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2972832"/>
        <c:crosses val="autoZero"/>
        <c:auto val="1"/>
        <c:lblAlgn val="ctr"/>
        <c:lblOffset val="100"/>
        <c:noMultiLvlLbl val="0"/>
      </c:catAx>
      <c:valAx>
        <c:axId val="6529728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297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MOQUEGUA</c:v>
                </c:pt>
                <c:pt idx="12">
                  <c:v>PASCO</c:v>
                </c:pt>
                <c:pt idx="13">
                  <c:v>PUNO</c:v>
                </c:pt>
              </c:strCache>
            </c:strRef>
          </c:cat>
          <c:val>
            <c:numRef>
              <c:f>'TABLA Y GRAFICO'!$F$4:$F$17</c:f>
              <c:numCache>
                <c:formatCode>#,##0</c:formatCode>
                <c:ptCount val="14"/>
                <c:pt idx="0">
                  <c:v>44</c:v>
                </c:pt>
                <c:pt idx="1">
                  <c:v>80</c:v>
                </c:pt>
                <c:pt idx="2">
                  <c:v>23</c:v>
                </c:pt>
                <c:pt idx="3">
                  <c:v>74</c:v>
                </c:pt>
                <c:pt idx="4">
                  <c:v>86</c:v>
                </c:pt>
                <c:pt idx="5">
                  <c:v>54</c:v>
                </c:pt>
                <c:pt idx="6">
                  <c:v>24</c:v>
                </c:pt>
                <c:pt idx="7">
                  <c:v>88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17</c:v>
                </c:pt>
                <c:pt idx="13">
                  <c:v>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4452384"/>
        <c:axId val="654451824"/>
      </c:barChart>
      <c:catAx>
        <c:axId val="65445238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4451824"/>
        <c:crosses val="autoZero"/>
        <c:auto val="1"/>
        <c:lblAlgn val="ctr"/>
        <c:lblOffset val="100"/>
        <c:noMultiLvlLbl val="0"/>
      </c:catAx>
      <c:valAx>
        <c:axId val="6544518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44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GRAFICO'!$H$4:$H$17</c:f>
              <c:strCache>
                <c:ptCount val="14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LORETO</c:v>
                </c:pt>
                <c:pt idx="10">
                  <c:v>MADRE DE DIOS</c:v>
                </c:pt>
                <c:pt idx="11">
                  <c:v>MOQUEGUA</c:v>
                </c:pt>
                <c:pt idx="12">
                  <c:v>PASCO</c:v>
                </c:pt>
                <c:pt idx="13">
                  <c:v>PUNO</c:v>
                </c:pt>
              </c:strCache>
            </c:strRef>
          </c:cat>
          <c:val>
            <c:numRef>
              <c:f>'TABLA Y GRAFICO'!$I$4:$I$17</c:f>
              <c:numCache>
                <c:formatCode>#,##0</c:formatCode>
                <c:ptCount val="14"/>
                <c:pt idx="0">
                  <c:v>242926</c:v>
                </c:pt>
                <c:pt idx="1">
                  <c:v>299914</c:v>
                </c:pt>
                <c:pt idx="2">
                  <c:v>31697</c:v>
                </c:pt>
                <c:pt idx="3">
                  <c:v>330051</c:v>
                </c:pt>
                <c:pt idx="4">
                  <c:v>740071</c:v>
                </c:pt>
                <c:pt idx="5">
                  <c:v>226214</c:v>
                </c:pt>
                <c:pt idx="6">
                  <c:v>91925</c:v>
                </c:pt>
                <c:pt idx="7">
                  <c:v>691383</c:v>
                </c:pt>
                <c:pt idx="8">
                  <c:v>62889</c:v>
                </c:pt>
                <c:pt idx="9">
                  <c:v>59</c:v>
                </c:pt>
                <c:pt idx="10">
                  <c:v>498</c:v>
                </c:pt>
                <c:pt idx="11">
                  <c:v>6750</c:v>
                </c:pt>
                <c:pt idx="12">
                  <c:v>134660</c:v>
                </c:pt>
                <c:pt idx="13">
                  <c:v>208970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52949616"/>
        <c:axId val="652948496"/>
      </c:barChart>
      <c:catAx>
        <c:axId val="6529496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2948496"/>
        <c:crosses val="autoZero"/>
        <c:auto val="1"/>
        <c:lblAlgn val="ctr"/>
        <c:lblOffset val="100"/>
        <c:noMultiLvlLbl val="0"/>
      </c:catAx>
      <c:valAx>
        <c:axId val="652948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5294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6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20" rIns="94637" bIns="473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7" tIns="47320" rIns="94637" bIns="473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6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28/12/2017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110038"/>
              </p:ext>
            </p:extLst>
          </p:nvPr>
        </p:nvGraphicFramePr>
        <p:xfrm>
          <a:off x="4089404" y="1159929"/>
          <a:ext cx="4064000" cy="527473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95564"/>
                <a:gridCol w="2068436"/>
              </a:tblGrid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242,926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299,914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31,697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330,051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740,071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226,214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91,925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691,383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62,889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6,750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134,660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208,970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7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3’068,007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30452"/>
              </p:ext>
            </p:extLst>
          </p:nvPr>
        </p:nvGraphicFramePr>
        <p:xfrm>
          <a:off x="2523070" y="1185334"/>
          <a:ext cx="7196667" cy="514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2" y="345221"/>
            <a:ext cx="11006667" cy="6190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5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41140"/>
              </p:ext>
            </p:extLst>
          </p:nvPr>
        </p:nvGraphicFramePr>
        <p:xfrm>
          <a:off x="4085172" y="1185333"/>
          <a:ext cx="4106333" cy="49953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4927"/>
                <a:gridCol w="2351406"/>
              </a:tblGrid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117566"/>
              </p:ext>
            </p:extLst>
          </p:nvPr>
        </p:nvGraphicFramePr>
        <p:xfrm>
          <a:off x="2452158" y="1212427"/>
          <a:ext cx="7366000" cy="471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96746"/>
              </p:ext>
            </p:extLst>
          </p:nvPr>
        </p:nvGraphicFramePr>
        <p:xfrm>
          <a:off x="4120119" y="973662"/>
          <a:ext cx="3962400" cy="532554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45675"/>
                <a:gridCol w="2016725"/>
              </a:tblGrid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10,925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8,707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357,420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1,262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522,941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73,577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83,516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039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1’103,990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450057"/>
              </p:ext>
            </p:extLst>
          </p:nvPr>
        </p:nvGraphicFramePr>
        <p:xfrm>
          <a:off x="2281770" y="1229359"/>
          <a:ext cx="7679267" cy="487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02567"/>
              </p:ext>
            </p:extLst>
          </p:nvPr>
        </p:nvGraphicFramePr>
        <p:xfrm>
          <a:off x="3946553" y="957945"/>
          <a:ext cx="4309532" cy="55275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41768"/>
                <a:gridCol w="2467764"/>
              </a:tblGrid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MOQUEGUA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4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577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31726"/>
              </p:ext>
            </p:extLst>
          </p:nvPr>
        </p:nvGraphicFramePr>
        <p:xfrm>
          <a:off x="2006603" y="1143000"/>
          <a:ext cx="8229599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26625</TotalTime>
  <Words>226</Words>
  <Application>Microsoft Office PowerPoint</Application>
  <PresentationFormat>Panorámica</PresentationFormat>
  <Paragraphs>147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1109</cp:revision>
  <cp:lastPrinted>2017-12-26T21:20:02Z</cp:lastPrinted>
  <dcterms:created xsi:type="dcterms:W3CDTF">2016-01-13T16:13:53Z</dcterms:created>
  <dcterms:modified xsi:type="dcterms:W3CDTF">2017-12-28T16:12:23Z</dcterms:modified>
</cp:coreProperties>
</file>